
<file path=[Content_Types].xml><?xml version="1.0" encoding="utf-8"?>
<Types xmlns="http://schemas.openxmlformats.org/package/2006/content-types">
  <Default Extension="jfif" ContentType="image/jpe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26"/>
  </p:notesMasterIdLst>
  <p:handoutMasterIdLst>
    <p:handoutMasterId r:id="rId27"/>
  </p:handoutMasterIdLst>
  <p:sldIdLst>
    <p:sldId id="256" r:id="rId2"/>
    <p:sldId id="279"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57" r:id="rId19"/>
    <p:sldId id="258" r:id="rId20"/>
    <p:sldId id="259" r:id="rId21"/>
    <p:sldId id="260" r:id="rId22"/>
    <p:sldId id="261" r:id="rId23"/>
    <p:sldId id="262" r:id="rId24"/>
    <p:sldId id="26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109" d="100"/>
          <a:sy n="109" d="100"/>
        </p:scale>
        <p:origin x="168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90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23A3C5-1957-4B6F-B09D-F8C6028B5830}" type="datetimeFigureOut">
              <a:rPr lang="tr-TR" smtClean="0"/>
              <a:pPr/>
              <a:t>14.12.2022</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8AAEE1-37EB-497F-A29A-5B70AE352DB1}" type="slidenum">
              <a:rPr lang="tr-TR" smtClean="0"/>
              <a:pPr/>
              <a:t>‹#›</a:t>
            </a:fld>
            <a:endParaRPr lang="tr-T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2A2A3F-701A-4936-9A38-4D58AC672EEE}" type="datetimeFigureOut">
              <a:rPr lang="tr-TR" smtClean="0"/>
              <a:pPr/>
              <a:t>14.12.2022</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928A5E-755A-4FF0-89F6-21260E96C234}"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8928A5E-755A-4FF0-89F6-21260E96C234}" type="slidenum">
              <a:rPr lang="tr-TR" smtClean="0"/>
              <a:pPr/>
              <a:t>19</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1">
        <a:schemeClr val="bg1"/>
      </p:bgRef>
    </p:bg>
    <p:spTree>
      <p:nvGrpSpPr>
        <p:cNvPr id="1" name=""/>
        <p:cNvGrpSpPr/>
        <p:nvPr/>
      </p:nvGrpSpPr>
      <p:grpSpPr>
        <a:xfrm>
          <a:off x="0" y="0"/>
          <a:ext cx="0" cy="0"/>
          <a:chOff x="0" y="0"/>
          <a:chExt cx="0" cy="0"/>
        </a:xfrm>
      </p:grpSpPr>
      <p:grpSp>
        <p:nvGrpSpPr>
          <p:cNvPr id="451" name="Group 450"/>
          <p:cNvGrpSpPr/>
          <p:nvPr/>
        </p:nvGrpSpPr>
        <p:grpSpPr>
          <a:xfrm>
            <a:off x="0" y="0"/>
            <a:ext cx="9555163" cy="6853238"/>
            <a:chOff x="1524000" y="0"/>
            <a:chExt cx="9555163" cy="6853238"/>
          </a:xfrm>
        </p:grpSpPr>
        <p:sp>
          <p:nvSpPr>
            <p:cNvPr id="452"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3"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4"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5"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6"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7"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8"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9"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0"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1"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62"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3"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4"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5"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6"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7"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1283114" y="1168329"/>
            <a:ext cx="6586124" cy="4537816"/>
            <a:chOff x="1283114" y="1168329"/>
            <a:chExt cx="6586124" cy="4537816"/>
          </a:xfrm>
        </p:grpSpPr>
        <p:sp>
          <p:nvSpPr>
            <p:cNvPr id="39" name="Rectangle 38"/>
            <p:cNvSpPr/>
            <p:nvPr/>
          </p:nvSpPr>
          <p:spPr>
            <a:xfrm>
              <a:off x="1283114" y="1168329"/>
              <a:ext cx="658612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283114" y="1973001"/>
              <a:ext cx="658612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1" name="Isosceles Triangle 39"/>
            <p:cNvSpPr/>
            <p:nvPr/>
          </p:nvSpPr>
          <p:spPr>
            <a:xfrm rot="10800000">
              <a:off x="4362524" y="5355082"/>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359091" y="2055278"/>
            <a:ext cx="6428445" cy="1810636"/>
          </a:xfrm>
        </p:spPr>
        <p:txBody>
          <a:bodyPr bIns="0" anchor="b">
            <a:normAutofit/>
          </a:bodyPr>
          <a:lstStyle>
            <a:lvl1pPr algn="ctr">
              <a:lnSpc>
                <a:spcPct val="80000"/>
              </a:lnSpc>
              <a:defRPr sz="4800" spc="-113">
                <a:solidFill>
                  <a:srgbClr val="FFFEFF"/>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359091" y="3941492"/>
            <a:ext cx="6428445" cy="1334120"/>
          </a:xfrm>
        </p:spPr>
        <p:txBody>
          <a:bodyPr tIns="0">
            <a:normAutofit/>
          </a:bodyPr>
          <a:lstStyle>
            <a:lvl1pPr marL="0" indent="0" algn="ctr">
              <a:lnSpc>
                <a:spcPct val="100000"/>
              </a:lnSpc>
              <a:buNone/>
              <a:defRPr sz="1800" b="0">
                <a:solidFill>
                  <a:srgbClr val="FFFEF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640080" y="320040"/>
            <a:ext cx="2743200" cy="320040"/>
          </a:xfrm>
        </p:spPr>
        <p:txBody>
          <a:bodyPr vert="horz" lIns="91440" tIns="45720" rIns="91440" bIns="45720" rtlCol="0" anchor="ctr"/>
          <a:lstStyle>
            <a:lvl1pPr>
              <a:defRPr lang="en-US"/>
            </a:lvl1pPr>
          </a:lstStyle>
          <a:p>
            <a:fld id="{D9F75050-0E15-4C5B-92B0-66D068882F1F}" type="datetimeFigureOut">
              <a:rPr lang="tr-TR" smtClean="0"/>
              <a:pPr/>
              <a:t>14.12.2022</a:t>
            </a:fld>
            <a:endParaRPr lang="tr-TR"/>
          </a:p>
        </p:txBody>
      </p:sp>
      <p:sp>
        <p:nvSpPr>
          <p:cNvPr id="5" name="Footer Placeholder 4"/>
          <p:cNvSpPr>
            <a:spLocks noGrp="1"/>
          </p:cNvSpPr>
          <p:nvPr>
            <p:ph type="ftr" sz="quarter" idx="11"/>
          </p:nvPr>
        </p:nvSpPr>
        <p:spPr>
          <a:xfrm>
            <a:off x="640080" y="6227064"/>
            <a:ext cx="7854696" cy="320040"/>
          </a:xfrm>
        </p:spPr>
        <p:txBody>
          <a:bodyPr/>
          <a:lstStyle>
            <a:lvl1pPr algn="ctr">
              <a:defRPr/>
            </a:lvl1pPr>
          </a:lstStyle>
          <a:p>
            <a:endParaRPr lang="tr-TR"/>
          </a:p>
        </p:txBody>
      </p:sp>
      <p:sp>
        <p:nvSpPr>
          <p:cNvPr id="6" name="Slide Number Placeholder 5"/>
          <p:cNvSpPr>
            <a:spLocks noGrp="1"/>
          </p:cNvSpPr>
          <p:nvPr>
            <p:ph type="sldNum" sz="quarter" idx="12"/>
          </p:nvPr>
        </p:nvSpPr>
        <p:spPr>
          <a:xfrm>
            <a:off x="7808976" y="320040"/>
            <a:ext cx="685800" cy="320040"/>
          </a:xfrm>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65237653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grpSp>
        <p:nvGrpSpPr>
          <p:cNvPr id="85" name="Group 84"/>
          <p:cNvGrpSpPr/>
          <p:nvPr/>
        </p:nvGrpSpPr>
        <p:grpSpPr>
          <a:xfrm>
            <a:off x="-286226" y="0"/>
            <a:ext cx="9421759" cy="6858001"/>
            <a:chOff x="1243013" y="0"/>
            <a:chExt cx="9402763" cy="6858001"/>
          </a:xfrm>
        </p:grpSpPr>
        <p:sp>
          <p:nvSpPr>
            <p:cNvPr id="8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3"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p:cNvGrpSpPr/>
          <p:nvPr/>
        </p:nvGrpSpPr>
        <p:grpSpPr>
          <a:xfrm>
            <a:off x="640080" y="1699589"/>
            <a:ext cx="3286552" cy="3470421"/>
            <a:chOff x="640080" y="1699589"/>
            <a:chExt cx="3286552" cy="3470421"/>
          </a:xfrm>
        </p:grpSpPr>
        <p:sp>
          <p:nvSpPr>
            <p:cNvPr id="42" name="Rectangle 41"/>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3786" y="2349926"/>
            <a:ext cx="3113815" cy="2472774"/>
          </a:xfrm>
        </p:spPr>
        <p:txBody>
          <a:bodyPr/>
          <a:lstStyle>
            <a:lvl1pPr>
              <a:defRPr>
                <a:solidFill>
                  <a:srgbClr val="FFFEFF"/>
                </a:solidFil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4415686" y="794719"/>
            <a:ext cx="4095643" cy="525709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14.12.2022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01521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grpSp>
        <p:nvGrpSpPr>
          <p:cNvPr id="51" name="Group 50"/>
          <p:cNvGrpSpPr/>
          <p:nvPr/>
        </p:nvGrpSpPr>
        <p:grpSpPr>
          <a:xfrm flipH="1">
            <a:off x="0" y="0"/>
            <a:ext cx="9421759" cy="6858001"/>
            <a:chOff x="1243013" y="0"/>
            <a:chExt cx="9402763" cy="6858001"/>
          </a:xfrm>
        </p:grpSpPr>
        <p:sp>
          <p:nvSpPr>
            <p:cNvPr id="5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5" name="Group 84"/>
          <p:cNvGrpSpPr/>
          <p:nvPr/>
        </p:nvGrpSpPr>
        <p:grpSpPr>
          <a:xfrm>
            <a:off x="5228134" y="1699589"/>
            <a:ext cx="3286552" cy="3470421"/>
            <a:chOff x="640080" y="1699589"/>
            <a:chExt cx="3286552" cy="3470421"/>
          </a:xfrm>
        </p:grpSpPr>
        <p:sp>
          <p:nvSpPr>
            <p:cNvPr id="86" name="Rectangle 85"/>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5313609" y="2349924"/>
            <a:ext cx="3112047" cy="2464951"/>
          </a:xfrm>
        </p:spPr>
        <p:txBody>
          <a:bodyPr vert="eaVert"/>
          <a:lstStyle>
            <a:lvl1pPr algn="l">
              <a:lnSpc>
                <a:spcPct val="80000"/>
              </a:lnSpc>
              <a:defRPr>
                <a:solidFill>
                  <a:srgbClr val="FFFEFF"/>
                </a:solidFil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43258" y="802808"/>
            <a:ext cx="4118291" cy="5254802"/>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640080" y="320040"/>
            <a:ext cx="2743200" cy="320040"/>
          </a:xfrm>
        </p:spPr>
        <p:txBody>
          <a:bodyPr/>
          <a:lstStyle/>
          <a:p>
            <a:fld id="{D9F75050-0E15-4C5B-92B0-66D068882F1F}" type="datetimeFigureOut">
              <a:rPr lang="tr-TR" smtClean="0"/>
              <a:pPr/>
              <a:t>14.12.2022</a:t>
            </a:fld>
            <a:endParaRPr lang="tr-TR"/>
          </a:p>
        </p:txBody>
      </p:sp>
      <p:sp>
        <p:nvSpPr>
          <p:cNvPr id="5" name="Footer Placeholder 4"/>
          <p:cNvSpPr>
            <a:spLocks noGrp="1"/>
          </p:cNvSpPr>
          <p:nvPr>
            <p:ph type="ftr" sz="quarter" idx="11"/>
          </p:nvPr>
        </p:nvSpPr>
        <p:spPr>
          <a:xfrm>
            <a:off x="640080" y="6227064"/>
            <a:ext cx="7854696" cy="320040"/>
          </a:xfrm>
        </p:spPr>
        <p:txBody>
          <a:bodyPr/>
          <a:lstStyle/>
          <a:p>
            <a:endParaRPr lang="tr-TR"/>
          </a:p>
        </p:txBody>
      </p:sp>
      <p:sp>
        <p:nvSpPr>
          <p:cNvPr id="6" name="Slide Number Placeholder 5"/>
          <p:cNvSpPr>
            <a:spLocks noGrp="1"/>
          </p:cNvSpPr>
          <p:nvPr>
            <p:ph type="sldNum" sz="quarter" idx="12"/>
          </p:nvPr>
        </p:nvSpPr>
        <p:spPr>
          <a:xfrm>
            <a:off x="7808976" y="320040"/>
            <a:ext cx="685800" cy="320040"/>
          </a:xfrm>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614049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grpSp>
        <p:nvGrpSpPr>
          <p:cNvPr id="65" name="Group 64"/>
          <p:cNvGrpSpPr/>
          <p:nvPr/>
        </p:nvGrpSpPr>
        <p:grpSpPr>
          <a:xfrm>
            <a:off x="-286226" y="0"/>
            <a:ext cx="9421759" cy="6858001"/>
            <a:chOff x="1243013" y="0"/>
            <a:chExt cx="9402763" cy="6858001"/>
          </a:xfrm>
        </p:grpSpPr>
        <p:sp>
          <p:nvSpPr>
            <p:cNvPr id="6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0" name="Group 19"/>
          <p:cNvGrpSpPr/>
          <p:nvPr/>
        </p:nvGrpSpPr>
        <p:grpSpPr>
          <a:xfrm>
            <a:off x="640080" y="1699589"/>
            <a:ext cx="3286552" cy="3470421"/>
            <a:chOff x="640080" y="1699589"/>
            <a:chExt cx="3286552" cy="3470421"/>
          </a:xfrm>
        </p:grpSpPr>
        <p:sp>
          <p:nvSpPr>
            <p:cNvPr id="21" name="Rectangle 2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8" cy="2464952"/>
          </a:xfrm>
        </p:spPr>
        <p:txBody>
          <a:bodyPr/>
          <a:lstStyle>
            <a:lvl1pPr>
              <a:defRPr>
                <a:solidFill>
                  <a:srgbClr val="FFFE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4415687" y="803186"/>
            <a:ext cx="4091410" cy="5248622"/>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14.12.2022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965751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grpSp>
        <p:nvGrpSpPr>
          <p:cNvPr id="774" name="Group 773"/>
          <p:cNvGrpSpPr/>
          <p:nvPr/>
        </p:nvGrpSpPr>
        <p:grpSpPr>
          <a:xfrm>
            <a:off x="0" y="0"/>
            <a:ext cx="9555163" cy="6853238"/>
            <a:chOff x="1524000" y="0"/>
            <a:chExt cx="9555163" cy="6853238"/>
          </a:xfrm>
        </p:grpSpPr>
        <p:sp>
          <p:nvSpPr>
            <p:cNvPr id="775"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6"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7"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8"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9"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0"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1"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2"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3"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4"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85"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6"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7"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8"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9"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0"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2403476" y="1158902"/>
            <a:ext cx="4317684" cy="4537816"/>
            <a:chOff x="2403476" y="1158902"/>
            <a:chExt cx="4317684" cy="4537816"/>
          </a:xfrm>
        </p:grpSpPr>
        <p:sp>
          <p:nvSpPr>
            <p:cNvPr id="28" name="Rectangle 27"/>
            <p:cNvSpPr/>
            <p:nvPr/>
          </p:nvSpPr>
          <p:spPr>
            <a:xfrm>
              <a:off x="2403476" y="1158902"/>
              <a:ext cx="431768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2403476" y="1963574"/>
              <a:ext cx="431768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Isosceles Triangle 28"/>
            <p:cNvSpPr/>
            <p:nvPr/>
          </p:nvSpPr>
          <p:spPr>
            <a:xfrm rot="10800000">
              <a:off x="4358702" y="5345655"/>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479148" y="2028827"/>
            <a:ext cx="4162952" cy="1732474"/>
          </a:xfrm>
        </p:spPr>
        <p:txBody>
          <a:bodyPr bIns="0" anchor="b">
            <a:normAutofit/>
          </a:bodyPr>
          <a:lstStyle>
            <a:lvl1pPr algn="ctr">
              <a:defRPr sz="3600">
                <a:solidFill>
                  <a:srgbClr val="FFFEFF"/>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2479148" y="3843338"/>
            <a:ext cx="4162952" cy="1426097"/>
          </a:xfrm>
        </p:spPr>
        <p:txBody>
          <a:bodyPr tIns="0">
            <a:normAutofit/>
          </a:bodyPr>
          <a:lstStyle>
            <a:lvl1pPr marL="0" indent="0" algn="ctr">
              <a:buNone/>
              <a:defRPr sz="1600">
                <a:solidFill>
                  <a:srgbClr val="FFFEFF"/>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640080" y="320040"/>
            <a:ext cx="2743200" cy="320040"/>
          </a:xfrm>
        </p:spPr>
        <p:txBody>
          <a:bodyPr/>
          <a:lstStyle/>
          <a:p>
            <a:fld id="{D9F75050-0E15-4C5B-92B0-66D068882F1F}" type="datetimeFigureOut">
              <a:rPr lang="tr-TR" smtClean="0"/>
              <a:pPr/>
              <a:t>14.12.2022</a:t>
            </a:fld>
            <a:endParaRPr lang="tr-TR"/>
          </a:p>
        </p:txBody>
      </p:sp>
      <p:sp>
        <p:nvSpPr>
          <p:cNvPr id="5" name="Footer Placeholder 4"/>
          <p:cNvSpPr>
            <a:spLocks noGrp="1"/>
          </p:cNvSpPr>
          <p:nvPr>
            <p:ph type="ftr" sz="quarter" idx="11"/>
          </p:nvPr>
        </p:nvSpPr>
        <p:spPr>
          <a:xfrm>
            <a:off x="640080" y="6227064"/>
            <a:ext cx="7854696" cy="320040"/>
          </a:xfrm>
        </p:spPr>
        <p:txBody>
          <a:bodyPr/>
          <a:lstStyle>
            <a:lvl1pPr algn="ctr">
              <a:defRPr/>
            </a:lvl1pPr>
          </a:lstStyle>
          <a:p>
            <a:endParaRPr lang="tr-TR"/>
          </a:p>
        </p:txBody>
      </p:sp>
      <p:sp>
        <p:nvSpPr>
          <p:cNvPr id="6" name="Slide Number Placeholder 5"/>
          <p:cNvSpPr>
            <a:spLocks noGrp="1"/>
          </p:cNvSpPr>
          <p:nvPr>
            <p:ph type="sldNum" sz="quarter" idx="12"/>
          </p:nvPr>
        </p:nvSpPr>
        <p:spPr>
          <a:xfrm>
            <a:off x="7808976" y="320040"/>
            <a:ext cx="685800" cy="320040"/>
          </a:xfrm>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309621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grpSp>
        <p:nvGrpSpPr>
          <p:cNvPr id="41" name="Group 40"/>
          <p:cNvGrpSpPr/>
          <p:nvPr/>
        </p:nvGrpSpPr>
        <p:grpSpPr>
          <a:xfrm>
            <a:off x="-286226" y="0"/>
            <a:ext cx="9421759" cy="6858001"/>
            <a:chOff x="1243013" y="0"/>
            <a:chExt cx="9402763" cy="6858001"/>
          </a:xfrm>
        </p:grpSpPr>
        <p:sp>
          <p:nvSpPr>
            <p:cNvPr id="4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2" name="Group 61"/>
          <p:cNvGrpSpPr/>
          <p:nvPr/>
        </p:nvGrpSpPr>
        <p:grpSpPr>
          <a:xfrm>
            <a:off x="640080" y="1699589"/>
            <a:ext cx="3286552" cy="3470421"/>
            <a:chOff x="640080" y="1699589"/>
            <a:chExt cx="3286552" cy="3470421"/>
          </a:xfrm>
        </p:grpSpPr>
        <p:sp>
          <p:nvSpPr>
            <p:cNvPr id="63" name="Rectangle 6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Rectangle 6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19952" y="2355068"/>
            <a:ext cx="3122163" cy="2459808"/>
          </a:xfrm>
        </p:spPr>
        <p:txBody>
          <a:bodyPr lIns="91440" tIns="91440" rIns="91440" bIns="91440"/>
          <a:lstStyle>
            <a:lvl1pPr>
              <a:defRPr>
                <a:solidFill>
                  <a:srgbClr val="FFFEFF"/>
                </a:solidFill>
              </a:defRPr>
            </a:lvl1pPr>
          </a:lstStyle>
          <a:p>
            <a:r>
              <a:rPr lang="tr-TR"/>
              <a:t>Asıl başlık stilini düzenlemek için tıklayın</a:t>
            </a:r>
            <a:endParaRPr lang="en-US" dirty="0"/>
          </a:p>
        </p:txBody>
      </p:sp>
      <p:sp>
        <p:nvSpPr>
          <p:cNvPr id="3" name="Content Placeholder 2"/>
          <p:cNvSpPr>
            <a:spLocks noGrp="1"/>
          </p:cNvSpPr>
          <p:nvPr>
            <p:ph sz="half" idx="1"/>
          </p:nvPr>
        </p:nvSpPr>
        <p:spPr>
          <a:xfrm>
            <a:off x="4423014" y="804029"/>
            <a:ext cx="4091674" cy="245934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420283" y="3585104"/>
            <a:ext cx="4094404" cy="247064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640080" y="320040"/>
            <a:ext cx="2743200" cy="320040"/>
          </a:xfrm>
        </p:spPr>
        <p:txBody>
          <a:bodyPr/>
          <a:lstStyle/>
          <a:p>
            <a:fld id="{D9F75050-0E15-4C5B-92B0-66D068882F1F}" type="datetimeFigureOut">
              <a:rPr lang="tr-TR" smtClean="0"/>
              <a:pPr/>
              <a:t>14.12.2022</a:t>
            </a:fld>
            <a:endParaRPr lang="tr-TR"/>
          </a:p>
        </p:txBody>
      </p:sp>
      <p:sp>
        <p:nvSpPr>
          <p:cNvPr id="6" name="Footer Placeholder 5"/>
          <p:cNvSpPr>
            <a:spLocks noGrp="1"/>
          </p:cNvSpPr>
          <p:nvPr>
            <p:ph type="ftr" sz="quarter" idx="11"/>
          </p:nvPr>
        </p:nvSpPr>
        <p:spPr>
          <a:xfrm>
            <a:off x="640080" y="6227064"/>
            <a:ext cx="7854696" cy="320040"/>
          </a:xfrm>
        </p:spPr>
        <p:txBody>
          <a:bodyPr/>
          <a:lstStyle/>
          <a:p>
            <a:endParaRPr lang="tr-TR"/>
          </a:p>
        </p:txBody>
      </p:sp>
      <p:sp>
        <p:nvSpPr>
          <p:cNvPr id="7" name="Slide Number Placeholder 6"/>
          <p:cNvSpPr>
            <a:spLocks noGrp="1"/>
          </p:cNvSpPr>
          <p:nvPr>
            <p:ph type="sldNum" sz="quarter" idx="12"/>
          </p:nvPr>
        </p:nvSpPr>
        <p:spPr>
          <a:xfrm>
            <a:off x="7808976" y="320040"/>
            <a:ext cx="685800" cy="320040"/>
          </a:xfrm>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88084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grpSp>
        <p:nvGrpSpPr>
          <p:cNvPr id="38" name="Group 37"/>
          <p:cNvGrpSpPr/>
          <p:nvPr/>
        </p:nvGrpSpPr>
        <p:grpSpPr>
          <a:xfrm>
            <a:off x="-286226" y="0"/>
            <a:ext cx="9421759" cy="6858001"/>
            <a:chOff x="1243013" y="0"/>
            <a:chExt cx="9402763" cy="6858001"/>
          </a:xfrm>
        </p:grpSpPr>
        <p:sp>
          <p:nvSpPr>
            <p:cNvPr id="39"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5"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6"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640080" y="1699589"/>
            <a:ext cx="3286552" cy="3470421"/>
            <a:chOff x="640080" y="1699589"/>
            <a:chExt cx="3286552" cy="3470421"/>
          </a:xfrm>
        </p:grpSpPr>
        <p:sp>
          <p:nvSpPr>
            <p:cNvPr id="60" name="Rectangle 59"/>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19952" y="2355848"/>
            <a:ext cx="3122163" cy="2459028"/>
          </a:xfrm>
        </p:spPr>
        <p:txBody>
          <a:bodyPr lIns="91440" tIns="91440" rIns="91440" bIns="91440"/>
          <a:lstStyle>
            <a:lvl1pPr>
              <a:defRPr>
                <a:solidFill>
                  <a:srgbClr val="FFFEFF"/>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4706612" y="802200"/>
            <a:ext cx="3805123" cy="685800"/>
          </a:xfrm>
        </p:spPr>
        <p:txBody>
          <a:bodyPr anchor="ctr">
            <a:noAutofit/>
          </a:bodyPr>
          <a:lstStyle>
            <a:lvl1pPr marL="0" indent="0" algn="l">
              <a:lnSpc>
                <a:spcPct val="100000"/>
              </a:lnSpc>
              <a:buNone/>
              <a:defRPr sz="18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Content Placeholder 3"/>
          <p:cNvSpPr>
            <a:spLocks noGrp="1"/>
          </p:cNvSpPr>
          <p:nvPr>
            <p:ph sz="half" idx="2"/>
          </p:nvPr>
        </p:nvSpPr>
        <p:spPr>
          <a:xfrm>
            <a:off x="4706636" y="1487999"/>
            <a:ext cx="3804674" cy="17753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95010" y="3585518"/>
            <a:ext cx="3819675" cy="685800"/>
          </a:xfrm>
        </p:spPr>
        <p:txBody>
          <a:bodyPr anchor="ctr">
            <a:noAutofit/>
          </a:bodyPr>
          <a:lstStyle>
            <a:lvl1pPr marL="0" indent="0" algn="l">
              <a:lnSpc>
                <a:spcPct val="100000"/>
              </a:lnSpc>
              <a:buNone/>
              <a:defRPr sz="18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Content Placeholder 5"/>
          <p:cNvSpPr>
            <a:spLocks noGrp="1"/>
          </p:cNvSpPr>
          <p:nvPr>
            <p:ph sz="quarter" idx="4"/>
          </p:nvPr>
        </p:nvSpPr>
        <p:spPr>
          <a:xfrm>
            <a:off x="4695010" y="4270332"/>
            <a:ext cx="3819675" cy="178541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640080" y="320040"/>
            <a:ext cx="2743200" cy="320040"/>
          </a:xfrm>
        </p:spPr>
        <p:txBody>
          <a:bodyPr/>
          <a:lstStyle/>
          <a:p>
            <a:fld id="{D9F75050-0E15-4C5B-92B0-66D068882F1F}" type="datetimeFigureOut">
              <a:rPr lang="tr-TR" smtClean="0"/>
              <a:pPr/>
              <a:t>14.12.2022</a:t>
            </a:fld>
            <a:endParaRPr lang="tr-TR"/>
          </a:p>
        </p:txBody>
      </p:sp>
      <p:sp>
        <p:nvSpPr>
          <p:cNvPr id="8" name="Footer Placeholder 7"/>
          <p:cNvSpPr>
            <a:spLocks noGrp="1"/>
          </p:cNvSpPr>
          <p:nvPr>
            <p:ph type="ftr" sz="quarter" idx="11"/>
          </p:nvPr>
        </p:nvSpPr>
        <p:spPr>
          <a:xfrm>
            <a:off x="640080" y="6227064"/>
            <a:ext cx="7854696" cy="320040"/>
          </a:xfrm>
        </p:spPr>
        <p:txBody>
          <a:bodyPr/>
          <a:lstStyle/>
          <a:p>
            <a:endParaRPr lang="tr-TR"/>
          </a:p>
        </p:txBody>
      </p:sp>
      <p:sp>
        <p:nvSpPr>
          <p:cNvPr id="9" name="Slide Number Placeholder 8"/>
          <p:cNvSpPr>
            <a:spLocks noGrp="1"/>
          </p:cNvSpPr>
          <p:nvPr>
            <p:ph type="sldNum" sz="quarter" idx="12"/>
          </p:nvPr>
        </p:nvSpPr>
        <p:spPr>
          <a:xfrm>
            <a:off x="7808976" y="320040"/>
            <a:ext cx="685800" cy="320040"/>
          </a:xfrm>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88556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grpSp>
        <p:nvGrpSpPr>
          <p:cNvPr id="76" name="Group 75"/>
          <p:cNvGrpSpPr/>
          <p:nvPr/>
        </p:nvGrpSpPr>
        <p:grpSpPr>
          <a:xfrm>
            <a:off x="-286226" y="0"/>
            <a:ext cx="9421759" cy="6858001"/>
            <a:chOff x="1243013" y="0"/>
            <a:chExt cx="9402763" cy="6858001"/>
          </a:xfrm>
        </p:grpSpPr>
        <p:sp>
          <p:nvSpPr>
            <p:cNvPr id="77"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0" name="Group 39"/>
          <p:cNvGrpSpPr/>
          <p:nvPr/>
        </p:nvGrpSpPr>
        <p:grpSpPr>
          <a:xfrm>
            <a:off x="640080" y="1699589"/>
            <a:ext cx="3286552" cy="3470421"/>
            <a:chOff x="640080" y="1699589"/>
            <a:chExt cx="3286552" cy="3470421"/>
          </a:xfrm>
        </p:grpSpPr>
        <p:sp>
          <p:nvSpPr>
            <p:cNvPr id="41" name="Rectangle 4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7" cy="2464952"/>
          </a:xfrm>
        </p:spPr>
        <p:txBody>
          <a:bodyPr/>
          <a:lstStyle>
            <a:lvl1pPr>
              <a:defRPr>
                <a:solidFill>
                  <a:srgbClr val="FFFEFF"/>
                </a:solidFill>
              </a:defRPr>
            </a:lvl1p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D9F75050-0E15-4C5B-92B0-66D068882F1F}" type="datetimeFigureOut">
              <a:rPr lang="tr-TR" smtClean="0"/>
              <a:pPr/>
              <a:t>14.12.2022</a:t>
            </a:fld>
            <a:endParaRPr lang="tr-TR"/>
          </a:p>
        </p:txBody>
      </p:sp>
      <p:sp>
        <p:nvSpPr>
          <p:cNvPr id="4" name="Footer Placeholder 3"/>
          <p:cNvSpPr>
            <a:spLocks noGrp="1"/>
          </p:cNvSpPr>
          <p:nvPr>
            <p:ph type="ftr" sz="quarter" idx="11"/>
          </p:nvPr>
        </p:nvSpPr>
        <p:spPr>
          <a:xfrm>
            <a:off x="640080" y="6227064"/>
            <a:ext cx="7854696" cy="320040"/>
          </a:xfrm>
        </p:spPr>
        <p:txBody>
          <a:bodyPr/>
          <a:lstStyle/>
          <a:p>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426461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080" y="320040"/>
            <a:ext cx="2743200" cy="320040"/>
          </a:xfrm>
        </p:spPr>
        <p:txBody>
          <a:bodyPr/>
          <a:lstStyle/>
          <a:p>
            <a:fld id="{D9F75050-0E15-4C5B-92B0-66D068882F1F}" type="datetimeFigureOut">
              <a:rPr lang="tr-TR" smtClean="0"/>
              <a:pPr/>
              <a:t>14.12.2022</a:t>
            </a:fld>
            <a:endParaRPr lang="tr-TR"/>
          </a:p>
        </p:txBody>
      </p:sp>
      <p:sp>
        <p:nvSpPr>
          <p:cNvPr id="3" name="Footer Placeholder 2"/>
          <p:cNvSpPr>
            <a:spLocks noGrp="1"/>
          </p:cNvSpPr>
          <p:nvPr>
            <p:ph type="ftr" sz="quarter" idx="11"/>
          </p:nvPr>
        </p:nvSpPr>
        <p:spPr>
          <a:xfrm>
            <a:off x="640080" y="6227064"/>
            <a:ext cx="7854696" cy="320040"/>
          </a:xfrm>
        </p:spPr>
        <p:txBody>
          <a:bodyPr/>
          <a:lstStyle/>
          <a:p>
            <a:endParaRPr lang="tr-TR"/>
          </a:p>
        </p:txBody>
      </p:sp>
      <p:sp>
        <p:nvSpPr>
          <p:cNvPr id="4" name="Slide Number Placeholder 3"/>
          <p:cNvSpPr>
            <a:spLocks noGrp="1"/>
          </p:cNvSpPr>
          <p:nvPr>
            <p:ph type="sldNum" sz="quarter" idx="12"/>
          </p:nvPr>
        </p:nvSpPr>
        <p:spPr>
          <a:xfrm>
            <a:off x="7808976" y="320040"/>
            <a:ext cx="685800" cy="320040"/>
          </a:xfrm>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520053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grpSp>
        <p:nvGrpSpPr>
          <p:cNvPr id="87" name="Group 86"/>
          <p:cNvGrpSpPr/>
          <p:nvPr/>
        </p:nvGrpSpPr>
        <p:grpSpPr>
          <a:xfrm>
            <a:off x="-286226" y="0"/>
            <a:ext cx="9421759" cy="6858001"/>
            <a:chOff x="1243013" y="0"/>
            <a:chExt cx="9402763" cy="6858001"/>
          </a:xfrm>
        </p:grpSpPr>
        <p:sp>
          <p:nvSpPr>
            <p:cNvPr id="88"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4"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4"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5"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2" name="Group 41"/>
          <p:cNvGrpSpPr/>
          <p:nvPr/>
        </p:nvGrpSpPr>
        <p:grpSpPr>
          <a:xfrm>
            <a:off x="640080" y="1699589"/>
            <a:ext cx="3286552" cy="3470421"/>
            <a:chOff x="640080" y="1699589"/>
            <a:chExt cx="3286552" cy="3470421"/>
          </a:xfrm>
        </p:grpSpPr>
        <p:sp>
          <p:nvSpPr>
            <p:cNvPr id="43" name="Rectangle 4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7" cy="1225399"/>
          </a:xfrm>
        </p:spPr>
        <p:txBody>
          <a:bodyPr bIns="0" anchor="b">
            <a:noAutofit/>
          </a:bodyPr>
          <a:lstStyle>
            <a:lvl1pPr algn="ctr">
              <a:defRPr sz="2800">
                <a:solidFill>
                  <a:srgbClr val="FFFE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4415686" y="801390"/>
            <a:ext cx="4095643" cy="5249495"/>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25554" y="3575324"/>
            <a:ext cx="3112047" cy="1239552"/>
          </a:xfrm>
        </p:spPr>
        <p:txBody>
          <a:bodyPr>
            <a:normAutofit/>
          </a:bodyPr>
          <a:lstStyle>
            <a:lvl1pPr marL="0" indent="0" algn="ctr">
              <a:buNone/>
              <a:defRPr sz="14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9F75050-0E15-4C5B-92B0-66D068882F1F}" type="datetimeFigureOut">
              <a:rPr lang="tr-TR" smtClean="0"/>
              <a:pPr/>
              <a:t>14.12.2022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066849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429" name="Group 428"/>
          <p:cNvGrpSpPr/>
          <p:nvPr/>
        </p:nvGrpSpPr>
        <p:grpSpPr>
          <a:xfrm>
            <a:off x="0" y="0"/>
            <a:ext cx="9555163" cy="6853238"/>
            <a:chOff x="1524000" y="0"/>
            <a:chExt cx="9555163" cy="6853238"/>
          </a:xfrm>
        </p:grpSpPr>
        <p:sp>
          <p:nvSpPr>
            <p:cNvPr id="430"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1"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2"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3"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4"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5"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6"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7"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8"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9"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40"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1"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2"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3"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4"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5"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644463" y="1698332"/>
            <a:ext cx="4357752" cy="3470420"/>
            <a:chOff x="644463" y="1698332"/>
            <a:chExt cx="4357752" cy="3470420"/>
          </a:xfrm>
        </p:grpSpPr>
        <p:sp>
          <p:nvSpPr>
            <p:cNvPr id="77" name="Rectangle 76"/>
            <p:cNvSpPr/>
            <p:nvPr/>
          </p:nvSpPr>
          <p:spPr>
            <a:xfrm>
              <a:off x="644463" y="1698332"/>
              <a:ext cx="4357752"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644463" y="2274404"/>
              <a:ext cx="43577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7" name="Isosceles Triangle 9"/>
            <p:cNvSpPr/>
            <p:nvPr/>
          </p:nvSpPr>
          <p:spPr>
            <a:xfrm rot="10800000">
              <a:off x="2665346"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5654676" y="0"/>
            <a:ext cx="3489324" cy="6858000"/>
          </a:xfrm>
          <a:solidFill>
            <a:schemeClr val="bg1">
              <a:lumMod val="65000"/>
              <a:lumOff val="3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simgeye tıklayın</a:t>
            </a:r>
            <a:endParaRPr lang="en-US" dirty="0"/>
          </a:p>
        </p:txBody>
      </p:sp>
      <p:sp>
        <p:nvSpPr>
          <p:cNvPr id="2" name="Title 1"/>
          <p:cNvSpPr>
            <a:spLocks noGrp="1"/>
          </p:cNvSpPr>
          <p:nvPr>
            <p:ph type="title"/>
          </p:nvPr>
        </p:nvSpPr>
        <p:spPr>
          <a:xfrm>
            <a:off x="723585" y="2336402"/>
            <a:ext cx="4197666" cy="1265539"/>
          </a:xfrm>
        </p:spPr>
        <p:txBody>
          <a:bodyPr bIns="0" anchor="b">
            <a:normAutofit/>
          </a:bodyPr>
          <a:lstStyle>
            <a:lvl1pPr>
              <a:defRPr sz="3200">
                <a:solidFill>
                  <a:srgbClr val="FFFEFF"/>
                </a:solidFill>
              </a:defRPr>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722314" y="3601941"/>
            <a:ext cx="4199254" cy="1214535"/>
          </a:xfrm>
        </p:spPr>
        <p:txBody>
          <a:bodyPr>
            <a:normAutofit/>
          </a:bodyPr>
          <a:lstStyle>
            <a:lvl1pPr marL="0" indent="0" algn="ctr">
              <a:buNone/>
              <a:defRPr sz="14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Date Placeholder 4"/>
          <p:cNvSpPr>
            <a:spLocks noGrp="1"/>
          </p:cNvSpPr>
          <p:nvPr>
            <p:ph type="dt" sz="half" idx="10"/>
          </p:nvPr>
        </p:nvSpPr>
        <p:spPr>
          <a:xfrm>
            <a:off x="640080" y="320040"/>
            <a:ext cx="2743200" cy="320040"/>
          </a:xfrm>
        </p:spPr>
        <p:txBody>
          <a:bodyPr/>
          <a:lstStyle/>
          <a:p>
            <a:fld id="{D9F75050-0E15-4C5B-92B0-66D068882F1F}" type="datetimeFigureOut">
              <a:rPr lang="tr-TR" smtClean="0"/>
              <a:pPr/>
              <a:t>14.12.2022</a:t>
            </a:fld>
            <a:endParaRPr lang="tr-TR"/>
          </a:p>
        </p:txBody>
      </p:sp>
      <p:sp>
        <p:nvSpPr>
          <p:cNvPr id="6" name="Footer Placeholder 5"/>
          <p:cNvSpPr>
            <a:spLocks noGrp="1"/>
          </p:cNvSpPr>
          <p:nvPr>
            <p:ph type="ftr" sz="quarter" idx="11"/>
          </p:nvPr>
        </p:nvSpPr>
        <p:spPr>
          <a:xfrm>
            <a:off x="640080" y="6227064"/>
            <a:ext cx="4358641" cy="320040"/>
          </a:xfrm>
        </p:spPr>
        <p:txBody>
          <a:bodyPr/>
          <a:lstStyle/>
          <a:p>
            <a:endParaRPr lang="tr-TR"/>
          </a:p>
        </p:txBody>
      </p:sp>
      <p:sp>
        <p:nvSpPr>
          <p:cNvPr id="7" name="Slide Number Placeholder 6"/>
          <p:cNvSpPr>
            <a:spLocks noGrp="1"/>
          </p:cNvSpPr>
          <p:nvPr>
            <p:ph type="sldNum" sz="quarter" idx="12"/>
          </p:nvPr>
        </p:nvSpPr>
        <p:spPr>
          <a:xfrm>
            <a:off x="4315463" y="320040"/>
            <a:ext cx="685800" cy="320040"/>
          </a:xfrm>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722245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5554" y="2349925"/>
            <a:ext cx="3112047" cy="2464952"/>
          </a:xfrm>
          <a:prstGeom prst="rect">
            <a:avLst/>
          </a:prstGeom>
        </p:spPr>
        <p:txBody>
          <a:bodyPr vert="horz" lIns="228600" tIns="228600" rIns="228600" bIns="22860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4415687" y="794719"/>
            <a:ext cx="4079089" cy="525709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40080" y="320040"/>
            <a:ext cx="27432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D9F75050-0E15-4C5B-92B0-66D068882F1F}" type="datetimeFigureOut">
              <a:rPr lang="tr-TR" smtClean="0"/>
              <a:pPr/>
              <a:t>14.12.2022</a:t>
            </a:fld>
            <a:endParaRPr lang="tr-TR"/>
          </a:p>
        </p:txBody>
      </p:sp>
      <p:sp>
        <p:nvSpPr>
          <p:cNvPr id="5" name="Footer Placeholder 4"/>
          <p:cNvSpPr>
            <a:spLocks noGrp="1"/>
          </p:cNvSpPr>
          <p:nvPr>
            <p:ph type="ftr" sz="quarter" idx="3"/>
          </p:nvPr>
        </p:nvSpPr>
        <p:spPr>
          <a:xfrm>
            <a:off x="640080" y="6227064"/>
            <a:ext cx="7854696"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7808976" y="320040"/>
            <a:ext cx="6858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B1DEFA8C-F947-479F-BE07-76B6B3F80BF1}" type="slidenum">
              <a:rPr lang="tr-TR" smtClean="0"/>
              <a:pPr/>
              <a:t>‹#›</a:t>
            </a:fld>
            <a:endParaRPr lang="tr-TR"/>
          </a:p>
        </p:txBody>
      </p:sp>
    </p:spTree>
    <p:extLst>
      <p:ext uri="{BB962C8B-B14F-4D97-AF65-F5344CB8AC3E}">
        <p14:creationId xmlns:p14="http://schemas.microsoft.com/office/powerpoint/2010/main" val="3461740277"/>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685800" rtl="0" eaLnBrk="1" latinLnBrk="0" hangingPunct="1">
        <a:lnSpc>
          <a:spcPct val="85000"/>
        </a:lnSpc>
        <a:spcBef>
          <a:spcPct val="0"/>
        </a:spcBef>
        <a:buNone/>
        <a:defRPr sz="3200" b="0" i="0" kern="1200" cap="none" spc="-113">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214;zel%20&#214;&#287;renme%20G&#252;&#231;l&#252;&#287;&#252;%20G&#246;zlem%20Formu.pdf"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Sa&#287;l&#305;k%20Kurulu&#351;una%20Y&#246;nlendirme%20Formu.pdf"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E&#287;itsel%20De&#287;erlendirm%20&#304;ste&#287;i%20Formu.pdf"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5.emf"/><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Bireysel%20Geli&#351;im%20Raporu.pdf" TargetMode="Externa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DEHB%20G&#246;zlem%20Formu.pdf"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547664" y="3429000"/>
            <a:ext cx="6428445" cy="1810636"/>
          </a:xfrm>
        </p:spPr>
        <p:txBody>
          <a:bodyPr>
            <a:normAutofit/>
          </a:bodyPr>
          <a:lstStyle/>
          <a:p>
            <a:r>
              <a:rPr lang="tr-TR" sz="4000" dirty="0">
                <a:latin typeface="Arial" pitchFamily="34" charset="0"/>
                <a:cs typeface="Arial" pitchFamily="34" charset="0"/>
              </a:rPr>
              <a:t>Özel Eğitim Hizmetlerinde Kullanılan Formlar ve Ölçme Araçları</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920" y="1988840"/>
            <a:ext cx="1440160" cy="14401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b="1" dirty="0"/>
              <a:t>ÖZEL ÖĞRENME GÜÇLÜĞÜ GÖZLEM FORMU</a:t>
            </a:r>
            <a:endParaRPr lang="tr-TR" dirty="0"/>
          </a:p>
        </p:txBody>
      </p:sp>
      <p:sp>
        <p:nvSpPr>
          <p:cNvPr id="3" name="2 İçerik Yer Tutucusu"/>
          <p:cNvSpPr>
            <a:spLocks noGrp="1"/>
          </p:cNvSpPr>
          <p:nvPr>
            <p:ph idx="1"/>
          </p:nvPr>
        </p:nvSpPr>
        <p:spPr/>
        <p:txBody>
          <a:bodyPr>
            <a:normAutofit/>
          </a:bodyPr>
          <a:lstStyle/>
          <a:p>
            <a:pPr algn="ctr">
              <a:buNone/>
            </a:pPr>
            <a:r>
              <a:rPr lang="tr-TR" b="1" dirty="0"/>
              <a:t>Dikkat Edilecek Hususlar!</a:t>
            </a:r>
          </a:p>
          <a:p>
            <a:r>
              <a:rPr lang="tr-TR" dirty="0"/>
              <a:t>ÖÖG çoğunlukla 1.sınıfların okuma-yazmaya geçtikleri 2.yarıyılında; okuma, yazma, matematik veya motor becerilerde yaşıtlarından belirgin ölçüde geri durumda görünen öğrencilerde fark edilebilecek bir öğrenme sorunudur. </a:t>
            </a:r>
            <a:r>
              <a:rPr lang="tr-TR" dirty="0">
                <a:solidFill>
                  <a:srgbClr val="FF0000"/>
                </a:solidFill>
              </a:rPr>
              <a:t>Bu sebeple bu formun uygulanması en erken 1. sınıfın 2. yarıyılında, tercihen 2. sınıfta yapılmalıdır. </a:t>
            </a:r>
            <a:r>
              <a:rPr lang="tr-TR" dirty="0"/>
              <a:t>Daha üst sınıflarda tanılaması yapılmamış ama ÖÖG şüphesi varsa bu form 3., 4., 5., 6., 7. ve 8. sınıflar için de doldurulabilir.</a:t>
            </a:r>
          </a:p>
          <a:p>
            <a:endParaRPr lang="tr-TR" b="1" dirty="0"/>
          </a:p>
          <a:p>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b="1" dirty="0"/>
              <a:t>ÖZEL ÖĞRENME GÜÇLÜĞÜ GÖZLEM FORMU</a:t>
            </a:r>
            <a:endParaRPr lang="tr-TR" dirty="0"/>
          </a:p>
        </p:txBody>
      </p:sp>
      <p:sp>
        <p:nvSpPr>
          <p:cNvPr id="3" name="2 İçerik Yer Tutucusu"/>
          <p:cNvSpPr>
            <a:spLocks noGrp="1"/>
          </p:cNvSpPr>
          <p:nvPr>
            <p:ph idx="1"/>
          </p:nvPr>
        </p:nvSpPr>
        <p:spPr/>
        <p:txBody>
          <a:bodyPr/>
          <a:lstStyle/>
          <a:p>
            <a:pPr algn="ctr">
              <a:buNone/>
            </a:pPr>
            <a:r>
              <a:rPr lang="tr-TR" b="1" dirty="0"/>
              <a:t>Dikkat Edilecek Hususlar!</a:t>
            </a:r>
          </a:p>
          <a:p>
            <a:r>
              <a:rPr lang="tr-TR" dirty="0"/>
              <a:t>ÖÖG kendi içinde </a:t>
            </a:r>
            <a:r>
              <a:rPr lang="tr-TR" dirty="0" err="1"/>
              <a:t>disleksi</a:t>
            </a:r>
            <a:r>
              <a:rPr lang="tr-TR" dirty="0"/>
              <a:t> (okuma), </a:t>
            </a:r>
            <a:r>
              <a:rPr lang="tr-TR" dirty="0" err="1"/>
              <a:t>disgrafi</a:t>
            </a:r>
            <a:r>
              <a:rPr lang="tr-TR" dirty="0"/>
              <a:t> (yazma), </a:t>
            </a:r>
            <a:r>
              <a:rPr lang="tr-TR" dirty="0" err="1"/>
              <a:t>diskalkuli</a:t>
            </a:r>
            <a:r>
              <a:rPr lang="tr-TR" dirty="0"/>
              <a:t> (matematik) ve </a:t>
            </a:r>
            <a:r>
              <a:rPr lang="tr-TR" dirty="0" err="1"/>
              <a:t>dispraksi</a:t>
            </a:r>
            <a:r>
              <a:rPr lang="tr-TR" dirty="0"/>
              <a:t> (motor beceriler) olarak alt türlere ayrılmaktadır. Değerlendirme yapılırken, adına form doldurulan öğrencinin okuma, yazma ya da matematik alanlarındaki gözlemler ayrı ayrı değerlendirilir ve bu alanların en az birinden yüksek işaretleme söz konusu olduğunda sağlık kuruluşuna yönlendirilir.</a:t>
            </a:r>
            <a:endParaRPr lang="tr-TR" b="1" dirty="0"/>
          </a:p>
          <a:p>
            <a:pPr algn="ctr"/>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b="1" dirty="0"/>
              <a:t>ÖZEL ÖĞRENME GÜÇLÜĞÜ GÖZLEM FORMU</a:t>
            </a:r>
            <a:endParaRPr lang="tr-TR" dirty="0"/>
          </a:p>
        </p:txBody>
      </p:sp>
      <p:sp>
        <p:nvSpPr>
          <p:cNvPr id="3" name="2 İçerik Yer Tutucusu"/>
          <p:cNvSpPr>
            <a:spLocks noGrp="1"/>
          </p:cNvSpPr>
          <p:nvPr>
            <p:ph idx="1"/>
          </p:nvPr>
        </p:nvSpPr>
        <p:spPr/>
        <p:txBody>
          <a:bodyPr>
            <a:normAutofit/>
          </a:bodyPr>
          <a:lstStyle/>
          <a:p>
            <a:pPr algn="ctr">
              <a:buNone/>
            </a:pPr>
            <a:r>
              <a:rPr lang="tr-TR" b="1" dirty="0"/>
              <a:t>Dikkat Edilecek Hususlar!</a:t>
            </a:r>
          </a:p>
          <a:p>
            <a:r>
              <a:rPr lang="tr-TR" dirty="0"/>
              <a:t> Motor beceriler ve dil gelişimi ile ilgili gözlemler okuma, yazma ve matematik alanlarıyla birlikte değerlendirilmeli ve aileden okul öncesi motor beceri gelişimiyle ilgili bilgi alınmalıdır. Dil gelişimi ve motor gelişim diğer öğrenme güçlüğü alanları olan okuma-yazma ve matematik öğrenme alanlarıyla karşılıklı bir etkileşim içindedir ve birbirlerine eşlik edebilir.</a:t>
            </a:r>
          </a:p>
          <a:p>
            <a:r>
              <a:rPr lang="tr-TR" dirty="0"/>
              <a:t>Bir örneği öğrencinin dosyasında saklanır.</a:t>
            </a:r>
            <a:endParaRPr lang="tr-TR" b="1" dirty="0"/>
          </a:p>
          <a:p>
            <a:pPr>
              <a:buNone/>
            </a:pPr>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b="1" dirty="0"/>
              <a:t>ÖZEL ÖĞRENME GÜÇLÜĞÜ GÖZLEM FORMU</a:t>
            </a:r>
            <a:endParaRPr lang="tr-TR" dirty="0"/>
          </a:p>
        </p:txBody>
      </p:sp>
      <p:sp>
        <p:nvSpPr>
          <p:cNvPr id="3" name="2 İçerik Yer Tutucusu"/>
          <p:cNvSpPr>
            <a:spLocks noGrp="1"/>
          </p:cNvSpPr>
          <p:nvPr>
            <p:ph idx="1"/>
          </p:nvPr>
        </p:nvSpPr>
        <p:spPr/>
        <p:txBody>
          <a:bodyPr/>
          <a:lstStyle/>
          <a:p>
            <a:endParaRPr lang="tr-TR" dirty="0"/>
          </a:p>
        </p:txBody>
      </p:sp>
      <p:graphicFrame>
        <p:nvGraphicFramePr>
          <p:cNvPr id="21506" name="Object 2">
            <a:hlinkClick r:id="rId3" action="ppaction://hlinkfile"/>
          </p:cNvPr>
          <p:cNvGraphicFramePr>
            <a:graphicFrameLocks noChangeAspect="1"/>
          </p:cNvGraphicFramePr>
          <p:nvPr>
            <p:extLst>
              <p:ext uri="{D42A27DB-BD31-4B8C-83A1-F6EECF244321}">
                <p14:modId xmlns:p14="http://schemas.microsoft.com/office/powerpoint/2010/main" val="3658788693"/>
              </p:ext>
            </p:extLst>
          </p:nvPr>
        </p:nvGraphicFramePr>
        <p:xfrm>
          <a:off x="4415687" y="476672"/>
          <a:ext cx="4392488" cy="6164896"/>
        </p:xfrm>
        <a:graphic>
          <a:graphicData uri="http://schemas.openxmlformats.org/presentationml/2006/ole">
            <mc:AlternateContent xmlns:mc="http://schemas.openxmlformats.org/markup-compatibility/2006">
              <mc:Choice xmlns:v="urn:schemas-microsoft-com:vml" Requires="v">
                <p:oleObj spid="_x0000_s2050" name="Acrobat Document" r:id="rId4" imgW="5829298" imgH="8181712" progId="Acrobat.Document.DC">
                  <p:embed/>
                </p:oleObj>
              </mc:Choice>
              <mc:Fallback>
                <p:oleObj name="Acrobat Document" r:id="rId4" imgW="5829298" imgH="8181712" progId="Acrobat.Document.DC">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5687" y="476672"/>
                        <a:ext cx="4392488" cy="6164896"/>
                      </a:xfrm>
                      <a:prstGeom prst="rect">
                        <a:avLst/>
                      </a:prstGeom>
                      <a:noFill/>
                      <a:ln>
                        <a:noFill/>
                      </a:ln>
                      <a:effec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b="1" dirty="0"/>
              <a:t>SAĞLIK KURULUŞUNA YÖNLENDİRME FORMU</a:t>
            </a:r>
          </a:p>
        </p:txBody>
      </p:sp>
      <p:sp>
        <p:nvSpPr>
          <p:cNvPr id="3" name="2 İçerik Yer Tutucusu"/>
          <p:cNvSpPr>
            <a:spLocks noGrp="1"/>
          </p:cNvSpPr>
          <p:nvPr>
            <p:ph idx="1"/>
          </p:nvPr>
        </p:nvSpPr>
        <p:spPr/>
        <p:txBody>
          <a:bodyPr>
            <a:normAutofit/>
          </a:bodyPr>
          <a:lstStyle/>
          <a:p>
            <a:r>
              <a:rPr lang="tr-TR" b="1" dirty="0"/>
              <a:t>Kullanım Amacı: </a:t>
            </a:r>
            <a:r>
              <a:rPr lang="tr-TR" dirty="0"/>
              <a:t>Sağlık kuruluşlarına öğrenci ya da herhangi bir öğretim kurumuna kayıtlı olmayan bireyleri yönlendirmek için kullanılan formdur. Daha önceden velinin herhangi bir sağlık kuruluşuna başvurmadığı ancak okul ya da rehberlik araştırma merkezi tarafından ihtiyaç duyulması halinde tıbbi inceleme yapılması için yönlendirme amaçlı kullanılır.</a:t>
            </a:r>
          </a:p>
          <a:p>
            <a:r>
              <a:rPr lang="tr-TR" b="1" dirty="0"/>
              <a:t>Kimler Kullanır?</a:t>
            </a:r>
            <a:r>
              <a:rPr lang="tr-TR" dirty="0"/>
              <a:t> Okul ve kurumlarda görev yapan rehberlik öğretmenleri tarafından kullanılır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b="1" dirty="0"/>
              <a:t>SAĞLIK KURULUŞUNA YÖNLENDİRME FORMU</a:t>
            </a:r>
            <a:endParaRPr lang="tr-TR" dirty="0"/>
          </a:p>
        </p:txBody>
      </p:sp>
      <p:sp>
        <p:nvSpPr>
          <p:cNvPr id="3" name="2 İçerik Yer Tutucusu"/>
          <p:cNvSpPr>
            <a:spLocks noGrp="1"/>
          </p:cNvSpPr>
          <p:nvPr>
            <p:ph idx="1"/>
          </p:nvPr>
        </p:nvSpPr>
        <p:spPr/>
        <p:txBody>
          <a:bodyPr>
            <a:normAutofit/>
          </a:bodyPr>
          <a:lstStyle/>
          <a:p>
            <a:pPr algn="ctr">
              <a:buNone/>
            </a:pPr>
            <a:r>
              <a:rPr lang="tr-TR" b="1" dirty="0"/>
              <a:t>Dikkat Edilecek Hususlar!</a:t>
            </a:r>
          </a:p>
          <a:p>
            <a:r>
              <a:rPr lang="tr-TR" dirty="0"/>
              <a:t>Form, kapalı zarf içerisinde gönderilir.</a:t>
            </a:r>
          </a:p>
          <a:p>
            <a:r>
              <a:rPr lang="tr-TR" dirty="0"/>
              <a:t>Birey ile ilgili bilgiler eksiksiz olarak doldurulur.</a:t>
            </a:r>
          </a:p>
          <a:p>
            <a:r>
              <a:rPr lang="tr-TR" dirty="0"/>
              <a:t>Özel Öğrenme Güçlüğü Gözlem Formu ya da Dikkat Eksikliği ve </a:t>
            </a:r>
            <a:r>
              <a:rPr lang="tr-TR" dirty="0" err="1"/>
              <a:t>Hiperaktivite</a:t>
            </a:r>
            <a:r>
              <a:rPr lang="tr-TR" dirty="0"/>
              <a:t> Bozukluğu Dürtüsellik Gözlem Formu doldurulmuş ise bu forma eklenir</a:t>
            </a:r>
          </a:p>
          <a:p>
            <a:r>
              <a:rPr lang="tr-TR" dirty="0"/>
              <a:t>Öğrenci velisine konuyla ilgili açıklama yapılır. Öğrencinin tanı alması halinde okulda alınacak tedbirler ile ilgili bilgi verilir. </a:t>
            </a:r>
            <a:endParaRPr lang="tr-TR"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b="1" dirty="0"/>
              <a:t>SAĞLIK KURULUŞUNA YÖNLENDİRME FORMU</a:t>
            </a:r>
            <a:endParaRPr lang="tr-TR" dirty="0"/>
          </a:p>
        </p:txBody>
      </p:sp>
      <p:sp>
        <p:nvSpPr>
          <p:cNvPr id="3" name="2 İçerik Yer Tutucusu"/>
          <p:cNvSpPr>
            <a:spLocks noGrp="1"/>
          </p:cNvSpPr>
          <p:nvPr>
            <p:ph idx="1"/>
          </p:nvPr>
        </p:nvSpPr>
        <p:spPr/>
        <p:txBody>
          <a:bodyPr/>
          <a:lstStyle/>
          <a:p>
            <a:pPr algn="ctr">
              <a:buNone/>
            </a:pPr>
            <a:r>
              <a:rPr lang="tr-TR" b="1" dirty="0"/>
              <a:t>Dikkat Edilecek Hususlar!</a:t>
            </a:r>
            <a:endParaRPr lang="tr-TR" dirty="0"/>
          </a:p>
          <a:p>
            <a:r>
              <a:rPr lang="tr-TR" dirty="0"/>
              <a:t>Yönlendirme sonrasında bireyin sağlık kuruluşu süreci takip edilir.</a:t>
            </a:r>
          </a:p>
          <a:p>
            <a:r>
              <a:rPr lang="tr-TR" dirty="0"/>
              <a:t>Bir örneği öğrencinin dosyasında saklanır.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b="1" dirty="0"/>
              <a:t>SAĞLIK KURULUŞUNA YÖNLENDİRME FORMU</a:t>
            </a:r>
            <a:endParaRPr lang="tr-TR" dirty="0"/>
          </a:p>
        </p:txBody>
      </p:sp>
      <p:sp>
        <p:nvSpPr>
          <p:cNvPr id="3" name="2 İçerik Yer Tutucusu"/>
          <p:cNvSpPr>
            <a:spLocks noGrp="1"/>
          </p:cNvSpPr>
          <p:nvPr>
            <p:ph idx="1"/>
          </p:nvPr>
        </p:nvSpPr>
        <p:spPr/>
        <p:txBody>
          <a:bodyPr/>
          <a:lstStyle/>
          <a:p>
            <a:endParaRPr lang="tr-TR" dirty="0"/>
          </a:p>
        </p:txBody>
      </p:sp>
      <p:graphicFrame>
        <p:nvGraphicFramePr>
          <p:cNvPr id="22530" name="Object 2">
            <a:hlinkClick r:id="rId3" action="ppaction://hlinkfile"/>
          </p:cNvPr>
          <p:cNvGraphicFramePr>
            <a:graphicFrameLocks noChangeAspect="1"/>
          </p:cNvGraphicFramePr>
          <p:nvPr>
            <p:extLst>
              <p:ext uri="{D42A27DB-BD31-4B8C-83A1-F6EECF244321}">
                <p14:modId xmlns:p14="http://schemas.microsoft.com/office/powerpoint/2010/main" val="4287839606"/>
              </p:ext>
            </p:extLst>
          </p:nvPr>
        </p:nvGraphicFramePr>
        <p:xfrm>
          <a:off x="4283968" y="245488"/>
          <a:ext cx="4536504" cy="6367024"/>
        </p:xfrm>
        <a:graphic>
          <a:graphicData uri="http://schemas.openxmlformats.org/presentationml/2006/ole">
            <mc:AlternateContent xmlns:mc="http://schemas.openxmlformats.org/markup-compatibility/2006">
              <mc:Choice xmlns:v="urn:schemas-microsoft-com:vml" Requires="v">
                <p:oleObj spid="_x0000_s3074" name="Acrobat Document" r:id="rId4" imgW="5829298" imgH="8181712" progId="Acrobat.Document.DC">
                  <p:embed/>
                </p:oleObj>
              </mc:Choice>
              <mc:Fallback>
                <p:oleObj name="Acrobat Document" r:id="rId4" imgW="5829298" imgH="8181712" progId="Acrobat.Document.DC">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245488"/>
                        <a:ext cx="4536504" cy="6367024"/>
                      </a:xfrm>
                      <a:prstGeom prst="rect">
                        <a:avLst/>
                      </a:prstGeom>
                      <a:noFill/>
                      <a:ln>
                        <a:noFill/>
                      </a:ln>
                      <a:effec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b="1" dirty="0"/>
              <a:t>EĞİTSEL DEĞERLENDİRME İSTEĞİ FORMU</a:t>
            </a:r>
          </a:p>
        </p:txBody>
      </p:sp>
      <p:sp>
        <p:nvSpPr>
          <p:cNvPr id="3" name="2 İçerik Yer Tutucusu"/>
          <p:cNvSpPr>
            <a:spLocks noGrp="1"/>
          </p:cNvSpPr>
          <p:nvPr>
            <p:ph idx="1"/>
          </p:nvPr>
        </p:nvSpPr>
        <p:spPr/>
        <p:txBody>
          <a:bodyPr>
            <a:normAutofit/>
          </a:bodyPr>
          <a:lstStyle/>
          <a:p>
            <a:r>
              <a:rPr lang="tr-TR" b="1" dirty="0"/>
              <a:t>Kullanım Amacı: </a:t>
            </a:r>
            <a:r>
              <a:rPr lang="tr-TR" dirty="0"/>
              <a:t>Özel eğitime ihtiyacı olduğu düşünülen öğrenci için veya özel eğitim öğrencisinin kademe değişikliğinde, özel eğitim hizmetleri kurul kararına itiraz amacıyla RAM’a yapılacak müracaatlarda bu form kullanılır.</a:t>
            </a:r>
          </a:p>
          <a:p>
            <a:r>
              <a:rPr lang="tr-TR" b="1" dirty="0"/>
              <a:t>Kimler Kullanır?: </a:t>
            </a:r>
            <a:r>
              <a:rPr lang="tr-TR" dirty="0"/>
              <a:t>Bu form varsa okul rehberlik öğretmeni, derse giren öğretmenler ve velinin görüşü alınarak sınıf/şube öğretmeni tarafından doldurulur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b="1" dirty="0"/>
              <a:t>EĞİTSEL DEĞERLENDİRME İSTEĞİ FORMU</a:t>
            </a:r>
          </a:p>
        </p:txBody>
      </p:sp>
      <p:sp>
        <p:nvSpPr>
          <p:cNvPr id="3" name="2 İçerik Yer Tutucusu"/>
          <p:cNvSpPr>
            <a:spLocks noGrp="1"/>
          </p:cNvSpPr>
          <p:nvPr>
            <p:ph idx="1"/>
          </p:nvPr>
        </p:nvSpPr>
        <p:spPr/>
        <p:txBody>
          <a:bodyPr>
            <a:normAutofit lnSpcReduction="10000"/>
          </a:bodyPr>
          <a:lstStyle/>
          <a:p>
            <a:pPr algn="ctr">
              <a:buNone/>
            </a:pPr>
            <a:r>
              <a:rPr lang="tr-TR" b="1" dirty="0"/>
              <a:t>Dikkat Edilecek Hususlar!</a:t>
            </a:r>
          </a:p>
          <a:p>
            <a:r>
              <a:rPr lang="tr-TR" dirty="0"/>
              <a:t>Bu form </a:t>
            </a:r>
            <a:r>
              <a:rPr lang="tr-TR" dirty="0" err="1"/>
              <a:t>Mebbis</a:t>
            </a:r>
            <a:r>
              <a:rPr lang="tr-TR" dirty="0"/>
              <a:t> sistemi üzerinden e-Rehberlik Modülü &gt; Öğrenci Yönlendirme İşlemleri &gt; Eğitsel Değerlendirme İstek Formu (İlk İnceleme) sekmesinden sınıf öğretmeni tarafından doldurulacaktır.</a:t>
            </a:r>
            <a:endParaRPr lang="tr-TR" b="1" dirty="0"/>
          </a:p>
          <a:p>
            <a:pPr algn="just"/>
            <a:r>
              <a:rPr lang="tr-TR" dirty="0"/>
              <a:t>Okul psikolojik danışmanı öğrencinin okulda uygulanacak tedbir dışında özel eğitim ve rehabilitasyon merkezinde destek alması gerektiğini düşünüyorsa bu durumu formun ilgili bölümünde gerekçeli olarak belirtmesi gerekmektedir. Eğer böyle bir ihtiyacının olmadığını düşünüyorsa yine formun ilgili kısmında belirtmesi gerekmektedir.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55576" y="2276872"/>
            <a:ext cx="3112048" cy="2464952"/>
          </a:xfrm>
        </p:spPr>
        <p:txBody>
          <a:bodyPr>
            <a:noAutofit/>
          </a:bodyPr>
          <a:lstStyle/>
          <a:p>
            <a:pPr algn="ctr"/>
            <a:r>
              <a:rPr lang="tr-TR" b="1" dirty="0">
                <a:latin typeface="Arial" pitchFamily="34" charset="0"/>
                <a:cs typeface="Arial" pitchFamily="34" charset="0"/>
              </a:rPr>
              <a:t>Özel Eğitim Hizmetlerinde Kullanılan Formlar ve Ölçme Araçları</a:t>
            </a:r>
            <a:endParaRPr lang="tr-TR" b="1" dirty="0"/>
          </a:p>
        </p:txBody>
      </p:sp>
      <p:sp>
        <p:nvSpPr>
          <p:cNvPr id="3" name="2 İçerik Yer Tutucusu"/>
          <p:cNvSpPr>
            <a:spLocks noGrp="1"/>
          </p:cNvSpPr>
          <p:nvPr>
            <p:ph idx="1"/>
          </p:nvPr>
        </p:nvSpPr>
        <p:spPr>
          <a:xfrm>
            <a:off x="4427984" y="620688"/>
            <a:ext cx="4091410" cy="5248622"/>
          </a:xfrm>
        </p:spPr>
        <p:txBody>
          <a:bodyPr/>
          <a:lstStyle/>
          <a:p>
            <a:r>
              <a:rPr lang="tr-TR" dirty="0"/>
              <a:t>DEHB Gözlem Formu</a:t>
            </a:r>
          </a:p>
          <a:p>
            <a:r>
              <a:rPr lang="tr-TR" dirty="0"/>
              <a:t>Özel Öğrenme Güçlüğü Gözlem Formu</a:t>
            </a:r>
          </a:p>
          <a:p>
            <a:r>
              <a:rPr lang="tr-TR" dirty="0"/>
              <a:t>Sağlık Kuruluşuna Yönlendirme Formu</a:t>
            </a:r>
          </a:p>
          <a:p>
            <a:r>
              <a:rPr lang="tr-TR" dirty="0"/>
              <a:t>Eğitsel Değerlendirme İsteği Formu</a:t>
            </a:r>
          </a:p>
          <a:p>
            <a:r>
              <a:rPr lang="tr-TR" dirty="0"/>
              <a:t>Bireysel Gelişim Raporu</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t>EĞİTSEL DEĞERLENDİRME İSTEĞİ FORMU</a:t>
            </a:r>
          </a:p>
        </p:txBody>
      </p:sp>
      <p:sp>
        <p:nvSpPr>
          <p:cNvPr id="3" name="2 İçerik Yer Tutucusu"/>
          <p:cNvSpPr>
            <a:spLocks noGrp="1"/>
          </p:cNvSpPr>
          <p:nvPr>
            <p:ph idx="1"/>
          </p:nvPr>
        </p:nvSpPr>
        <p:spPr/>
        <p:txBody>
          <a:bodyPr>
            <a:normAutofit/>
          </a:bodyPr>
          <a:lstStyle/>
          <a:p>
            <a:r>
              <a:rPr lang="tr-TR" dirty="0"/>
              <a:t>Bu formun bir örneği rehber öğretmen tarafından öğrencinin dosyasında saklanacaktır.</a:t>
            </a:r>
          </a:p>
          <a:p>
            <a:endParaRPr lang="tr-TR" dirty="0"/>
          </a:p>
          <a:p>
            <a:endParaRPr lang="tr-TR" dirty="0"/>
          </a:p>
        </p:txBody>
      </p:sp>
      <p:graphicFrame>
        <p:nvGraphicFramePr>
          <p:cNvPr id="1026" name="Object 2">
            <a:hlinkClick r:id="rId3" action="ppaction://hlinkfile"/>
          </p:cNvPr>
          <p:cNvGraphicFramePr>
            <a:graphicFrameLocks noChangeAspect="1"/>
          </p:cNvGraphicFramePr>
          <p:nvPr>
            <p:extLst>
              <p:ext uri="{D42A27DB-BD31-4B8C-83A1-F6EECF244321}">
                <p14:modId xmlns:p14="http://schemas.microsoft.com/office/powerpoint/2010/main" val="2198168873"/>
              </p:ext>
            </p:extLst>
          </p:nvPr>
        </p:nvGraphicFramePr>
        <p:xfrm>
          <a:off x="4283968" y="245488"/>
          <a:ext cx="4536504" cy="6367023"/>
        </p:xfrm>
        <a:graphic>
          <a:graphicData uri="http://schemas.openxmlformats.org/presentationml/2006/ole">
            <mc:AlternateContent xmlns:mc="http://schemas.openxmlformats.org/markup-compatibility/2006">
              <mc:Choice xmlns:v="urn:schemas-microsoft-com:vml" Requires="v">
                <p:oleObj spid="_x0000_s4098" name="Acrobat Document" r:id="rId4" imgW="5829298" imgH="8181712" progId="Acrobat.Document.DC">
                  <p:embed/>
                </p:oleObj>
              </mc:Choice>
              <mc:Fallback>
                <p:oleObj name="Acrobat Document" r:id="rId4" imgW="5829298" imgH="8181712" progId="Acrobat.Document.DC">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245488"/>
                        <a:ext cx="4536504" cy="6367023"/>
                      </a:xfrm>
                      <a:prstGeom prst="rect">
                        <a:avLst/>
                      </a:prstGeom>
                      <a:noFill/>
                      <a:ln>
                        <a:noFill/>
                      </a:ln>
                      <a:effec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a:t>EĞİTSEL DEĞERLENDİRME İSTEĞİ FORMU</a:t>
            </a:r>
          </a:p>
        </p:txBody>
      </p:sp>
      <p:sp>
        <p:nvSpPr>
          <p:cNvPr id="3" name="2 İçerik Yer Tutucusu"/>
          <p:cNvSpPr>
            <a:spLocks noGrp="1"/>
          </p:cNvSpPr>
          <p:nvPr>
            <p:ph idx="1"/>
          </p:nvPr>
        </p:nvSpPr>
        <p:spPr/>
        <p:txBody>
          <a:bodyPr/>
          <a:lstStyle/>
          <a:p>
            <a:pPr>
              <a:buNone/>
            </a:pPr>
            <a:endParaRPr lang="tr-TR" b="1" dirty="0">
              <a:solidFill>
                <a:srgbClr val="FF0000"/>
              </a:solidFill>
            </a:endParaRPr>
          </a:p>
          <a:p>
            <a:pPr>
              <a:buNone/>
            </a:pPr>
            <a:endParaRPr lang="tr-TR" b="1" dirty="0">
              <a:solidFill>
                <a:srgbClr val="FF0000"/>
              </a:solidFill>
            </a:endParaRPr>
          </a:p>
          <a:p>
            <a:pPr>
              <a:buNone/>
            </a:pPr>
            <a:r>
              <a:rPr lang="tr-TR" b="1" dirty="0">
                <a:solidFill>
                  <a:srgbClr val="FF0000"/>
                </a:solidFill>
              </a:rPr>
              <a:t>NOT: </a:t>
            </a:r>
            <a:r>
              <a:rPr lang="tr-TR" b="1" dirty="0"/>
              <a:t>Çocuğun RAM’da ilk değerlendirmesinde “Eğitsel Değerlendirme İsteği Formu” yeniden incelemelerde ise “Bireysel Gelişim Raporu” sunulmaktadır.</a:t>
            </a:r>
            <a:endParaRPr lang="tr-TR" b="1"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t>BİREYSEL GELİŞİM RAPORU</a:t>
            </a:r>
          </a:p>
        </p:txBody>
      </p:sp>
      <p:sp>
        <p:nvSpPr>
          <p:cNvPr id="3" name="2 İçerik Yer Tutucusu"/>
          <p:cNvSpPr>
            <a:spLocks noGrp="1"/>
          </p:cNvSpPr>
          <p:nvPr>
            <p:ph idx="1"/>
          </p:nvPr>
        </p:nvSpPr>
        <p:spPr/>
        <p:txBody>
          <a:bodyPr>
            <a:normAutofit/>
          </a:bodyPr>
          <a:lstStyle/>
          <a:p>
            <a:r>
              <a:rPr lang="tr-TR" b="1" dirty="0"/>
              <a:t>Kullanım Amacı: </a:t>
            </a:r>
            <a:r>
              <a:rPr lang="tr-TR" dirty="0"/>
              <a:t>Öğrencinin bireysel gelişiminin takibinde, Özel Eğitim Değerlendirme Kurulu’nca yeniden incelenmesi talep edildiğinde ya da öğrenci bir özel eğitim kurumundan destek alıyorsa ve öğrenci velisinin rapor süresi sonunda yeniden RAM’da eğitsel değerlendirme talep etmesi durumunda RAM’a göndermek amacıyla kullanılır.</a:t>
            </a:r>
          </a:p>
          <a:p>
            <a:r>
              <a:rPr lang="tr-TR" b="1" dirty="0"/>
              <a:t>Kimler Kullanır?: </a:t>
            </a:r>
            <a:r>
              <a:rPr lang="tr-TR" dirty="0"/>
              <a:t>Bu form sınıf öğretmeni/sınıf rehberlik öğretmeni tarafından, BEP Geliştirme Birimi, derse ve destek eğitimine giren öğretmenlerden gerekli bilgileri alınarak doldurulur.</a:t>
            </a:r>
          </a:p>
          <a:p>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t>BİREYSEL GELİŞİM RAPORU</a:t>
            </a:r>
          </a:p>
        </p:txBody>
      </p:sp>
      <p:sp>
        <p:nvSpPr>
          <p:cNvPr id="3" name="2 İçerik Yer Tutucusu"/>
          <p:cNvSpPr>
            <a:spLocks noGrp="1"/>
          </p:cNvSpPr>
          <p:nvPr>
            <p:ph idx="1"/>
          </p:nvPr>
        </p:nvSpPr>
        <p:spPr/>
        <p:txBody>
          <a:bodyPr/>
          <a:lstStyle/>
          <a:p>
            <a:pPr algn="ctr">
              <a:buNone/>
            </a:pPr>
            <a:r>
              <a:rPr lang="tr-TR" b="1" dirty="0"/>
              <a:t>Dikkat Edilecek Hususlar!</a:t>
            </a:r>
          </a:p>
          <a:p>
            <a:r>
              <a:rPr lang="tr-TR" dirty="0"/>
              <a:t>Bu form </a:t>
            </a:r>
            <a:r>
              <a:rPr lang="tr-TR" dirty="0" err="1"/>
              <a:t>Mebbis</a:t>
            </a:r>
            <a:r>
              <a:rPr lang="tr-TR" dirty="0"/>
              <a:t> sistemi üzerinden e-Rehberlik Modülü &gt; Öğrenci Yönlendirme İşlemleri &gt; Eğitsel Değerlendirme İstek Formu (Yeniden İnceleme) sekmesinden sınıf öğretmeni tarafından doldurulacaktır. Okul psikolojik danışmanı ilgili bölümde görüşünü belirtecektir.</a:t>
            </a:r>
          </a:p>
          <a:p>
            <a:r>
              <a:rPr lang="tr-TR" dirty="0"/>
              <a:t>Bu formun bir örneği rehber öğretmen tarafından öğrencinin dosyasında saklanacaktır.</a:t>
            </a:r>
            <a:endParaRPr lang="tr-TR"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t>BİREYSEL GELİŞİM RAPORU</a:t>
            </a:r>
          </a:p>
        </p:txBody>
      </p:sp>
      <p:sp>
        <p:nvSpPr>
          <p:cNvPr id="3" name="2 İçerik Yer Tutucusu"/>
          <p:cNvSpPr>
            <a:spLocks noGrp="1"/>
          </p:cNvSpPr>
          <p:nvPr>
            <p:ph idx="1"/>
          </p:nvPr>
        </p:nvSpPr>
        <p:spPr/>
        <p:txBody>
          <a:bodyPr/>
          <a:lstStyle/>
          <a:p>
            <a:endParaRPr lang="tr-TR" dirty="0"/>
          </a:p>
        </p:txBody>
      </p:sp>
      <p:graphicFrame>
        <p:nvGraphicFramePr>
          <p:cNvPr id="19458" name="Object 2">
            <a:hlinkClick r:id="rId3" action="ppaction://hlinkfile"/>
          </p:cNvPr>
          <p:cNvGraphicFramePr>
            <a:graphicFrameLocks noChangeAspect="1"/>
          </p:cNvGraphicFramePr>
          <p:nvPr>
            <p:extLst>
              <p:ext uri="{D42A27DB-BD31-4B8C-83A1-F6EECF244321}">
                <p14:modId xmlns:p14="http://schemas.microsoft.com/office/powerpoint/2010/main" val="2594202499"/>
              </p:ext>
            </p:extLst>
          </p:nvPr>
        </p:nvGraphicFramePr>
        <p:xfrm>
          <a:off x="4139952" y="260647"/>
          <a:ext cx="4680520" cy="6569151"/>
        </p:xfrm>
        <a:graphic>
          <a:graphicData uri="http://schemas.openxmlformats.org/presentationml/2006/ole">
            <mc:AlternateContent xmlns:mc="http://schemas.openxmlformats.org/markup-compatibility/2006">
              <mc:Choice xmlns:v="urn:schemas-microsoft-com:vml" Requires="v">
                <p:oleObj spid="_x0000_s5122" name="Acrobat Document" r:id="rId4" imgW="5829298" imgH="8181712" progId="Acrobat.Document.DC">
                  <p:embed/>
                </p:oleObj>
              </mc:Choice>
              <mc:Fallback>
                <p:oleObj name="Acrobat Document" r:id="rId4" imgW="5829298" imgH="8181712" progId="Acrobat.Document.DC">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952" y="260647"/>
                        <a:ext cx="4680520" cy="6569151"/>
                      </a:xfrm>
                      <a:prstGeom prst="rect">
                        <a:avLst/>
                      </a:prstGeom>
                      <a:noFill/>
                      <a:ln>
                        <a:noFill/>
                      </a:ln>
                      <a:effec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a:t>DEHB GÖZLEM FORMU</a:t>
            </a:r>
          </a:p>
        </p:txBody>
      </p:sp>
      <p:sp>
        <p:nvSpPr>
          <p:cNvPr id="3" name="2 İçerik Yer Tutucusu"/>
          <p:cNvSpPr>
            <a:spLocks noGrp="1"/>
          </p:cNvSpPr>
          <p:nvPr>
            <p:ph idx="1"/>
          </p:nvPr>
        </p:nvSpPr>
        <p:spPr/>
        <p:txBody>
          <a:bodyPr>
            <a:normAutofit/>
          </a:bodyPr>
          <a:lstStyle/>
          <a:p>
            <a:r>
              <a:rPr lang="tr-TR" b="1" dirty="0"/>
              <a:t>Kullanım Amacı:</a:t>
            </a:r>
            <a:r>
              <a:rPr lang="tr-TR" dirty="0"/>
              <a:t>Okul ortamında dikkat, konsantrasyon ve dürtü </a:t>
            </a:r>
            <a:r>
              <a:rPr lang="tr-TR" dirty="0" err="1"/>
              <a:t>kontrolu</a:t>
            </a:r>
            <a:r>
              <a:rPr lang="tr-TR" dirty="0"/>
              <a:t> konusunda güçlük yaşayan öğrencilerin bazıları sağlık kuruluşları tarafından DEHB tanısı alabilmektedir. Bu form sağlık uzmanına öğrencinin okul ve evdeki durumu hakkında bilgi vermek amacıyla kullanılır. Erken yaşta yapılan tanılama DEHB olan öğrencilerin bireysel destek alabilmelerini sağlamakta böylece bu öğrenciler akademik olarak yaşıtlarıyla aynı düzeyde gelişim gösterebilmektedir.</a:t>
            </a:r>
          </a:p>
          <a:p>
            <a:r>
              <a:rPr lang="tr-TR" b="1" dirty="0"/>
              <a:t>Kimler Kullanır?:</a:t>
            </a:r>
            <a:r>
              <a:rPr lang="tr-TR" dirty="0"/>
              <a:t>Sınıf öğretmeni tarafından rehberlik öğretmeni ve öğrenci velisinin görüşleri alınarak doldurulur. </a:t>
            </a:r>
          </a:p>
          <a:p>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a:t>DEHB GÖZLEM FORMU</a:t>
            </a:r>
            <a:endParaRPr lang="tr-TR" dirty="0"/>
          </a:p>
        </p:txBody>
      </p:sp>
      <p:sp>
        <p:nvSpPr>
          <p:cNvPr id="3" name="2 İçerik Yer Tutucusu"/>
          <p:cNvSpPr>
            <a:spLocks noGrp="1"/>
          </p:cNvSpPr>
          <p:nvPr>
            <p:ph idx="1"/>
          </p:nvPr>
        </p:nvSpPr>
        <p:spPr/>
        <p:txBody>
          <a:bodyPr>
            <a:normAutofit/>
          </a:bodyPr>
          <a:lstStyle/>
          <a:p>
            <a:pPr algn="ctr">
              <a:buNone/>
            </a:pPr>
            <a:r>
              <a:rPr lang="tr-TR" b="1" dirty="0"/>
              <a:t>Dikkat Edilecek Hususlar!</a:t>
            </a:r>
          </a:p>
          <a:p>
            <a:r>
              <a:rPr lang="tr-TR" dirty="0"/>
              <a:t>Bu formdaki gözlemler sonucunda elde edilen veriler; rehberlik öğretmeni, sınıf öğretmeni veya veli tarafından hiçbir şekilde tanılama amacıyla kullanılamaz. Bilgi amaçlıdır.</a:t>
            </a:r>
          </a:p>
          <a:p>
            <a:r>
              <a:rPr lang="tr-TR" dirty="0"/>
              <a:t>Form; 4-17 yaş grubu arası bireyler için kullanılır.</a:t>
            </a:r>
          </a:p>
          <a:p>
            <a:r>
              <a:rPr lang="tr-TR" dirty="0"/>
              <a:t>Davranışların her birinin en az 6 (altı) ay süreyle gözlemlenmiş olması gerekmektedir. Bu süre içinde gözlemlenen davranışların karşısına sınıf öğretmeni tarafından işaret (X) konur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a:t>DEHB GÖZLEM FORMU</a:t>
            </a:r>
            <a:endParaRPr lang="tr-TR" dirty="0"/>
          </a:p>
        </p:txBody>
      </p:sp>
      <p:sp>
        <p:nvSpPr>
          <p:cNvPr id="3" name="2 İçerik Yer Tutucusu"/>
          <p:cNvSpPr>
            <a:spLocks noGrp="1"/>
          </p:cNvSpPr>
          <p:nvPr>
            <p:ph idx="1"/>
          </p:nvPr>
        </p:nvSpPr>
        <p:spPr/>
        <p:txBody>
          <a:bodyPr/>
          <a:lstStyle/>
          <a:p>
            <a:pPr algn="ctr">
              <a:buNone/>
            </a:pPr>
            <a:r>
              <a:rPr lang="tr-TR" b="1" dirty="0"/>
              <a:t>Dikkat Edilecek Hususlar!</a:t>
            </a:r>
          </a:p>
          <a:p>
            <a:r>
              <a:rPr lang="tr-TR" dirty="0"/>
              <a:t>Form “Dikkat Eksikliği” ve “</a:t>
            </a:r>
            <a:r>
              <a:rPr lang="tr-TR" dirty="0" err="1"/>
              <a:t>Hiperaktivite</a:t>
            </a:r>
            <a:r>
              <a:rPr lang="tr-TR" dirty="0"/>
              <a:t>-Dürtüsellik” olmak üzere 2 boyuttan oluşmaktadır.</a:t>
            </a:r>
          </a:p>
          <a:p>
            <a:r>
              <a:rPr lang="tr-TR" dirty="0"/>
              <a:t>Her alan için en az 6 ve daha fazla sayıda işaret varsa öğrenci ilgili kurumlara yönlendirilir. </a:t>
            </a:r>
          </a:p>
          <a:p>
            <a:r>
              <a:rPr lang="tr-TR" dirty="0"/>
              <a:t>Bu formun bir örneği rehberlik öğretmeni tarafından öğrenci dosyasında saklanır</a:t>
            </a:r>
            <a:endParaRPr lang="tr-TR" b="1" dirty="0"/>
          </a:p>
          <a:p>
            <a:endParaRPr lang="tr-TR"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t>DEHB GÖZLEM FORMU</a:t>
            </a:r>
            <a:endParaRPr lang="tr-TR" dirty="0"/>
          </a:p>
        </p:txBody>
      </p:sp>
      <p:sp>
        <p:nvSpPr>
          <p:cNvPr id="3" name="2 İçerik Yer Tutucusu"/>
          <p:cNvSpPr>
            <a:spLocks noGrp="1"/>
          </p:cNvSpPr>
          <p:nvPr>
            <p:ph idx="1"/>
          </p:nvPr>
        </p:nvSpPr>
        <p:spPr/>
        <p:txBody>
          <a:bodyPr/>
          <a:lstStyle/>
          <a:p>
            <a:endParaRPr lang="tr-TR" dirty="0"/>
          </a:p>
        </p:txBody>
      </p:sp>
      <p:graphicFrame>
        <p:nvGraphicFramePr>
          <p:cNvPr id="20482" name="Object 2">
            <a:hlinkClick r:id="rId3" action="ppaction://hlinkfile"/>
          </p:cNvPr>
          <p:cNvGraphicFramePr>
            <a:graphicFrameLocks noChangeAspect="1"/>
          </p:cNvGraphicFramePr>
          <p:nvPr>
            <p:extLst>
              <p:ext uri="{D42A27DB-BD31-4B8C-83A1-F6EECF244321}">
                <p14:modId xmlns:p14="http://schemas.microsoft.com/office/powerpoint/2010/main" val="3468583098"/>
              </p:ext>
            </p:extLst>
          </p:nvPr>
        </p:nvGraphicFramePr>
        <p:xfrm>
          <a:off x="4415687" y="413366"/>
          <a:ext cx="4295137" cy="6028262"/>
        </p:xfrm>
        <a:graphic>
          <a:graphicData uri="http://schemas.openxmlformats.org/presentationml/2006/ole">
            <mc:AlternateContent xmlns:mc="http://schemas.openxmlformats.org/markup-compatibility/2006">
              <mc:Choice xmlns:v="urn:schemas-microsoft-com:vml" Requires="v">
                <p:oleObj spid="_x0000_s1026" name="Acrobat Document" r:id="rId4" imgW="5829298" imgH="8181712" progId="Acrobat.Document.DC">
                  <p:embed/>
                </p:oleObj>
              </mc:Choice>
              <mc:Fallback>
                <p:oleObj name="Acrobat Document" r:id="rId4" imgW="5829298" imgH="8181712" progId="Acrobat.Document.DC">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5687" y="413366"/>
                        <a:ext cx="4295137" cy="6028262"/>
                      </a:xfrm>
                      <a:prstGeom prst="rect">
                        <a:avLst/>
                      </a:prstGeom>
                      <a:noFill/>
                      <a:ln>
                        <a:noFill/>
                      </a:ln>
                      <a:effec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b="1" dirty="0"/>
              <a:t>ÖZEL ÖĞRENME GÜÇLÜĞÜ GÖZLEM FORMU</a:t>
            </a:r>
          </a:p>
        </p:txBody>
      </p:sp>
      <p:sp>
        <p:nvSpPr>
          <p:cNvPr id="3" name="2 İçerik Yer Tutucusu"/>
          <p:cNvSpPr>
            <a:spLocks noGrp="1"/>
          </p:cNvSpPr>
          <p:nvPr>
            <p:ph idx="1"/>
          </p:nvPr>
        </p:nvSpPr>
        <p:spPr/>
        <p:txBody>
          <a:bodyPr>
            <a:normAutofit/>
          </a:bodyPr>
          <a:lstStyle/>
          <a:p>
            <a:endParaRPr lang="tr-TR" dirty="0"/>
          </a:p>
          <a:p>
            <a:endParaRPr lang="tr-TR" dirty="0"/>
          </a:p>
          <a:p>
            <a:r>
              <a:rPr lang="tr-TR" dirty="0"/>
              <a:t>Özel öğrenme güçlüğü bireylerin zihinsel gelişimleri bakımından yaşıtlarıyla benzer düzeyde olmalarına rağmen okuma, yazma, matematik ve/veya motor becerilerinin kazanımında yaşanan güçlükler olarak tanımlanabilir.</a:t>
            </a:r>
            <a:endParaRPr lang="tr-TR" b="1" dirty="0"/>
          </a:p>
          <a:p>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b="1" dirty="0"/>
              <a:t>ÖZEL ÖĞRENME GÜÇLÜĞÜ GÖZLEM FORMU</a:t>
            </a:r>
            <a:endParaRPr lang="tr-TR" dirty="0"/>
          </a:p>
        </p:txBody>
      </p:sp>
      <p:sp>
        <p:nvSpPr>
          <p:cNvPr id="3" name="2 İçerik Yer Tutucusu"/>
          <p:cNvSpPr>
            <a:spLocks noGrp="1"/>
          </p:cNvSpPr>
          <p:nvPr>
            <p:ph idx="1"/>
          </p:nvPr>
        </p:nvSpPr>
        <p:spPr/>
        <p:txBody>
          <a:bodyPr>
            <a:normAutofit fontScale="92500" lnSpcReduction="20000"/>
          </a:bodyPr>
          <a:lstStyle/>
          <a:p>
            <a:r>
              <a:rPr lang="tr-TR" b="1" dirty="0"/>
              <a:t>Kullanım Amacı: </a:t>
            </a:r>
            <a:r>
              <a:rPr lang="tr-TR" dirty="0"/>
              <a:t>Bu form okul ortamında okuma, yazma, matematik ve/veya motor becerilerini kazanmakta güçlük yaşayan öğrencilerin sağlık kuruluşuna yönlendirilmesi sürecinde kullanılır. Değerlendirme ihtiyacı hissedilen başka durumlar olduğu düşünülüyorsa, bir sağlık kuruluşuna yönlendirilmeden önce bağlı bulunulan rehberlik ve araştırma merkezine yönlendirilmesi uygun olabilir. Özellikle erken yaşta yapılan tanılama, ÖÖG olan öğrencilerin bireysel destek alabilmelerini sağlamakta böylece bu öğrenciler akademik olarak yaşıtlarıyla aynı düzeyde gelişim gösterebilmektedirler</a:t>
            </a:r>
          </a:p>
          <a:p>
            <a:r>
              <a:rPr lang="tr-TR" b="1" dirty="0"/>
              <a:t>Kimler Kullanır?:</a:t>
            </a:r>
            <a:r>
              <a:rPr lang="tr-TR" dirty="0"/>
              <a:t>ÖÖG Gözlem Formu sınıf öğretmeni, veli ve rehberlik öğretmenin işbirliğiyle doldurulur. Bu durum öğrenci hakkında daha geniş ve güvenilir veriler elde edilmesine katkıda bulunur</a:t>
            </a:r>
          </a:p>
          <a:p>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b="1" dirty="0"/>
              <a:t>ÖZEL ÖĞRENME GÜÇLÜĞÜ GÖZLEM FORMU</a:t>
            </a:r>
            <a:endParaRPr lang="tr-TR" dirty="0"/>
          </a:p>
        </p:txBody>
      </p:sp>
      <p:sp>
        <p:nvSpPr>
          <p:cNvPr id="3" name="2 İçerik Yer Tutucusu"/>
          <p:cNvSpPr>
            <a:spLocks noGrp="1"/>
          </p:cNvSpPr>
          <p:nvPr>
            <p:ph idx="1"/>
          </p:nvPr>
        </p:nvSpPr>
        <p:spPr/>
        <p:txBody>
          <a:bodyPr/>
          <a:lstStyle/>
          <a:p>
            <a:pPr algn="ctr">
              <a:buNone/>
            </a:pPr>
            <a:r>
              <a:rPr lang="tr-TR" b="1" dirty="0"/>
              <a:t>Dikkat Edilecek Hususlar!</a:t>
            </a:r>
          </a:p>
          <a:p>
            <a:r>
              <a:rPr lang="tr-TR" dirty="0"/>
              <a:t>Bu formdaki gözlemler sonucunda elde edilen veriler; rehberlik öğretmeni, sınıf öğretmeni veya veli tarafından hiçbir şekilde tanılama amacıyla kullanılamaz.</a:t>
            </a:r>
          </a:p>
          <a:p>
            <a:r>
              <a:rPr lang="tr-TR" dirty="0"/>
              <a:t>Maddeler işaretlenirken her bir özelliğin öğrencide birçok kere gözlemlenmiş olmasına dikkat edilir. Tek seferlik gözleme dayalı işaretleme yapılmaz. </a:t>
            </a:r>
          </a:p>
          <a:p>
            <a:endParaRPr lang="tr-TR" b="1" dirty="0"/>
          </a:p>
          <a:p>
            <a:endParaRPr lang="tr-TR" dirty="0"/>
          </a:p>
        </p:txBody>
      </p:sp>
    </p:spTree>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TM16401371[[fn=Atlas]]</Template>
  <TotalTime>176</TotalTime>
  <Words>1098</Words>
  <Application>Microsoft Office PowerPoint</Application>
  <PresentationFormat>Ekran Gösterisi (4:3)</PresentationFormat>
  <Paragraphs>79</Paragraphs>
  <Slides>24</Slides>
  <Notes>1</Notes>
  <HiddenSlides>0</HiddenSlides>
  <MMClips>0</MMClips>
  <ScaleCrop>false</ScaleCrop>
  <HeadingPairs>
    <vt:vector size="8" baseType="variant">
      <vt:variant>
        <vt:lpstr>Kullanılan Yazı Tipleri</vt:lpstr>
      </vt:variant>
      <vt:variant>
        <vt:i4>5</vt:i4>
      </vt:variant>
      <vt:variant>
        <vt:lpstr>Tema</vt:lpstr>
      </vt:variant>
      <vt:variant>
        <vt:i4>1</vt:i4>
      </vt:variant>
      <vt:variant>
        <vt:lpstr>Eklenmiş OLE Hizmet Programları</vt:lpstr>
      </vt:variant>
      <vt:variant>
        <vt:i4>1</vt:i4>
      </vt:variant>
      <vt:variant>
        <vt:lpstr>Slayt Başlıkları</vt:lpstr>
      </vt:variant>
      <vt:variant>
        <vt:i4>24</vt:i4>
      </vt:variant>
    </vt:vector>
  </HeadingPairs>
  <TitlesOfParts>
    <vt:vector size="31" baseType="lpstr">
      <vt:lpstr>Arial</vt:lpstr>
      <vt:lpstr>Calibri</vt:lpstr>
      <vt:lpstr>Calibri Light</vt:lpstr>
      <vt:lpstr>Rockwell</vt:lpstr>
      <vt:lpstr>Wingdings</vt:lpstr>
      <vt:lpstr>Atlas</vt:lpstr>
      <vt:lpstr>Acrobat Document</vt:lpstr>
      <vt:lpstr>Özel Eğitim Hizmetlerinde Kullanılan Formlar ve Ölçme Araçları</vt:lpstr>
      <vt:lpstr>Özel Eğitim Hizmetlerinde Kullanılan Formlar ve Ölçme Araçları</vt:lpstr>
      <vt:lpstr>DEHB GÖZLEM FORMU</vt:lpstr>
      <vt:lpstr>DEHB GÖZLEM FORMU</vt:lpstr>
      <vt:lpstr>DEHB GÖZLEM FORMU</vt:lpstr>
      <vt:lpstr>DEHB GÖZLEM FORMU</vt:lpstr>
      <vt:lpstr>ÖZEL ÖĞRENME GÜÇLÜĞÜ GÖZLEM FORMU</vt:lpstr>
      <vt:lpstr>ÖZEL ÖĞRENME GÜÇLÜĞÜ GÖZLEM FORMU</vt:lpstr>
      <vt:lpstr>ÖZEL ÖĞRENME GÜÇLÜĞÜ GÖZLEM FORMU</vt:lpstr>
      <vt:lpstr>ÖZEL ÖĞRENME GÜÇLÜĞÜ GÖZLEM FORMU</vt:lpstr>
      <vt:lpstr>ÖZEL ÖĞRENME GÜÇLÜĞÜ GÖZLEM FORMU</vt:lpstr>
      <vt:lpstr>ÖZEL ÖĞRENME GÜÇLÜĞÜ GÖZLEM FORMU</vt:lpstr>
      <vt:lpstr>ÖZEL ÖĞRENME GÜÇLÜĞÜ GÖZLEM FORMU</vt:lpstr>
      <vt:lpstr>SAĞLIK KURULUŞUNA YÖNLENDİRME FORMU</vt:lpstr>
      <vt:lpstr>SAĞLIK KURULUŞUNA YÖNLENDİRME FORMU</vt:lpstr>
      <vt:lpstr>SAĞLIK KURULUŞUNA YÖNLENDİRME FORMU</vt:lpstr>
      <vt:lpstr>SAĞLIK KURULUŞUNA YÖNLENDİRME FORMU</vt:lpstr>
      <vt:lpstr>EĞİTSEL DEĞERLENDİRME İSTEĞİ FORMU</vt:lpstr>
      <vt:lpstr>EĞİTSEL DEĞERLENDİRME İSTEĞİ FORMU</vt:lpstr>
      <vt:lpstr>EĞİTSEL DEĞERLENDİRME İSTEĞİ FORMU</vt:lpstr>
      <vt:lpstr>EĞİTSEL DEĞERLENDİRME İSTEĞİ FORMU</vt:lpstr>
      <vt:lpstr>BİREYSEL GELİŞİM RAPORU</vt:lpstr>
      <vt:lpstr>BİREYSEL GELİŞİM RAPORU</vt:lpstr>
      <vt:lpstr>BİREYSEL GELİŞİM RAPORU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Özel Eğitim Hizmetlerinde Kullanılan Formlar ve Ölçme Araçları</dc:title>
  <dc:creator>İBN-İ SİNA REHBERLİK</dc:creator>
  <cp:lastModifiedBy>USER</cp:lastModifiedBy>
  <cp:revision>9</cp:revision>
  <dcterms:created xsi:type="dcterms:W3CDTF">2022-01-17T05:48:08Z</dcterms:created>
  <dcterms:modified xsi:type="dcterms:W3CDTF">2022-12-14T10:25:37Z</dcterms:modified>
</cp:coreProperties>
</file>