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43" r:id="rId1"/>
    <p:sldMasterId id="2147484160" r:id="rId2"/>
  </p:sldMasterIdLst>
  <p:notesMasterIdLst>
    <p:notesMasterId r:id="rId38"/>
  </p:notesMasterIdLst>
  <p:handoutMasterIdLst>
    <p:handoutMasterId r:id="rId39"/>
  </p:handoutMasterIdLst>
  <p:sldIdLst>
    <p:sldId id="342" r:id="rId3"/>
    <p:sldId id="399" r:id="rId4"/>
    <p:sldId id="442" r:id="rId5"/>
    <p:sldId id="450" r:id="rId6"/>
    <p:sldId id="466" r:id="rId7"/>
    <p:sldId id="449" r:id="rId8"/>
    <p:sldId id="430" r:id="rId9"/>
    <p:sldId id="467" r:id="rId10"/>
    <p:sldId id="443" r:id="rId11"/>
    <p:sldId id="410" r:id="rId12"/>
    <p:sldId id="429" r:id="rId13"/>
    <p:sldId id="444" r:id="rId14"/>
    <p:sldId id="263" r:id="rId15"/>
    <p:sldId id="460" r:id="rId16"/>
    <p:sldId id="401" r:id="rId17"/>
    <p:sldId id="402" r:id="rId18"/>
    <p:sldId id="403" r:id="rId19"/>
    <p:sldId id="451" r:id="rId20"/>
    <p:sldId id="438" r:id="rId21"/>
    <p:sldId id="400" r:id="rId22"/>
    <p:sldId id="445" r:id="rId23"/>
    <p:sldId id="452" r:id="rId24"/>
    <p:sldId id="453" r:id="rId25"/>
    <p:sldId id="455" r:id="rId26"/>
    <p:sldId id="456" r:id="rId27"/>
    <p:sldId id="457" r:id="rId28"/>
    <p:sldId id="459" r:id="rId29"/>
    <p:sldId id="283" r:id="rId30"/>
    <p:sldId id="284" r:id="rId31"/>
    <p:sldId id="461" r:id="rId32"/>
    <p:sldId id="462" r:id="rId33"/>
    <p:sldId id="463" r:id="rId34"/>
    <p:sldId id="464" r:id="rId35"/>
    <p:sldId id="465" r:id="rId36"/>
    <p:sldId id="290" r:id="rId37"/>
  </p:sldIdLst>
  <p:sldSz cx="9144000" cy="5143500" type="screen16x9"/>
  <p:notesSz cx="9144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5" autoAdjust="0"/>
    <p:restoredTop sz="94660"/>
  </p:normalViewPr>
  <p:slideViewPr>
    <p:cSldViewPr>
      <p:cViewPr varScale="1">
        <p:scale>
          <a:sx n="97" d="100"/>
          <a:sy n="97" d="100"/>
        </p:scale>
        <p:origin x="1090" y="9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92D593B-1C79-4BC2-B4C6-20EB9E18F370}" type="datetimeFigureOut">
              <a:rPr lang="tr-TR" smtClean="0"/>
              <a:t>13.12.2022</a:t>
            </a:fld>
            <a:endParaRPr lang="tr-TR"/>
          </a:p>
        </p:txBody>
      </p:sp>
      <p:sp>
        <p:nvSpPr>
          <p:cNvPr id="4" name="Altbilgi Yer Tutucusu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5D213DFC-AD4F-4008-8B2D-D05162602249}" type="slidenum">
              <a:rPr lang="tr-TR" smtClean="0"/>
              <a:t>‹#›</a:t>
            </a:fld>
            <a:endParaRPr lang="tr-TR"/>
          </a:p>
        </p:txBody>
      </p:sp>
    </p:spTree>
    <p:extLst>
      <p:ext uri="{BB962C8B-B14F-4D97-AF65-F5344CB8AC3E}">
        <p14:creationId xmlns:p14="http://schemas.microsoft.com/office/powerpoint/2010/main" val="580797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5401D56A-2268-4FC7-869F-5F68448B0758}" type="datetimeFigureOut">
              <a:rPr lang="tr-TR" smtClean="0"/>
              <a:pPr/>
              <a:t>13.12.2022</a:t>
            </a:fld>
            <a:endParaRPr lang="tr-TR"/>
          </a:p>
        </p:txBody>
      </p:sp>
      <p:sp>
        <p:nvSpPr>
          <p:cNvPr id="4" name="3 Slayt Görüntüsü Yer Tutucusu"/>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A48A43A-DD01-4D04-BA66-6E23ECEF2EE9}" type="slidenum">
              <a:rPr lang="tr-TR" smtClean="0"/>
              <a:pPr/>
              <a:t>‹#›</a:t>
            </a:fld>
            <a:endParaRPr lang="tr-TR"/>
          </a:p>
        </p:txBody>
      </p:sp>
    </p:spTree>
    <p:extLst>
      <p:ext uri="{BB962C8B-B14F-4D97-AF65-F5344CB8AC3E}">
        <p14:creationId xmlns:p14="http://schemas.microsoft.com/office/powerpoint/2010/main" val="138629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A48A43A-DD01-4D04-BA66-6E23ECEF2EE9}" type="slidenum">
              <a:rPr lang="tr-TR" smtClean="0"/>
              <a:pPr/>
              <a:t>6</a:t>
            </a:fld>
            <a:endParaRPr lang="tr-TR"/>
          </a:p>
        </p:txBody>
      </p:sp>
    </p:spTree>
    <p:extLst>
      <p:ext uri="{BB962C8B-B14F-4D97-AF65-F5344CB8AC3E}">
        <p14:creationId xmlns:p14="http://schemas.microsoft.com/office/powerpoint/2010/main" val="146708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b) Uygulama giriş belgelerinin yayımlandığını duyurma </a:t>
            </a:r>
            <a:r>
              <a:rPr lang="tr-TR" sz="1200" b="1" dirty="0"/>
              <a:t>sorumluluğu okul müdürlüklerine</a:t>
            </a:r>
            <a:r>
              <a:rPr lang="tr-TR" sz="1200" dirty="0"/>
              <a:t>, imza karşılığı teslim alma sorumluluğu ise </a:t>
            </a:r>
            <a:r>
              <a:rPr lang="tr-TR" sz="1200" b="1" dirty="0"/>
              <a:t>öğrenci velilerine </a:t>
            </a:r>
            <a:r>
              <a:rPr lang="tr-TR" sz="1200" dirty="0"/>
              <a:t>aittir. Belgelerin imza karşılığı velilere teslim edilmesi </a:t>
            </a:r>
            <a:r>
              <a:rPr lang="tr-TR" sz="1200" b="1" dirty="0"/>
              <a:t>zorunlu olup </a:t>
            </a:r>
            <a:r>
              <a:rPr lang="tr-TR" sz="1200" dirty="0"/>
              <a:t>bu sürecin sorumluluğu </a:t>
            </a:r>
            <a:r>
              <a:rPr lang="tr-TR" sz="1200" b="1" dirty="0"/>
              <a:t>okul müdürlüklerine </a:t>
            </a:r>
            <a:r>
              <a:rPr lang="tr-TR" sz="1200" dirty="0"/>
              <a:t>aittir.</a:t>
            </a:r>
          </a:p>
          <a:p>
            <a:endParaRPr lang="tr-TR" dirty="0"/>
          </a:p>
        </p:txBody>
      </p:sp>
      <p:sp>
        <p:nvSpPr>
          <p:cNvPr id="4" name="Slayt Numarası Yer Tutucusu 3"/>
          <p:cNvSpPr>
            <a:spLocks noGrp="1"/>
          </p:cNvSpPr>
          <p:nvPr>
            <p:ph type="sldNum" sz="quarter" idx="5"/>
          </p:nvPr>
        </p:nvSpPr>
        <p:spPr/>
        <p:txBody>
          <a:bodyPr/>
          <a:lstStyle/>
          <a:p>
            <a:fld id="{AA48A43A-DD01-4D04-BA66-6E23ECEF2EE9}" type="slidenum">
              <a:rPr lang="tr-TR" smtClean="0"/>
              <a:pPr/>
              <a:t>19</a:t>
            </a:fld>
            <a:endParaRPr lang="tr-TR"/>
          </a:p>
        </p:txBody>
      </p:sp>
    </p:spTree>
    <p:extLst>
      <p:ext uri="{BB962C8B-B14F-4D97-AF65-F5344CB8AC3E}">
        <p14:creationId xmlns:p14="http://schemas.microsoft.com/office/powerpoint/2010/main" val="1124468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endParaRPr lang="tr-TR" sz="1800" b="0" i="0" u="none" strike="noStrike" baseline="0" dirty="0">
              <a:solidFill>
                <a:srgbClr val="000000"/>
              </a:solidFill>
              <a:latin typeface="Times New Roman" panose="02020603050405020304" pitchFamily="18" charset="0"/>
            </a:endParaRPr>
          </a:p>
          <a:p>
            <a:r>
              <a:rPr lang="tr-TR" sz="1800" b="0" i="0" u="none" strike="noStrike" baseline="0" dirty="0">
                <a:solidFill>
                  <a:srgbClr val="000000"/>
                </a:solidFill>
                <a:latin typeface="Times New Roman" panose="02020603050405020304" pitchFamily="18" charset="0"/>
              </a:rPr>
              <a:t>RAM’ların ve </a:t>
            </a:r>
            <a:r>
              <a:rPr lang="tr-TR" sz="1800" b="0" i="0" u="none" strike="noStrike" baseline="0" dirty="0" err="1">
                <a:solidFill>
                  <a:srgbClr val="000000"/>
                </a:solidFill>
                <a:latin typeface="Times New Roman" panose="02020603050405020304" pitchFamily="18" charset="0"/>
              </a:rPr>
              <a:t>BİLSEM’lerin</a:t>
            </a:r>
            <a:r>
              <a:rPr lang="tr-TR" sz="1800" b="0" i="0" u="none" strike="noStrike" baseline="0" dirty="0">
                <a:solidFill>
                  <a:srgbClr val="000000"/>
                </a:solidFill>
                <a:latin typeface="Times New Roman" panose="02020603050405020304" pitchFamily="18" charset="0"/>
              </a:rPr>
              <a:t> fiziki koşullarının uygun olmaması ve uygulamanın gerçekleştirileceği kurumun da ilgili RAM’ların ve </a:t>
            </a:r>
            <a:r>
              <a:rPr lang="tr-TR" sz="1800" b="0" i="0" u="none" strike="noStrike" baseline="0" dirty="0" err="1">
                <a:solidFill>
                  <a:srgbClr val="000000"/>
                </a:solidFill>
                <a:latin typeface="Times New Roman" panose="02020603050405020304" pitchFamily="18" charset="0"/>
              </a:rPr>
              <a:t>BİLSEM’lerin</a:t>
            </a:r>
            <a:r>
              <a:rPr lang="tr-TR" sz="1800" b="0" i="0" u="none" strike="noStrike" baseline="0" dirty="0">
                <a:solidFill>
                  <a:srgbClr val="000000"/>
                </a:solidFill>
                <a:latin typeface="Times New Roman" panose="02020603050405020304" pitchFamily="18" charset="0"/>
              </a:rPr>
              <a:t> sorumluluk bölgesinde bulunması şartı ile il tanılama sınav komisyonunun kararı doğrultusunda Bakanlığımıza bağlı diğer kurumlarda gerçekleştirilebilecektir. </a:t>
            </a:r>
          </a:p>
          <a:p>
            <a:endParaRPr lang="tr-TR" dirty="0"/>
          </a:p>
        </p:txBody>
      </p:sp>
      <p:sp>
        <p:nvSpPr>
          <p:cNvPr id="4" name="Slayt Numarası Yer Tutucusu 3"/>
          <p:cNvSpPr>
            <a:spLocks noGrp="1"/>
          </p:cNvSpPr>
          <p:nvPr>
            <p:ph type="sldNum" sz="quarter" idx="5"/>
          </p:nvPr>
        </p:nvSpPr>
        <p:spPr/>
        <p:txBody>
          <a:bodyPr/>
          <a:lstStyle/>
          <a:p>
            <a:fld id="{AA48A43A-DD01-4D04-BA66-6E23ECEF2EE9}" type="slidenum">
              <a:rPr lang="tr-TR" smtClean="0"/>
              <a:pPr/>
              <a:t>24</a:t>
            </a:fld>
            <a:endParaRPr lang="tr-TR"/>
          </a:p>
        </p:txBody>
      </p:sp>
    </p:spTree>
    <p:extLst>
      <p:ext uri="{BB962C8B-B14F-4D97-AF65-F5344CB8AC3E}">
        <p14:creationId xmlns:p14="http://schemas.microsoft.com/office/powerpoint/2010/main" val="993843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Gill Sans MT" pitchFamily="34" charset="0"/>
              </a:rPr>
              <a:t>Öğrenci kayıtlı olduğu örgün eğitim okulunda sabahçı ise öğleden sonra Bilsem’ de, öğlenci ise sabah Bilsem’ de ve tam gün eğitim görüyorsa akşam BİLSEM’ de olacak şekilde eğitime alınır. </a:t>
            </a:r>
          </a:p>
          <a:p>
            <a:endParaRPr lang="tr-TR" dirty="0"/>
          </a:p>
        </p:txBody>
      </p:sp>
      <p:sp>
        <p:nvSpPr>
          <p:cNvPr id="4" name="Slayt Numarası Yer Tutucusu 3"/>
          <p:cNvSpPr>
            <a:spLocks noGrp="1"/>
          </p:cNvSpPr>
          <p:nvPr>
            <p:ph type="sldNum" sz="quarter" idx="5"/>
          </p:nvPr>
        </p:nvSpPr>
        <p:spPr/>
        <p:txBody>
          <a:bodyPr/>
          <a:lstStyle/>
          <a:p>
            <a:fld id="{AA48A43A-DD01-4D04-BA66-6E23ECEF2EE9}" type="slidenum">
              <a:rPr lang="tr-TR" smtClean="0"/>
              <a:pPr/>
              <a:t>32</a:t>
            </a:fld>
            <a:endParaRPr lang="tr-TR"/>
          </a:p>
        </p:txBody>
      </p:sp>
    </p:spTree>
    <p:extLst>
      <p:ext uri="{BB962C8B-B14F-4D97-AF65-F5344CB8AC3E}">
        <p14:creationId xmlns:p14="http://schemas.microsoft.com/office/powerpoint/2010/main" val="640007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endParaRPr lang="tr-TR"/>
          </a:p>
        </p:txBody>
      </p:sp>
      <p:sp>
        <p:nvSpPr>
          <p:cNvPr id="19" name="Footer Placeholder 18"/>
          <p:cNvSpPr>
            <a:spLocks noGrp="1"/>
          </p:cNvSpPr>
          <p:nvPr>
            <p:ph type="ftr" sz="quarter" idx="11"/>
          </p:nvPr>
        </p:nvSpPr>
        <p:spPr/>
        <p:txBody>
          <a:bodyPr/>
          <a:lstStyle/>
          <a:p>
            <a:r>
              <a:rPr lang="tr-TR"/>
              <a:t>Akçakale Rehberlik ve Araştırma Merkezi</a:t>
            </a:r>
          </a:p>
        </p:txBody>
      </p:sp>
      <p:sp>
        <p:nvSpPr>
          <p:cNvPr id="27" name="Slide Number Placeholder 2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34465696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a:t>Akçakale Rehberlik ve Araştırma Merkezi</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37564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a:t>Akçakale Rehberlik ve Araştırma Merkezi</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462350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596509"/>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86EBCB-CEA5-29D6-A126-0FA7AF0A9528}"/>
              </a:ext>
            </a:extLst>
          </p:cNvPr>
          <p:cNvSpPr>
            <a:spLocks noGrp="1"/>
          </p:cNvSpPr>
          <p:nvPr>
            <p:ph type="ctrTitle"/>
          </p:nvPr>
        </p:nvSpPr>
        <p:spPr>
          <a:xfrm>
            <a:off x="1143000" y="841772"/>
            <a:ext cx="6858000" cy="1790700"/>
          </a:xfrm>
        </p:spPr>
        <p:txBody>
          <a:bodyPr anchor="b"/>
          <a:lstStyle>
            <a:lvl1pPr algn="ctr">
              <a:defRPr sz="4500"/>
            </a:lvl1pPr>
          </a:lstStyle>
          <a:p>
            <a:r>
              <a:rPr lang="tr-TR"/>
              <a:t>Asıl başlık stilini düzenlemek için tıklayın</a:t>
            </a:r>
          </a:p>
        </p:txBody>
      </p:sp>
      <p:sp>
        <p:nvSpPr>
          <p:cNvPr id="3" name="Alt Başlık 2">
            <a:extLst>
              <a:ext uri="{FF2B5EF4-FFF2-40B4-BE49-F238E27FC236}">
                <a16:creationId xmlns:a16="http://schemas.microsoft.com/office/drawing/2014/main" id="{6BC44F7C-5BF7-3844-C19C-90868EECB66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DFC36EE-7343-6343-8270-AEE0837F556F}"/>
              </a:ext>
            </a:extLst>
          </p:cNvPr>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A44A361F-C0D3-7260-F942-351F6D5ECC96}"/>
              </a:ext>
            </a:extLst>
          </p:cNvPr>
          <p:cNvSpPr>
            <a:spLocks noGrp="1"/>
          </p:cNvSpPr>
          <p:nvPr>
            <p:ph type="ftr" sz="quarter" idx="11"/>
          </p:nvPr>
        </p:nvSpPr>
        <p:spPr/>
        <p:txBody>
          <a:bodyPr/>
          <a:lstStyle/>
          <a:p>
            <a:pPr>
              <a:defRPr/>
            </a:pPr>
            <a:r>
              <a:rPr lang="tr-TR"/>
              <a:t>Akçakale Rehberlik ve Araştırma Merkezi</a:t>
            </a:r>
          </a:p>
        </p:txBody>
      </p:sp>
      <p:sp>
        <p:nvSpPr>
          <p:cNvPr id="6" name="Slayt Numarası Yer Tutucusu 5">
            <a:extLst>
              <a:ext uri="{FF2B5EF4-FFF2-40B4-BE49-F238E27FC236}">
                <a16:creationId xmlns:a16="http://schemas.microsoft.com/office/drawing/2014/main" id="{0B9AC19E-F1C5-841E-8C4F-A1E0EBA99790}"/>
              </a:ext>
            </a:extLst>
          </p:cNvPr>
          <p:cNvSpPr>
            <a:spLocks noGrp="1"/>
          </p:cNvSpPr>
          <p:nvPr>
            <p:ph type="sldNum" sz="quarter" idx="12"/>
          </p:nvPr>
        </p:nvSpPr>
        <p:spPr/>
        <p:txBody>
          <a:bodyPr/>
          <a:lstStyle/>
          <a:p>
            <a:pPr>
              <a:defRPr/>
            </a:pPr>
            <a:fld id="{B09DA2F5-F126-442B-89DC-A4C4540EB9B6}" type="slidenum">
              <a:rPr lang="tr-TR" smtClean="0"/>
              <a:pPr>
                <a:defRPr/>
              </a:pPr>
              <a:t>‹#›</a:t>
            </a:fld>
            <a:endParaRPr lang="tr-TR"/>
          </a:p>
        </p:txBody>
      </p:sp>
    </p:spTree>
    <p:extLst>
      <p:ext uri="{BB962C8B-B14F-4D97-AF65-F5344CB8AC3E}">
        <p14:creationId xmlns:p14="http://schemas.microsoft.com/office/powerpoint/2010/main" val="1821129701"/>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FB02C5-4FA8-FB17-9D50-27A3929245A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F8B9A21-5F56-596D-E562-59DBF7A6E70C}"/>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0AFD4E9-410D-778C-F6D9-971A148C0AF2}"/>
              </a:ext>
            </a:extLst>
          </p:cNvPr>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81D14E7B-5C3F-2474-5623-ED05EDFD4FA2}"/>
              </a:ext>
            </a:extLst>
          </p:cNvPr>
          <p:cNvSpPr>
            <a:spLocks noGrp="1"/>
          </p:cNvSpPr>
          <p:nvPr>
            <p:ph type="ftr" sz="quarter" idx="11"/>
          </p:nvPr>
        </p:nvSpPr>
        <p:spPr/>
        <p:txBody>
          <a:bodyPr/>
          <a:lstStyle/>
          <a:p>
            <a:pPr>
              <a:defRPr/>
            </a:pPr>
            <a:r>
              <a:rPr lang="tr-TR"/>
              <a:t>Akçakale Rehberlik ve Araştırma Merkezi</a:t>
            </a:r>
          </a:p>
        </p:txBody>
      </p:sp>
      <p:sp>
        <p:nvSpPr>
          <p:cNvPr id="6" name="Slayt Numarası Yer Tutucusu 5">
            <a:extLst>
              <a:ext uri="{FF2B5EF4-FFF2-40B4-BE49-F238E27FC236}">
                <a16:creationId xmlns:a16="http://schemas.microsoft.com/office/drawing/2014/main" id="{7C69AADE-192E-6799-6BC1-05988A6378DF}"/>
              </a:ext>
            </a:extLst>
          </p:cNvPr>
          <p:cNvSpPr>
            <a:spLocks noGrp="1"/>
          </p:cNvSpPr>
          <p:nvPr>
            <p:ph type="sldNum" sz="quarter" idx="12"/>
          </p:nvPr>
        </p:nvSpPr>
        <p:spPr/>
        <p:txBody>
          <a:bodyPr/>
          <a:lstStyle/>
          <a:p>
            <a:pPr>
              <a:defRPr/>
            </a:pPr>
            <a:fld id="{1D32F72C-B216-40C8-9820-058127E85F6D}" type="slidenum">
              <a:rPr lang="tr-TR" smtClean="0"/>
              <a:pPr>
                <a:defRPr/>
              </a:pPr>
              <a:t>‹#›</a:t>
            </a:fld>
            <a:endParaRPr lang="tr-TR"/>
          </a:p>
        </p:txBody>
      </p:sp>
    </p:spTree>
    <p:extLst>
      <p:ext uri="{BB962C8B-B14F-4D97-AF65-F5344CB8AC3E}">
        <p14:creationId xmlns:p14="http://schemas.microsoft.com/office/powerpoint/2010/main" val="172142334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28FCEF-3F61-316D-E249-6695CCE4C135}"/>
              </a:ext>
            </a:extLst>
          </p:cNvPr>
          <p:cNvSpPr>
            <a:spLocks noGrp="1"/>
          </p:cNvSpPr>
          <p:nvPr>
            <p:ph type="title"/>
          </p:nvPr>
        </p:nvSpPr>
        <p:spPr>
          <a:xfrm>
            <a:off x="623888" y="1282304"/>
            <a:ext cx="7886700" cy="2139553"/>
          </a:xfrm>
        </p:spPr>
        <p:txBody>
          <a:bodyPr anchor="b"/>
          <a:lstStyle>
            <a:lvl1pPr>
              <a:defRPr sz="45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6179DB3-1D97-F841-5452-738F4256F21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FC6FDF3A-D224-7FD5-8D4D-622423C37874}"/>
              </a:ext>
            </a:extLst>
          </p:cNvPr>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B3C1ABC4-3989-A689-1E5F-9D7629D2E5C0}"/>
              </a:ext>
            </a:extLst>
          </p:cNvPr>
          <p:cNvSpPr>
            <a:spLocks noGrp="1"/>
          </p:cNvSpPr>
          <p:nvPr>
            <p:ph type="ftr" sz="quarter" idx="11"/>
          </p:nvPr>
        </p:nvSpPr>
        <p:spPr/>
        <p:txBody>
          <a:bodyPr/>
          <a:lstStyle/>
          <a:p>
            <a:pPr>
              <a:defRPr/>
            </a:pPr>
            <a:r>
              <a:rPr lang="tr-TR"/>
              <a:t>Akçakale Rehberlik ve Araştırma Merkezi</a:t>
            </a:r>
          </a:p>
        </p:txBody>
      </p:sp>
      <p:sp>
        <p:nvSpPr>
          <p:cNvPr id="6" name="Slayt Numarası Yer Tutucusu 5">
            <a:extLst>
              <a:ext uri="{FF2B5EF4-FFF2-40B4-BE49-F238E27FC236}">
                <a16:creationId xmlns:a16="http://schemas.microsoft.com/office/drawing/2014/main" id="{0D060168-2CC7-0294-6E4A-96387DD2158F}"/>
              </a:ext>
            </a:extLst>
          </p:cNvPr>
          <p:cNvSpPr>
            <a:spLocks noGrp="1"/>
          </p:cNvSpPr>
          <p:nvPr>
            <p:ph type="sldNum" sz="quarter" idx="12"/>
          </p:nvPr>
        </p:nvSpPr>
        <p:spPr/>
        <p:txBody>
          <a:bodyPr/>
          <a:lstStyle/>
          <a:p>
            <a:pPr>
              <a:defRPr/>
            </a:pPr>
            <a:fld id="{DB51BED7-6F04-47E5-82D2-DCEE1BAA4865}" type="slidenum">
              <a:rPr lang="tr-TR" smtClean="0"/>
              <a:pPr>
                <a:defRPr/>
              </a:pPr>
              <a:t>‹#›</a:t>
            </a:fld>
            <a:endParaRPr lang="tr-TR"/>
          </a:p>
        </p:txBody>
      </p:sp>
    </p:spTree>
    <p:extLst>
      <p:ext uri="{BB962C8B-B14F-4D97-AF65-F5344CB8AC3E}">
        <p14:creationId xmlns:p14="http://schemas.microsoft.com/office/powerpoint/2010/main" val="2843648993"/>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741018-371D-949F-18B4-6556D8AF377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F6952C9-756A-9D32-3AAF-816E49ABB5C6}"/>
              </a:ext>
            </a:extLst>
          </p:cNvPr>
          <p:cNvSpPr>
            <a:spLocks noGrp="1"/>
          </p:cNvSpPr>
          <p:nvPr>
            <p:ph sz="half" idx="1"/>
          </p:nvPr>
        </p:nvSpPr>
        <p:spPr>
          <a:xfrm>
            <a:off x="628650" y="1369219"/>
            <a:ext cx="3886200" cy="326350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F9AF9AD-D2F7-AD46-3B0B-1C0E48CB6963}"/>
              </a:ext>
            </a:extLst>
          </p:cNvPr>
          <p:cNvSpPr>
            <a:spLocks noGrp="1"/>
          </p:cNvSpPr>
          <p:nvPr>
            <p:ph sz="half" idx="2"/>
          </p:nvPr>
        </p:nvSpPr>
        <p:spPr>
          <a:xfrm>
            <a:off x="4629150" y="1369219"/>
            <a:ext cx="3886200" cy="326350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DB734A1-52C1-ABA5-A734-0D1FB38CBEB2}"/>
              </a:ext>
            </a:extLst>
          </p:cNvPr>
          <p:cNvSpPr>
            <a:spLocks noGrp="1"/>
          </p:cNvSpPr>
          <p:nvPr>
            <p:ph type="dt" sz="half" idx="10"/>
          </p:nvPr>
        </p:nvSpPr>
        <p:spPr/>
        <p:txBody>
          <a:bodyPr/>
          <a:lstStyle/>
          <a:p>
            <a:pPr>
              <a:defRPr/>
            </a:pPr>
            <a:endParaRPr lang="tr-TR"/>
          </a:p>
        </p:txBody>
      </p:sp>
      <p:sp>
        <p:nvSpPr>
          <p:cNvPr id="6" name="Alt Bilgi Yer Tutucusu 5">
            <a:extLst>
              <a:ext uri="{FF2B5EF4-FFF2-40B4-BE49-F238E27FC236}">
                <a16:creationId xmlns:a16="http://schemas.microsoft.com/office/drawing/2014/main" id="{7662B42C-0AF3-5627-0CD7-B9414D309536}"/>
              </a:ext>
            </a:extLst>
          </p:cNvPr>
          <p:cNvSpPr>
            <a:spLocks noGrp="1"/>
          </p:cNvSpPr>
          <p:nvPr>
            <p:ph type="ftr" sz="quarter" idx="11"/>
          </p:nvPr>
        </p:nvSpPr>
        <p:spPr/>
        <p:txBody>
          <a:bodyPr/>
          <a:lstStyle/>
          <a:p>
            <a:pPr>
              <a:defRPr/>
            </a:pPr>
            <a:r>
              <a:rPr lang="tr-TR"/>
              <a:t>Akçakale Rehberlik ve Araştırma Merkezi</a:t>
            </a:r>
          </a:p>
        </p:txBody>
      </p:sp>
      <p:sp>
        <p:nvSpPr>
          <p:cNvPr id="7" name="Slayt Numarası Yer Tutucusu 6">
            <a:extLst>
              <a:ext uri="{FF2B5EF4-FFF2-40B4-BE49-F238E27FC236}">
                <a16:creationId xmlns:a16="http://schemas.microsoft.com/office/drawing/2014/main" id="{48EFA859-C5DC-C4DB-682F-6222464FBBEB}"/>
              </a:ext>
            </a:extLst>
          </p:cNvPr>
          <p:cNvSpPr>
            <a:spLocks noGrp="1"/>
          </p:cNvSpPr>
          <p:nvPr>
            <p:ph type="sldNum" sz="quarter" idx="12"/>
          </p:nvPr>
        </p:nvSpPr>
        <p:spPr/>
        <p:txBody>
          <a:bodyPr/>
          <a:lstStyle/>
          <a:p>
            <a:pPr>
              <a:defRPr/>
            </a:pPr>
            <a:fld id="{DB51BED7-6F04-47E5-82D2-DCEE1BAA4865}" type="slidenum">
              <a:rPr lang="tr-TR" smtClean="0"/>
              <a:pPr>
                <a:defRPr/>
              </a:pPr>
              <a:t>‹#›</a:t>
            </a:fld>
            <a:endParaRPr lang="tr-TR"/>
          </a:p>
        </p:txBody>
      </p:sp>
    </p:spTree>
    <p:extLst>
      <p:ext uri="{BB962C8B-B14F-4D97-AF65-F5344CB8AC3E}">
        <p14:creationId xmlns:p14="http://schemas.microsoft.com/office/powerpoint/2010/main" val="4227058615"/>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A7610B-3931-1E04-2ADB-3FEF9979B074}"/>
              </a:ext>
            </a:extLst>
          </p:cNvPr>
          <p:cNvSpPr>
            <a:spLocks noGrp="1"/>
          </p:cNvSpPr>
          <p:nvPr>
            <p:ph type="title"/>
          </p:nvPr>
        </p:nvSpPr>
        <p:spPr>
          <a:xfrm>
            <a:off x="629841" y="273844"/>
            <a:ext cx="7886700" cy="994172"/>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73E0A3F-7824-D9DA-B8EF-96FC2D2F429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6F9B062-246B-E566-8CE2-CCF6CD973584}"/>
              </a:ext>
            </a:extLst>
          </p:cNvPr>
          <p:cNvSpPr>
            <a:spLocks noGrp="1"/>
          </p:cNvSpPr>
          <p:nvPr>
            <p:ph sz="half" idx="2"/>
          </p:nvPr>
        </p:nvSpPr>
        <p:spPr>
          <a:xfrm>
            <a:off x="629842" y="1878806"/>
            <a:ext cx="3868340" cy="276344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43E5DD9-2078-7F7E-D988-B7AD7B10F74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2E178A8-3801-C16F-B8E5-5CA919BDF519}"/>
              </a:ext>
            </a:extLst>
          </p:cNvPr>
          <p:cNvSpPr>
            <a:spLocks noGrp="1"/>
          </p:cNvSpPr>
          <p:nvPr>
            <p:ph sz="quarter" idx="4"/>
          </p:nvPr>
        </p:nvSpPr>
        <p:spPr>
          <a:xfrm>
            <a:off x="4629150" y="1878806"/>
            <a:ext cx="3887391" cy="276344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AE8D1DE-B628-4A21-9384-0A6823476302}"/>
              </a:ext>
            </a:extLst>
          </p:cNvPr>
          <p:cNvSpPr>
            <a:spLocks noGrp="1"/>
          </p:cNvSpPr>
          <p:nvPr>
            <p:ph type="dt" sz="half" idx="10"/>
          </p:nvPr>
        </p:nvSpPr>
        <p:spPr/>
        <p:txBody>
          <a:bodyPr/>
          <a:lstStyle/>
          <a:p>
            <a:pPr>
              <a:defRPr/>
            </a:pPr>
            <a:endParaRPr lang="tr-TR"/>
          </a:p>
        </p:txBody>
      </p:sp>
      <p:sp>
        <p:nvSpPr>
          <p:cNvPr id="8" name="Alt Bilgi Yer Tutucusu 7">
            <a:extLst>
              <a:ext uri="{FF2B5EF4-FFF2-40B4-BE49-F238E27FC236}">
                <a16:creationId xmlns:a16="http://schemas.microsoft.com/office/drawing/2014/main" id="{D4AB6C88-4DEF-A685-074B-F62498D68906}"/>
              </a:ext>
            </a:extLst>
          </p:cNvPr>
          <p:cNvSpPr>
            <a:spLocks noGrp="1"/>
          </p:cNvSpPr>
          <p:nvPr>
            <p:ph type="ftr" sz="quarter" idx="11"/>
          </p:nvPr>
        </p:nvSpPr>
        <p:spPr/>
        <p:txBody>
          <a:bodyPr/>
          <a:lstStyle/>
          <a:p>
            <a:pPr>
              <a:defRPr/>
            </a:pPr>
            <a:r>
              <a:rPr lang="tr-TR"/>
              <a:t>Akçakale Rehberlik ve Araştırma Merkezi</a:t>
            </a:r>
          </a:p>
        </p:txBody>
      </p:sp>
      <p:sp>
        <p:nvSpPr>
          <p:cNvPr id="9" name="Slayt Numarası Yer Tutucusu 8">
            <a:extLst>
              <a:ext uri="{FF2B5EF4-FFF2-40B4-BE49-F238E27FC236}">
                <a16:creationId xmlns:a16="http://schemas.microsoft.com/office/drawing/2014/main" id="{8FDBBAAA-C408-4790-DBBC-6CBF5C2BEF83}"/>
              </a:ext>
            </a:extLst>
          </p:cNvPr>
          <p:cNvSpPr>
            <a:spLocks noGrp="1"/>
          </p:cNvSpPr>
          <p:nvPr>
            <p:ph type="sldNum" sz="quarter" idx="12"/>
          </p:nvPr>
        </p:nvSpPr>
        <p:spPr/>
        <p:txBody>
          <a:bodyPr/>
          <a:lstStyle/>
          <a:p>
            <a:pPr>
              <a:defRPr/>
            </a:pPr>
            <a:fld id="{DB51BED7-6F04-47E5-82D2-DCEE1BAA4865}" type="slidenum">
              <a:rPr lang="tr-TR" smtClean="0"/>
              <a:pPr>
                <a:defRPr/>
              </a:pPr>
              <a:t>‹#›</a:t>
            </a:fld>
            <a:endParaRPr lang="tr-TR"/>
          </a:p>
        </p:txBody>
      </p:sp>
    </p:spTree>
    <p:extLst>
      <p:ext uri="{BB962C8B-B14F-4D97-AF65-F5344CB8AC3E}">
        <p14:creationId xmlns:p14="http://schemas.microsoft.com/office/powerpoint/2010/main" val="3615428309"/>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2F48EF-A0F5-36A6-6D52-F3E3A6D9978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2B4ECE6-4E98-DED5-ADAE-EBEC61A7D420}"/>
              </a:ext>
            </a:extLst>
          </p:cNvPr>
          <p:cNvSpPr>
            <a:spLocks noGrp="1"/>
          </p:cNvSpPr>
          <p:nvPr>
            <p:ph type="dt" sz="half" idx="10"/>
          </p:nvPr>
        </p:nvSpPr>
        <p:spPr/>
        <p:txBody>
          <a:bodyPr/>
          <a:lstStyle/>
          <a:p>
            <a:pPr>
              <a:defRPr/>
            </a:pPr>
            <a:endParaRPr lang="tr-TR"/>
          </a:p>
        </p:txBody>
      </p:sp>
      <p:sp>
        <p:nvSpPr>
          <p:cNvPr id="4" name="Alt Bilgi Yer Tutucusu 3">
            <a:extLst>
              <a:ext uri="{FF2B5EF4-FFF2-40B4-BE49-F238E27FC236}">
                <a16:creationId xmlns:a16="http://schemas.microsoft.com/office/drawing/2014/main" id="{A42A41E0-0729-3859-DBBD-6E5FA0448ED1}"/>
              </a:ext>
            </a:extLst>
          </p:cNvPr>
          <p:cNvSpPr>
            <a:spLocks noGrp="1"/>
          </p:cNvSpPr>
          <p:nvPr>
            <p:ph type="ftr" sz="quarter" idx="11"/>
          </p:nvPr>
        </p:nvSpPr>
        <p:spPr/>
        <p:txBody>
          <a:bodyPr/>
          <a:lstStyle/>
          <a:p>
            <a:pPr>
              <a:defRPr/>
            </a:pPr>
            <a:r>
              <a:rPr lang="tr-TR"/>
              <a:t>Akçakale Rehberlik ve Araştırma Merkezi</a:t>
            </a:r>
          </a:p>
        </p:txBody>
      </p:sp>
      <p:sp>
        <p:nvSpPr>
          <p:cNvPr id="5" name="Slayt Numarası Yer Tutucusu 4">
            <a:extLst>
              <a:ext uri="{FF2B5EF4-FFF2-40B4-BE49-F238E27FC236}">
                <a16:creationId xmlns:a16="http://schemas.microsoft.com/office/drawing/2014/main" id="{4A2EE6DE-3841-32D6-9F56-E27808D149F6}"/>
              </a:ext>
            </a:extLst>
          </p:cNvPr>
          <p:cNvSpPr>
            <a:spLocks noGrp="1"/>
          </p:cNvSpPr>
          <p:nvPr>
            <p:ph type="sldNum" sz="quarter" idx="12"/>
          </p:nvPr>
        </p:nvSpPr>
        <p:spPr/>
        <p:txBody>
          <a:bodyPr/>
          <a:lstStyle/>
          <a:p>
            <a:pPr>
              <a:defRPr/>
            </a:pPr>
            <a:fld id="{68C68BBA-F6E9-46D1-B7A8-59484E13495E}" type="slidenum">
              <a:rPr lang="tr-TR" smtClean="0"/>
              <a:pPr>
                <a:defRPr/>
              </a:pPr>
              <a:t>‹#›</a:t>
            </a:fld>
            <a:endParaRPr lang="tr-TR"/>
          </a:p>
        </p:txBody>
      </p:sp>
    </p:spTree>
    <p:extLst>
      <p:ext uri="{BB962C8B-B14F-4D97-AF65-F5344CB8AC3E}">
        <p14:creationId xmlns:p14="http://schemas.microsoft.com/office/powerpoint/2010/main" val="2090251142"/>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BC4ADF0E-BB00-748B-B4BA-867D6288C2D1}"/>
              </a:ext>
            </a:extLst>
          </p:cNvPr>
          <p:cNvSpPr>
            <a:spLocks noGrp="1"/>
          </p:cNvSpPr>
          <p:nvPr>
            <p:ph type="dt" sz="half" idx="10"/>
          </p:nvPr>
        </p:nvSpPr>
        <p:spPr/>
        <p:txBody>
          <a:bodyPr/>
          <a:lstStyle/>
          <a:p>
            <a:pPr>
              <a:defRPr/>
            </a:pPr>
            <a:endParaRPr lang="tr-TR"/>
          </a:p>
        </p:txBody>
      </p:sp>
      <p:sp>
        <p:nvSpPr>
          <p:cNvPr id="3" name="Alt Bilgi Yer Tutucusu 2">
            <a:extLst>
              <a:ext uri="{FF2B5EF4-FFF2-40B4-BE49-F238E27FC236}">
                <a16:creationId xmlns:a16="http://schemas.microsoft.com/office/drawing/2014/main" id="{D64D6DDB-12AC-9E84-8C6F-C09C3905E236}"/>
              </a:ext>
            </a:extLst>
          </p:cNvPr>
          <p:cNvSpPr>
            <a:spLocks noGrp="1"/>
          </p:cNvSpPr>
          <p:nvPr>
            <p:ph type="ftr" sz="quarter" idx="11"/>
          </p:nvPr>
        </p:nvSpPr>
        <p:spPr/>
        <p:txBody>
          <a:bodyPr/>
          <a:lstStyle/>
          <a:p>
            <a:pPr>
              <a:defRPr/>
            </a:pPr>
            <a:r>
              <a:rPr lang="tr-TR"/>
              <a:t>Akçakale Rehberlik ve Araştırma Merkezi</a:t>
            </a:r>
          </a:p>
        </p:txBody>
      </p:sp>
      <p:sp>
        <p:nvSpPr>
          <p:cNvPr id="4" name="Slayt Numarası Yer Tutucusu 3">
            <a:extLst>
              <a:ext uri="{FF2B5EF4-FFF2-40B4-BE49-F238E27FC236}">
                <a16:creationId xmlns:a16="http://schemas.microsoft.com/office/drawing/2014/main" id="{C5993305-7D4A-B69A-01B4-95CC1277417E}"/>
              </a:ext>
            </a:extLst>
          </p:cNvPr>
          <p:cNvSpPr>
            <a:spLocks noGrp="1"/>
          </p:cNvSpPr>
          <p:nvPr>
            <p:ph type="sldNum" sz="quarter" idx="12"/>
          </p:nvPr>
        </p:nvSpPr>
        <p:spPr/>
        <p:txBody>
          <a:bodyPr/>
          <a:lstStyle/>
          <a:p>
            <a:pPr>
              <a:defRPr/>
            </a:pPr>
            <a:fld id="{56737B9D-73AC-4FBD-8FBA-8E8D02FD23D5}" type="slidenum">
              <a:rPr lang="tr-TR" smtClean="0"/>
              <a:pPr>
                <a:defRPr/>
              </a:pPr>
              <a:t>‹#›</a:t>
            </a:fld>
            <a:endParaRPr lang="tr-TR"/>
          </a:p>
        </p:txBody>
      </p:sp>
    </p:spTree>
    <p:extLst>
      <p:ext uri="{BB962C8B-B14F-4D97-AF65-F5344CB8AC3E}">
        <p14:creationId xmlns:p14="http://schemas.microsoft.com/office/powerpoint/2010/main" val="170281119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a:t>Akçakale Rehberlik ve Araştırma Merkezi</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882949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8BC6A3-F617-1B80-417B-D3C7C7D8C6A8}"/>
              </a:ext>
            </a:extLst>
          </p:cNvPr>
          <p:cNvSpPr>
            <a:spLocks noGrp="1"/>
          </p:cNvSpPr>
          <p:nvPr>
            <p:ph type="title"/>
          </p:nvPr>
        </p:nvSpPr>
        <p:spPr>
          <a:xfrm>
            <a:off x="629841" y="342900"/>
            <a:ext cx="2949178" cy="1200150"/>
          </a:xfrm>
        </p:spPr>
        <p:txBody>
          <a:bodyPr anchor="b"/>
          <a:lstStyle>
            <a:lvl1pPr>
              <a:defRPr sz="24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379F731-E8FD-C280-F085-E2ACEE4C2E7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EAF4DE13-945A-4B9A-F2BC-85F46D1E548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F70A135-AC5D-F899-1490-244BF541D80B}"/>
              </a:ext>
            </a:extLst>
          </p:cNvPr>
          <p:cNvSpPr>
            <a:spLocks noGrp="1"/>
          </p:cNvSpPr>
          <p:nvPr>
            <p:ph type="dt" sz="half" idx="10"/>
          </p:nvPr>
        </p:nvSpPr>
        <p:spPr/>
        <p:txBody>
          <a:bodyPr/>
          <a:lstStyle/>
          <a:p>
            <a:pPr>
              <a:defRPr/>
            </a:pPr>
            <a:endParaRPr lang="tr-TR"/>
          </a:p>
        </p:txBody>
      </p:sp>
      <p:sp>
        <p:nvSpPr>
          <p:cNvPr id="6" name="Alt Bilgi Yer Tutucusu 5">
            <a:extLst>
              <a:ext uri="{FF2B5EF4-FFF2-40B4-BE49-F238E27FC236}">
                <a16:creationId xmlns:a16="http://schemas.microsoft.com/office/drawing/2014/main" id="{0CBF03A3-59FC-EB07-8378-7B4FE4589837}"/>
              </a:ext>
            </a:extLst>
          </p:cNvPr>
          <p:cNvSpPr>
            <a:spLocks noGrp="1"/>
          </p:cNvSpPr>
          <p:nvPr>
            <p:ph type="ftr" sz="quarter" idx="11"/>
          </p:nvPr>
        </p:nvSpPr>
        <p:spPr/>
        <p:txBody>
          <a:bodyPr/>
          <a:lstStyle/>
          <a:p>
            <a:pPr>
              <a:defRPr/>
            </a:pPr>
            <a:r>
              <a:rPr lang="tr-TR"/>
              <a:t>Akçakale Rehberlik ve Araştırma Merkezi</a:t>
            </a:r>
          </a:p>
        </p:txBody>
      </p:sp>
      <p:sp>
        <p:nvSpPr>
          <p:cNvPr id="7" name="Slayt Numarası Yer Tutucusu 6">
            <a:extLst>
              <a:ext uri="{FF2B5EF4-FFF2-40B4-BE49-F238E27FC236}">
                <a16:creationId xmlns:a16="http://schemas.microsoft.com/office/drawing/2014/main" id="{B045B39E-630E-2C18-CE40-80561A03D26C}"/>
              </a:ext>
            </a:extLst>
          </p:cNvPr>
          <p:cNvSpPr>
            <a:spLocks noGrp="1"/>
          </p:cNvSpPr>
          <p:nvPr>
            <p:ph type="sldNum" sz="quarter" idx="12"/>
          </p:nvPr>
        </p:nvSpPr>
        <p:spPr/>
        <p:txBody>
          <a:bodyPr/>
          <a:lstStyle/>
          <a:p>
            <a:pPr>
              <a:defRPr/>
            </a:pPr>
            <a:fld id="{DB51BED7-6F04-47E5-82D2-DCEE1BAA4865}" type="slidenum">
              <a:rPr lang="tr-TR" smtClean="0"/>
              <a:pPr>
                <a:defRPr/>
              </a:pPr>
              <a:t>‹#›</a:t>
            </a:fld>
            <a:endParaRPr lang="tr-TR"/>
          </a:p>
        </p:txBody>
      </p:sp>
    </p:spTree>
    <p:extLst>
      <p:ext uri="{BB962C8B-B14F-4D97-AF65-F5344CB8AC3E}">
        <p14:creationId xmlns:p14="http://schemas.microsoft.com/office/powerpoint/2010/main" val="3683813033"/>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8CC77D-1FD2-D4CB-3CC3-4BB5DA31EA4D}"/>
              </a:ext>
            </a:extLst>
          </p:cNvPr>
          <p:cNvSpPr>
            <a:spLocks noGrp="1"/>
          </p:cNvSpPr>
          <p:nvPr>
            <p:ph type="title"/>
          </p:nvPr>
        </p:nvSpPr>
        <p:spPr>
          <a:xfrm>
            <a:off x="629841" y="342900"/>
            <a:ext cx="2949178" cy="1200150"/>
          </a:xfrm>
        </p:spPr>
        <p:txBody>
          <a:bodyPr anchor="b"/>
          <a:lstStyle>
            <a:lvl1pPr>
              <a:defRPr sz="24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DA86E3D-40DC-CE88-6F28-2723504BA6A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a:extLst>
              <a:ext uri="{FF2B5EF4-FFF2-40B4-BE49-F238E27FC236}">
                <a16:creationId xmlns:a16="http://schemas.microsoft.com/office/drawing/2014/main" id="{18D15A4C-3B08-8FAD-B9EA-0F5B98FD87B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61EC775-4073-3947-C23A-1659DA1876C2}"/>
              </a:ext>
            </a:extLst>
          </p:cNvPr>
          <p:cNvSpPr>
            <a:spLocks noGrp="1"/>
          </p:cNvSpPr>
          <p:nvPr>
            <p:ph type="dt" sz="half" idx="10"/>
          </p:nvPr>
        </p:nvSpPr>
        <p:spPr/>
        <p:txBody>
          <a:bodyPr/>
          <a:lstStyle/>
          <a:p>
            <a:pPr>
              <a:defRPr/>
            </a:pPr>
            <a:endParaRPr lang="tr-TR"/>
          </a:p>
        </p:txBody>
      </p:sp>
      <p:sp>
        <p:nvSpPr>
          <p:cNvPr id="6" name="Alt Bilgi Yer Tutucusu 5">
            <a:extLst>
              <a:ext uri="{FF2B5EF4-FFF2-40B4-BE49-F238E27FC236}">
                <a16:creationId xmlns:a16="http://schemas.microsoft.com/office/drawing/2014/main" id="{D19A567E-1FFB-D123-2E7F-7C6B0F17BD32}"/>
              </a:ext>
            </a:extLst>
          </p:cNvPr>
          <p:cNvSpPr>
            <a:spLocks noGrp="1"/>
          </p:cNvSpPr>
          <p:nvPr>
            <p:ph type="ftr" sz="quarter" idx="11"/>
          </p:nvPr>
        </p:nvSpPr>
        <p:spPr/>
        <p:txBody>
          <a:bodyPr/>
          <a:lstStyle/>
          <a:p>
            <a:pPr>
              <a:defRPr/>
            </a:pPr>
            <a:r>
              <a:rPr lang="tr-TR"/>
              <a:t>Akçakale Rehberlik ve Araştırma Merkezi</a:t>
            </a:r>
          </a:p>
        </p:txBody>
      </p:sp>
      <p:sp>
        <p:nvSpPr>
          <p:cNvPr id="7" name="Slayt Numarası Yer Tutucusu 6">
            <a:extLst>
              <a:ext uri="{FF2B5EF4-FFF2-40B4-BE49-F238E27FC236}">
                <a16:creationId xmlns:a16="http://schemas.microsoft.com/office/drawing/2014/main" id="{E3159D58-1F2D-FCEC-EF4B-D7BA2179D352}"/>
              </a:ext>
            </a:extLst>
          </p:cNvPr>
          <p:cNvSpPr>
            <a:spLocks noGrp="1"/>
          </p:cNvSpPr>
          <p:nvPr>
            <p:ph type="sldNum" sz="quarter" idx="12"/>
          </p:nvPr>
        </p:nvSpPr>
        <p:spPr/>
        <p:txBody>
          <a:bodyPr/>
          <a:lstStyle/>
          <a:p>
            <a:pPr>
              <a:defRPr/>
            </a:pPr>
            <a:fld id="{5C82FE98-0856-4B55-8560-0C1E37210D2A}" type="slidenum">
              <a:rPr lang="tr-TR" smtClean="0"/>
              <a:pPr>
                <a:defRPr/>
              </a:pPr>
              <a:t>‹#›</a:t>
            </a:fld>
            <a:endParaRPr lang="tr-TR"/>
          </a:p>
        </p:txBody>
      </p:sp>
    </p:spTree>
    <p:extLst>
      <p:ext uri="{BB962C8B-B14F-4D97-AF65-F5344CB8AC3E}">
        <p14:creationId xmlns:p14="http://schemas.microsoft.com/office/powerpoint/2010/main" val="4005817314"/>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8957A3-2B9D-9D4E-4529-675A5607D07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E653D3C-F9A7-1865-3B6E-9F08E4AEEE6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4D8E74A-4E0E-9D5E-A27A-BF7951DEF5DB}"/>
              </a:ext>
            </a:extLst>
          </p:cNvPr>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88E2D767-B2CC-420A-8298-16DBFECED87C}"/>
              </a:ext>
            </a:extLst>
          </p:cNvPr>
          <p:cNvSpPr>
            <a:spLocks noGrp="1"/>
          </p:cNvSpPr>
          <p:nvPr>
            <p:ph type="ftr" sz="quarter" idx="11"/>
          </p:nvPr>
        </p:nvSpPr>
        <p:spPr/>
        <p:txBody>
          <a:bodyPr/>
          <a:lstStyle/>
          <a:p>
            <a:pPr>
              <a:defRPr/>
            </a:pPr>
            <a:r>
              <a:rPr lang="tr-TR"/>
              <a:t>Akçakale Rehberlik ve Araştırma Merkezi</a:t>
            </a:r>
          </a:p>
        </p:txBody>
      </p:sp>
      <p:sp>
        <p:nvSpPr>
          <p:cNvPr id="6" name="Slayt Numarası Yer Tutucusu 5">
            <a:extLst>
              <a:ext uri="{FF2B5EF4-FFF2-40B4-BE49-F238E27FC236}">
                <a16:creationId xmlns:a16="http://schemas.microsoft.com/office/drawing/2014/main" id="{1BD8B993-434B-EF0C-5A12-68F9322DC078}"/>
              </a:ext>
            </a:extLst>
          </p:cNvPr>
          <p:cNvSpPr>
            <a:spLocks noGrp="1"/>
          </p:cNvSpPr>
          <p:nvPr>
            <p:ph type="sldNum" sz="quarter" idx="12"/>
          </p:nvPr>
        </p:nvSpPr>
        <p:spPr/>
        <p:txBody>
          <a:bodyPr/>
          <a:lstStyle/>
          <a:p>
            <a:pPr>
              <a:defRPr/>
            </a:pPr>
            <a:fld id="{DB51BED7-6F04-47E5-82D2-DCEE1BAA4865}" type="slidenum">
              <a:rPr lang="tr-TR" smtClean="0"/>
              <a:pPr>
                <a:defRPr/>
              </a:pPr>
              <a:t>‹#›</a:t>
            </a:fld>
            <a:endParaRPr lang="tr-TR"/>
          </a:p>
        </p:txBody>
      </p:sp>
    </p:spTree>
    <p:extLst>
      <p:ext uri="{BB962C8B-B14F-4D97-AF65-F5344CB8AC3E}">
        <p14:creationId xmlns:p14="http://schemas.microsoft.com/office/powerpoint/2010/main" val="798485820"/>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9E68C53-FF2F-DE91-2CED-51165A4849E8}"/>
              </a:ext>
            </a:extLst>
          </p:cNvPr>
          <p:cNvSpPr>
            <a:spLocks noGrp="1"/>
          </p:cNvSpPr>
          <p:nvPr>
            <p:ph type="title" orient="vert"/>
          </p:nvPr>
        </p:nvSpPr>
        <p:spPr>
          <a:xfrm>
            <a:off x="6543675" y="273844"/>
            <a:ext cx="1971675" cy="4358879"/>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1F645F2-B29A-7FDF-164E-05C44145C1FA}"/>
              </a:ext>
            </a:extLst>
          </p:cNvPr>
          <p:cNvSpPr>
            <a:spLocks noGrp="1"/>
          </p:cNvSpPr>
          <p:nvPr>
            <p:ph type="body" orient="vert" idx="1"/>
          </p:nvPr>
        </p:nvSpPr>
        <p:spPr>
          <a:xfrm>
            <a:off x="628650" y="273844"/>
            <a:ext cx="5800725" cy="435887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88DF436-2BA6-C33F-40BF-3E088A1461FD}"/>
              </a:ext>
            </a:extLst>
          </p:cNvPr>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C2012E55-916F-A1FC-9DA0-7B3F95DFA6F6}"/>
              </a:ext>
            </a:extLst>
          </p:cNvPr>
          <p:cNvSpPr>
            <a:spLocks noGrp="1"/>
          </p:cNvSpPr>
          <p:nvPr>
            <p:ph type="ftr" sz="quarter" idx="11"/>
          </p:nvPr>
        </p:nvSpPr>
        <p:spPr/>
        <p:txBody>
          <a:bodyPr/>
          <a:lstStyle/>
          <a:p>
            <a:pPr>
              <a:defRPr/>
            </a:pPr>
            <a:r>
              <a:rPr lang="tr-TR"/>
              <a:t>Akçakale Rehberlik ve Araştırma Merkezi</a:t>
            </a:r>
          </a:p>
        </p:txBody>
      </p:sp>
      <p:sp>
        <p:nvSpPr>
          <p:cNvPr id="6" name="Slayt Numarası Yer Tutucusu 5">
            <a:extLst>
              <a:ext uri="{FF2B5EF4-FFF2-40B4-BE49-F238E27FC236}">
                <a16:creationId xmlns:a16="http://schemas.microsoft.com/office/drawing/2014/main" id="{595D342A-2D22-13EF-1736-F8407E85480B}"/>
              </a:ext>
            </a:extLst>
          </p:cNvPr>
          <p:cNvSpPr>
            <a:spLocks noGrp="1"/>
          </p:cNvSpPr>
          <p:nvPr>
            <p:ph type="sldNum" sz="quarter" idx="12"/>
          </p:nvPr>
        </p:nvSpPr>
        <p:spPr/>
        <p:txBody>
          <a:bodyPr/>
          <a:lstStyle/>
          <a:p>
            <a:pPr>
              <a:defRPr/>
            </a:pPr>
            <a:fld id="{5534CFA3-B27A-4015-BE8E-BA34DEA14496}" type="slidenum">
              <a:rPr lang="tr-TR" smtClean="0"/>
              <a:pPr>
                <a:defRPr/>
              </a:pPr>
              <a:t>‹#›</a:t>
            </a:fld>
            <a:endParaRPr lang="tr-TR"/>
          </a:p>
        </p:txBody>
      </p:sp>
    </p:spTree>
    <p:extLst>
      <p:ext uri="{BB962C8B-B14F-4D97-AF65-F5344CB8AC3E}">
        <p14:creationId xmlns:p14="http://schemas.microsoft.com/office/powerpoint/2010/main" val="2373511832"/>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6208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a:t>Akçakale Rehberlik ve Araştırma Merkezi</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0161086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1950"/>
            </a:lvl1pPr>
            <a:lvl2pPr>
              <a:defRPr sz="1800"/>
            </a:lvl2pPr>
            <a:lvl3pPr>
              <a:defRPr sz="1500"/>
            </a:lvl3pPr>
            <a:lvl4pPr>
              <a:defRPr sz="1350"/>
            </a:lvl4pPr>
            <a:lvl5pPr>
              <a:defRPr sz="135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1950"/>
            </a:lvl1pPr>
            <a:lvl2pPr>
              <a:defRPr sz="1800"/>
            </a:lvl2pPr>
            <a:lvl3pPr>
              <a:defRPr sz="1500"/>
            </a:lvl3pPr>
            <a:lvl4pPr>
              <a:defRPr sz="1350"/>
            </a:lvl4pPr>
            <a:lvl5pPr>
              <a:defRPr sz="135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r>
              <a:rPr lang="tr-TR"/>
              <a:t>Akçakale Rehberlik ve Araştırma Merkezi</a:t>
            </a: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085244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1885950"/>
            <a:ext cx="4040188" cy="2884290"/>
          </a:xfrm>
        </p:spPr>
        <p:txBody>
          <a:bodyPr tIns="0"/>
          <a:lstStyle>
            <a:lvl1pPr>
              <a:defRPr sz="1650"/>
            </a:lvl1pPr>
            <a:lvl2pPr>
              <a:defRPr sz="1500"/>
            </a:lvl2pPr>
            <a:lvl3pPr>
              <a:defRPr sz="1350"/>
            </a:lvl3pPr>
            <a:lvl4pPr>
              <a:defRPr sz="1200"/>
            </a:lvl4pPr>
            <a:lvl5pPr>
              <a:defRPr sz="12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1650"/>
            </a:lvl1pPr>
            <a:lvl2pPr>
              <a:defRPr sz="1500"/>
            </a:lvl2pPr>
            <a:lvl3pPr>
              <a:defRPr sz="1350"/>
            </a:lvl3pPr>
            <a:lvl4pPr>
              <a:defRPr sz="1200"/>
            </a:lvl4pPr>
            <a:lvl5pPr>
              <a:defRPr sz="12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p>
            <a:r>
              <a:rPr lang="tr-TR"/>
              <a:t>Akçakale Rehberlik ve Araştırma Merkezi</a:t>
            </a: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48745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endParaRPr lang="tr-TR"/>
          </a:p>
        </p:txBody>
      </p:sp>
      <p:sp>
        <p:nvSpPr>
          <p:cNvPr id="4" name="Footer Placeholder 3"/>
          <p:cNvSpPr>
            <a:spLocks noGrp="1"/>
          </p:cNvSpPr>
          <p:nvPr>
            <p:ph type="ftr" sz="quarter" idx="11"/>
          </p:nvPr>
        </p:nvSpPr>
        <p:spPr/>
        <p:txBody>
          <a:bodyPr/>
          <a:lstStyle/>
          <a:p>
            <a:r>
              <a:rPr lang="tr-TR"/>
              <a:t>Akçakale Rehberlik ve Araştırma Merkezi</a:t>
            </a: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950867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r-TR"/>
          </a:p>
        </p:txBody>
      </p:sp>
      <p:sp>
        <p:nvSpPr>
          <p:cNvPr id="3" name="Footer Placeholder 2"/>
          <p:cNvSpPr>
            <a:spLocks noGrp="1"/>
          </p:cNvSpPr>
          <p:nvPr>
            <p:ph type="ftr" sz="quarter" idx="11"/>
          </p:nvPr>
        </p:nvSpPr>
        <p:spPr/>
        <p:txBody>
          <a:bodyPr/>
          <a:lstStyle/>
          <a:p>
            <a:r>
              <a:rPr lang="tr-TR"/>
              <a:t>Akçakale Rehberlik ve Araştırma Merkezi</a:t>
            </a: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00108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195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257300"/>
            <a:ext cx="5111750" cy="3429000"/>
          </a:xfrm>
        </p:spPr>
        <p:txBody>
          <a:bodyPr tIns="0"/>
          <a:lstStyle>
            <a:lvl1pPr>
              <a:defRPr sz="2100"/>
            </a:lvl1pPr>
            <a:lvl2pPr>
              <a:defRPr sz="1950"/>
            </a:lvl2pPr>
            <a:lvl3pPr>
              <a:defRPr sz="1800"/>
            </a:lvl3pPr>
            <a:lvl4pPr>
              <a:defRPr sz="1500"/>
            </a:lvl4pPr>
            <a:lvl5pPr>
              <a:defRPr sz="135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r>
              <a:rPr lang="tr-TR"/>
              <a:t>Akçakale Rehberlik ve Araştırma Merkezi</a:t>
            </a: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50847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15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188"/>
              </a:spcBef>
              <a:buFontTx/>
              <a:buNone/>
              <a:defRPr sz="975"/>
            </a:lvl1pPr>
            <a:lvl2pPr>
              <a:defRPr sz="900"/>
            </a:lvl2pPr>
            <a:lvl3pPr>
              <a:defRPr sz="750"/>
            </a:lvl3pPr>
            <a:lvl4pPr>
              <a:defRPr sz="675"/>
            </a:lvl4pPr>
            <a:lvl5pPr>
              <a:defRPr sz="675"/>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r>
              <a:rPr lang="tr-TR"/>
              <a:t>Akçakale Rehberlik ve Araştırma Merkezi</a:t>
            </a:r>
          </a:p>
        </p:txBody>
      </p:sp>
      <p:sp>
        <p:nvSpPr>
          <p:cNvPr id="7" name="Slide Number Placeholder 6"/>
          <p:cNvSpPr>
            <a:spLocks noGrp="1"/>
          </p:cNvSpPr>
          <p:nvPr>
            <p:ph type="sldNum" sz="quarter" idx="12"/>
          </p:nvPr>
        </p:nvSpPr>
        <p:spPr>
          <a:xfrm>
            <a:off x="8077200" y="4767263"/>
            <a:ext cx="609600" cy="273844"/>
          </a:xfrm>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2400"/>
            </a:lvl1pPr>
          </a:lstStyle>
          <a:p>
            <a:r>
              <a:rPr kumimoji="0" lang="tr-TR"/>
              <a:t>Resim eklemek için simgeyi tıklatın</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Tree>
    <p:extLst>
      <p:ext uri="{BB962C8B-B14F-4D97-AF65-F5344CB8AC3E}">
        <p14:creationId xmlns:p14="http://schemas.microsoft.com/office/powerpoint/2010/main" val="16116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900">
                <a:solidFill>
                  <a:schemeClr val="tx2">
                    <a:shade val="90000"/>
                  </a:schemeClr>
                </a:solidFill>
              </a:defRPr>
            </a:lvl1pPr>
          </a:lstStyle>
          <a:p>
            <a:endParaRPr lang="tr-TR"/>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900">
                <a:solidFill>
                  <a:schemeClr val="tx2">
                    <a:shade val="90000"/>
                  </a:schemeClr>
                </a:solidFill>
              </a:defRPr>
            </a:lvl1pPr>
          </a:lstStyle>
          <a:p>
            <a:r>
              <a:rPr lang="tr-TR"/>
              <a:t>Akçakale Rehberlik ve Araştırma Merkezi</a:t>
            </a:r>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900">
                <a:solidFill>
                  <a:schemeClr val="tx2">
                    <a:shade val="90000"/>
                  </a:schemeClr>
                </a:solidFill>
              </a:defRPr>
            </a:lvl1pPr>
          </a:lstStyle>
          <a:p>
            <a:fld id="{F302176B-0E47-46AC-8F43-DAB4B8A37D06}" type="slidenum">
              <a:rPr lang="tr-TR" smtClean="0"/>
              <a:t>‹#›</a:t>
            </a:fld>
            <a:endParaRPr lang="tr-T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35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350"/>
            </a:p>
          </p:txBody>
        </p:sp>
      </p:grpSp>
    </p:spTree>
    <p:extLst>
      <p:ext uri="{BB962C8B-B14F-4D97-AF65-F5344CB8AC3E}">
        <p14:creationId xmlns:p14="http://schemas.microsoft.com/office/powerpoint/2010/main" val="1055931346"/>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Lst>
  <p:hf sldNum="0" hdr="0" dt="0"/>
  <p:txStyles>
    <p:titleStyle>
      <a:lvl1pPr algn="l" rtl="0" eaLnBrk="1" latinLnBrk="0" hangingPunct="1">
        <a:spcBef>
          <a:spcPct val="0"/>
        </a:spcBef>
        <a:buNone/>
        <a:defRPr kumimoji="0" sz="3750" b="0" kern="1200">
          <a:ln>
            <a:noFill/>
          </a:ln>
          <a:solidFill>
            <a:schemeClr val="tx2"/>
          </a:solidFill>
          <a:effectLst/>
          <a:latin typeface="+mj-lt"/>
          <a:ea typeface="+mj-ea"/>
          <a:cs typeface="+mj-cs"/>
        </a:defRPr>
      </a:lvl1pPr>
    </p:titleStyle>
    <p:bodyStyle>
      <a:lvl1pPr marL="205740" indent="-205740" algn="l" rtl="0" eaLnBrk="1" latinLnBrk="0" hangingPunct="1">
        <a:spcBef>
          <a:spcPct val="20000"/>
        </a:spcBef>
        <a:buClr>
          <a:schemeClr val="accent3"/>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660" indent="-137160"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B1B0A6F-0897-93B1-4210-57DA8ED5707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ACB5DFB-2EE1-8A51-3EDC-15921F9282B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4D304AE-CCA5-AC55-C6CD-57EF6150622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tr-TR"/>
          </a:p>
        </p:txBody>
      </p:sp>
      <p:sp>
        <p:nvSpPr>
          <p:cNvPr id="5" name="Alt Bilgi Yer Tutucusu 4">
            <a:extLst>
              <a:ext uri="{FF2B5EF4-FFF2-40B4-BE49-F238E27FC236}">
                <a16:creationId xmlns:a16="http://schemas.microsoft.com/office/drawing/2014/main" id="{9E85632D-544D-D2CA-2AC8-65148D7A3A8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tr-TR"/>
              <a:t>Akçakale Rehberlik ve Araştırma Merkezi</a:t>
            </a:r>
          </a:p>
        </p:txBody>
      </p:sp>
      <p:sp>
        <p:nvSpPr>
          <p:cNvPr id="6" name="Slayt Numarası Yer Tutucusu 5">
            <a:extLst>
              <a:ext uri="{FF2B5EF4-FFF2-40B4-BE49-F238E27FC236}">
                <a16:creationId xmlns:a16="http://schemas.microsoft.com/office/drawing/2014/main" id="{ED2BD3FC-C050-3705-72F0-A6825A1530B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B51BED7-6F04-47E5-82D2-DCEE1BAA4865}" type="slidenum">
              <a:rPr lang="tr-TR" smtClean="0"/>
              <a:pPr>
                <a:defRPr/>
              </a:pPr>
              <a:t>‹#›</a:t>
            </a:fld>
            <a:endParaRPr lang="tr-TR"/>
          </a:p>
        </p:txBody>
      </p:sp>
    </p:spTree>
    <p:extLst>
      <p:ext uri="{BB962C8B-B14F-4D97-AF65-F5344CB8AC3E}">
        <p14:creationId xmlns:p14="http://schemas.microsoft.com/office/powerpoint/2010/main" val="2890114432"/>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 id="2147484172" r:id="rId12"/>
  </p:sldLayoutIdLst>
  <p:transition spd="slow">
    <p:fade/>
  </p:transition>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image" Target="../media/image6.jfif"/><Relationship Id="rId5" Type="http://schemas.openxmlformats.org/officeDocument/2006/relationships/image" Target="../media/image5.jfif"/><Relationship Id="rId4" Type="http://schemas.openxmlformats.org/officeDocument/2006/relationships/image" Target="../media/image4.jfif"/></Relationships>
</file>

<file path=ppt/slides/_rels/slide10.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8.jfif"/><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jfif"/><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2.jfif"/><Relationship Id="rId2" Type="http://schemas.openxmlformats.org/officeDocument/2006/relationships/image" Target="../media/image31.jfif"/><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34.jfif"/><Relationship Id="rId2" Type="http://schemas.openxmlformats.org/officeDocument/2006/relationships/image" Target="../media/image33.jfif"/><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5.jfif"/><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36.jfif"/></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6.jfif"/><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38.jfif"/><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35.jfif"/><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39.jfif"/><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1.jfi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42.jfif"/><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4.jfif"/><Relationship Id="rId2" Type="http://schemas.openxmlformats.org/officeDocument/2006/relationships/image" Target="../media/image43.jfif"/><Relationship Id="rId1" Type="http://schemas.openxmlformats.org/officeDocument/2006/relationships/slideLayout" Target="../slideLayouts/slideLayout14.xml"/><Relationship Id="rId4" Type="http://schemas.openxmlformats.org/officeDocument/2006/relationships/image" Target="../media/image45.jfif"/></Relationships>
</file>

<file path=ppt/slides/_rels/slide35.xml.rels><?xml version="1.0" encoding="UTF-8" standalone="yes"?>
<Relationships xmlns="http://schemas.openxmlformats.org/package/2006/relationships"><Relationship Id="rId2" Type="http://schemas.openxmlformats.org/officeDocument/2006/relationships/image" Target="../media/image46.jf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fif"/><Relationship Id="rId1" Type="http://schemas.openxmlformats.org/officeDocument/2006/relationships/slideLayout" Target="../slideLayouts/slideLayout14.xml"/><Relationship Id="rId4" Type="http://schemas.openxmlformats.org/officeDocument/2006/relationships/image" Target="../media/image6.jfif"/></Relationships>
</file>

<file path=ppt/slides/_rels/slide9.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704106" y="1399854"/>
            <a:ext cx="8229600" cy="1644826"/>
          </a:xfrm>
          <a:prstGeom prst="rect">
            <a:avLst/>
          </a:prstGeom>
        </p:spPr>
        <p:txBody>
          <a:bodyPr vert="horz" lIns="0" rIns="0" bIns="0" rtlCol="0" anchor="b">
            <a:noAutofit/>
          </a:bodyPr>
          <a:lstStyle/>
          <a:p>
            <a:pPr algn="ctr">
              <a:lnSpc>
                <a:spcPct val="90000"/>
              </a:lnSpc>
              <a:spcBef>
                <a:spcPct val="0"/>
              </a:spcBef>
              <a:spcAft>
                <a:spcPts val="600"/>
              </a:spcAft>
            </a:pPr>
            <a:endParaRPr lang="tr-TR" sz="2400" b="1" dirty="0">
              <a:solidFill>
                <a:schemeClr val="tx1">
                  <a:lumMod val="95000"/>
                  <a:lumOff val="5000"/>
                </a:schemeClr>
              </a:solidFill>
              <a:latin typeface="Times New Roman" panose="02020603050405020304" pitchFamily="18" charset="0"/>
              <a:ea typeface="+mj-ea"/>
              <a:cs typeface="Times New Roman" panose="02020603050405020304" pitchFamily="18" charset="0"/>
            </a:endParaRPr>
          </a:p>
          <a:p>
            <a:pPr algn="ctr">
              <a:lnSpc>
                <a:spcPct val="90000"/>
              </a:lnSpc>
              <a:spcBef>
                <a:spcPct val="0"/>
              </a:spcBef>
              <a:spcAft>
                <a:spcPts val="600"/>
              </a:spcAft>
            </a:pPr>
            <a:endParaRPr lang="tr-TR" sz="2400" b="1" dirty="0">
              <a:solidFill>
                <a:schemeClr val="tx1">
                  <a:lumMod val="95000"/>
                  <a:lumOff val="5000"/>
                </a:schemeClr>
              </a:solidFill>
              <a:latin typeface="Times New Roman" panose="02020603050405020304" pitchFamily="18" charset="0"/>
              <a:ea typeface="+mj-ea"/>
              <a:cs typeface="Times New Roman" panose="02020603050405020304" pitchFamily="18" charset="0"/>
            </a:endParaRPr>
          </a:p>
          <a:p>
            <a:pPr algn="ctr">
              <a:lnSpc>
                <a:spcPct val="90000"/>
              </a:lnSpc>
              <a:spcBef>
                <a:spcPct val="0"/>
              </a:spcBef>
              <a:spcAft>
                <a:spcPts val="600"/>
              </a:spcAft>
            </a:pPr>
            <a:endParaRPr lang="tr-TR" sz="2400" b="1" dirty="0">
              <a:solidFill>
                <a:schemeClr val="tx1">
                  <a:lumMod val="95000"/>
                  <a:lumOff val="5000"/>
                </a:schemeClr>
              </a:solidFill>
              <a:latin typeface="Times New Roman" panose="02020603050405020304" pitchFamily="18" charset="0"/>
              <a:ea typeface="+mj-ea"/>
              <a:cs typeface="Times New Roman" panose="02020603050405020304" pitchFamily="18" charset="0"/>
            </a:endParaRPr>
          </a:p>
          <a:p>
            <a:pPr algn="ctr">
              <a:lnSpc>
                <a:spcPct val="90000"/>
              </a:lnSpc>
              <a:spcBef>
                <a:spcPct val="0"/>
              </a:spcBef>
              <a:spcAft>
                <a:spcPts val="600"/>
              </a:spcAft>
            </a:pPr>
            <a:r>
              <a:rPr lang="tr-TR" sz="24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2022-2023 EĞİTİM ÖĞRETİM YILI</a:t>
            </a:r>
          </a:p>
          <a:p>
            <a:pPr algn="ctr">
              <a:lnSpc>
                <a:spcPct val="90000"/>
              </a:lnSpc>
              <a:spcBef>
                <a:spcPct val="0"/>
              </a:spcBef>
              <a:spcAft>
                <a:spcPts val="600"/>
              </a:spcAft>
            </a:pPr>
            <a:r>
              <a:rPr lang="tr-TR" sz="24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 BİLİM VE SANAT MERKEZLERİNE ÖĞRENCİ</a:t>
            </a:r>
          </a:p>
          <a:p>
            <a:pPr algn="ctr">
              <a:lnSpc>
                <a:spcPct val="90000"/>
              </a:lnSpc>
              <a:spcBef>
                <a:spcPct val="0"/>
              </a:spcBef>
              <a:spcAft>
                <a:spcPts val="600"/>
              </a:spcAft>
            </a:pPr>
            <a:r>
              <a:rPr lang="tr-TR" sz="24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YÖNLENDİRME SÜRECİ</a:t>
            </a:r>
          </a:p>
          <a:p>
            <a:pPr algn="ctr">
              <a:lnSpc>
                <a:spcPct val="90000"/>
              </a:lnSpc>
              <a:spcBef>
                <a:spcPct val="0"/>
              </a:spcBef>
              <a:spcAft>
                <a:spcPts val="600"/>
              </a:spcAft>
            </a:pPr>
            <a:endParaRPr lang="tr-TR" sz="2400" b="1" dirty="0">
              <a:solidFill>
                <a:schemeClr val="tx1">
                  <a:lumMod val="95000"/>
                  <a:lumOff val="5000"/>
                </a:schemeClr>
              </a:solidFill>
              <a:latin typeface="Times New Roman" panose="02020603050405020304" pitchFamily="18" charset="0"/>
              <a:ea typeface="+mj-ea"/>
              <a:cs typeface="Times New Roman" panose="02020603050405020304" pitchFamily="18" charset="0"/>
            </a:endParaRPr>
          </a:p>
        </p:txBody>
      </p:sp>
      <p:pic>
        <p:nvPicPr>
          <p:cNvPr id="10" name="Resim 9">
            <a:extLst>
              <a:ext uri="{FF2B5EF4-FFF2-40B4-BE49-F238E27FC236}">
                <a16:creationId xmlns:a16="http://schemas.microsoft.com/office/drawing/2014/main" id="{64ADB0D4-5ADC-AF13-49B3-5A09FC8BC7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1436" y="3413420"/>
            <a:ext cx="1209848" cy="1209848"/>
          </a:xfrm>
          <a:prstGeom prst="rect">
            <a:avLst/>
          </a:prstGeom>
        </p:spPr>
      </p:pic>
      <p:sp>
        <p:nvSpPr>
          <p:cNvPr id="2" name="Alt Bilgi Yer Tutucusu 1">
            <a:extLst>
              <a:ext uri="{FF2B5EF4-FFF2-40B4-BE49-F238E27FC236}">
                <a16:creationId xmlns:a16="http://schemas.microsoft.com/office/drawing/2014/main" id="{FC99B98E-11CE-659E-860F-63A9D1FD3895}"/>
              </a:ext>
            </a:extLst>
          </p:cNvPr>
          <p:cNvSpPr>
            <a:spLocks noGrp="1"/>
          </p:cNvSpPr>
          <p:nvPr>
            <p:ph type="ftr" sz="quarter" idx="11"/>
          </p:nvPr>
        </p:nvSpPr>
        <p:spPr>
          <a:xfrm>
            <a:off x="3275856" y="4731990"/>
            <a:ext cx="3086100" cy="273844"/>
          </a:xfrm>
        </p:spPr>
        <p:txBody>
          <a:bodyPr/>
          <a:lstStyle/>
          <a:p>
            <a:pPr algn="ctr"/>
            <a:r>
              <a:rPr lang="tr-TR" dirty="0"/>
              <a:t>Akçakale Rehberlik ve Araştırma Merkezi</a:t>
            </a:r>
          </a:p>
        </p:txBody>
      </p:sp>
      <p:pic>
        <p:nvPicPr>
          <p:cNvPr id="7" name="Resim 6">
            <a:extLst>
              <a:ext uri="{FF2B5EF4-FFF2-40B4-BE49-F238E27FC236}">
                <a16:creationId xmlns:a16="http://schemas.microsoft.com/office/drawing/2014/main" id="{C584467B-A5D6-7F5F-0A7B-B550DF208F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465"/>
            <a:ext cx="1224136" cy="1556314"/>
          </a:xfrm>
          <a:prstGeom prst="rect">
            <a:avLst/>
          </a:prstGeom>
        </p:spPr>
      </p:pic>
      <p:pic>
        <p:nvPicPr>
          <p:cNvPr id="9" name="Resim 8">
            <a:extLst>
              <a:ext uri="{FF2B5EF4-FFF2-40B4-BE49-F238E27FC236}">
                <a16:creationId xmlns:a16="http://schemas.microsoft.com/office/drawing/2014/main" id="{8AAF0858-305D-0A42-2E25-FC4428D6D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2926" y="145102"/>
            <a:ext cx="1963028" cy="1058495"/>
          </a:xfrm>
          <a:prstGeom prst="rect">
            <a:avLst/>
          </a:prstGeom>
        </p:spPr>
      </p:pic>
      <p:pic>
        <p:nvPicPr>
          <p:cNvPr id="11" name="Resim 10" descr="iç mekan, yaylı çalgı içeren bir resim&#10;&#10;Açıklama otomatik olarak oluşturuldu">
            <a:extLst>
              <a:ext uri="{FF2B5EF4-FFF2-40B4-BE49-F238E27FC236}">
                <a16:creationId xmlns:a16="http://schemas.microsoft.com/office/drawing/2014/main" id="{5DACAB13-CDD5-CDD6-44DE-80BFF9E028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9988" y="3005594"/>
            <a:ext cx="2366634" cy="2097023"/>
          </a:xfrm>
          <a:prstGeom prst="rect">
            <a:avLst/>
          </a:prstGeom>
        </p:spPr>
      </p:pic>
      <p:pic>
        <p:nvPicPr>
          <p:cNvPr id="12" name="Resim 11" descr="yazı gereçleri, sabit, kalem içeren bir resim&#10;&#10;Açıklama otomatik olarak oluşturuldu">
            <a:extLst>
              <a:ext uri="{FF2B5EF4-FFF2-40B4-BE49-F238E27FC236}">
                <a16:creationId xmlns:a16="http://schemas.microsoft.com/office/drawing/2014/main" id="{A80BD885-689B-E1EA-B265-5472E044F2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07" y="3413420"/>
            <a:ext cx="2448272" cy="1730080"/>
          </a:xfrm>
          <a:prstGeom prst="rect">
            <a:avLst/>
          </a:prstGeom>
        </p:spPr>
      </p:pic>
    </p:spTree>
    <p:extLst>
      <p:ext uri="{BB962C8B-B14F-4D97-AF65-F5344CB8AC3E}">
        <p14:creationId xmlns:p14="http://schemas.microsoft.com/office/powerpoint/2010/main" val="343162618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metin, küçük resim içeren bir resim&#10;&#10;Açıklama otomatik olarak oluşturuldu">
            <a:extLst>
              <a:ext uri="{FF2B5EF4-FFF2-40B4-BE49-F238E27FC236}">
                <a16:creationId xmlns:a16="http://schemas.microsoft.com/office/drawing/2014/main" id="{A80790C8-7B7B-5B9D-5C0B-50ABF80343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99542"/>
            <a:ext cx="3086100" cy="3326130"/>
          </a:xfrm>
          <a:prstGeom prst="rect">
            <a:avLst/>
          </a:prstGeom>
          <a:noFill/>
        </p:spPr>
      </p:pic>
      <p:sp>
        <p:nvSpPr>
          <p:cNvPr id="4" name="Dikdörtgen 3"/>
          <p:cNvSpPr/>
          <p:nvPr/>
        </p:nvSpPr>
        <p:spPr>
          <a:xfrm>
            <a:off x="4648202" y="1275606"/>
            <a:ext cx="4244278" cy="3490588"/>
          </a:xfrm>
          <a:prstGeom prst="rect">
            <a:avLst/>
          </a:prstGeom>
        </p:spPr>
        <p:txBody>
          <a:bodyPr vert="horz" lIns="64008" tIns="0" rIns="45720" bIns="45720">
            <a:normAutofit/>
          </a:bodyPr>
          <a:lstStyle/>
          <a:p>
            <a:pPr>
              <a:lnSpc>
                <a:spcPct val="90000"/>
              </a:lnSpc>
              <a:spcBef>
                <a:spcPct val="20000"/>
              </a:spcBef>
            </a:pPr>
            <a:r>
              <a:rPr lang="tr-TR" sz="2400" dirty="0"/>
              <a:t>Sınıf öğretmenleri tarafından aday gösterilmek üzere önerilen öğrenci/öğrenciler için </a:t>
            </a:r>
            <a:r>
              <a:rPr lang="tr-TR" sz="2400" b="1" dirty="0"/>
              <a:t>“EK-1 Gözlem </a:t>
            </a:r>
            <a:r>
              <a:rPr lang="tr-TR" sz="2400" b="1" dirty="0" err="1"/>
              <a:t>Formu”nun</a:t>
            </a:r>
            <a:r>
              <a:rPr lang="tr-TR" sz="2400" b="1" dirty="0"/>
              <a:t> </a:t>
            </a:r>
            <a:r>
              <a:rPr lang="tr-TR" sz="2400" dirty="0"/>
              <a:t>çıktısı doldurulduktan sonra okul yönlendirme komisyonuna </a:t>
            </a:r>
          </a:p>
          <a:p>
            <a:pPr>
              <a:lnSpc>
                <a:spcPct val="90000"/>
              </a:lnSpc>
              <a:spcBef>
                <a:spcPct val="20000"/>
              </a:spcBef>
            </a:pPr>
            <a:r>
              <a:rPr lang="tr-TR" sz="2400" dirty="0"/>
              <a:t>teslim edilecektir. </a:t>
            </a:r>
          </a:p>
          <a:p>
            <a:pPr>
              <a:lnSpc>
                <a:spcPct val="90000"/>
              </a:lnSpc>
              <a:spcBef>
                <a:spcPct val="20000"/>
              </a:spcBef>
            </a:pPr>
            <a:endParaRPr lang="tr-TR" sz="2600" dirty="0"/>
          </a:p>
        </p:txBody>
      </p:sp>
      <p:sp>
        <p:nvSpPr>
          <p:cNvPr id="17" name="Footer Placeholder 4">
            <a:extLst>
              <a:ext uri="{FF2B5EF4-FFF2-40B4-BE49-F238E27FC236}">
                <a16:creationId xmlns:a16="http://schemas.microsoft.com/office/drawing/2014/main" id="{AAC73166-83C4-77DC-09B3-7D5DFC8C5103}"/>
              </a:ext>
            </a:extLst>
          </p:cNvPr>
          <p:cNvSpPr>
            <a:spLocks noGrp="1"/>
          </p:cNvSpPr>
          <p:nvPr>
            <p:ph type="ftr" sz="quarter" idx="11"/>
          </p:nvPr>
        </p:nvSpPr>
        <p:spPr/>
        <p:txBody>
          <a:bodyPr/>
          <a:lstStyle/>
          <a:p>
            <a:pPr>
              <a:spcAft>
                <a:spcPts val="600"/>
              </a:spcAft>
            </a:pPr>
            <a:r>
              <a:rPr lang="tr-TR" b="1">
                <a:solidFill>
                  <a:schemeClr val="tx1">
                    <a:lumMod val="95000"/>
                    <a:lumOff val="5000"/>
                  </a:schemeClr>
                </a:solidFill>
              </a:rPr>
              <a:t>Akçakale Rehberlik ve Araştırma Merkezi</a:t>
            </a:r>
            <a:endParaRPr lang="tr-TR" dirty="0"/>
          </a:p>
        </p:txBody>
      </p:sp>
    </p:spTree>
    <p:extLst>
      <p:ext uri="{BB962C8B-B14F-4D97-AF65-F5344CB8AC3E}">
        <p14:creationId xmlns:p14="http://schemas.microsoft.com/office/powerpoint/2010/main" val="102339170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66201"/>
            <a:ext cx="8435280" cy="4608512"/>
          </a:xfrm>
        </p:spPr>
        <p:txBody>
          <a:bodyPr>
            <a:normAutofit/>
          </a:bodyPr>
          <a:lstStyle/>
          <a:p>
            <a:pPr marL="0" indent="0" algn="ctr">
              <a:buNone/>
            </a:pPr>
            <a:r>
              <a:rPr lang="tr-TR" sz="2400" b="1" u="sng" dirty="0">
                <a:solidFill>
                  <a:schemeClr val="tx1">
                    <a:lumMod val="95000"/>
                    <a:lumOff val="5000"/>
                  </a:schemeClr>
                </a:solidFill>
              </a:rPr>
              <a:t>Okul Yönlendirme Komisyonunun Görevleri</a:t>
            </a:r>
            <a:endParaRPr lang="tr-TR" sz="2800" u="sng" dirty="0">
              <a:solidFill>
                <a:schemeClr val="tx1">
                  <a:lumMod val="95000"/>
                  <a:lumOff val="5000"/>
                </a:schemeClr>
              </a:solidFill>
            </a:endParaRPr>
          </a:p>
          <a:p>
            <a:pPr marL="0" indent="0" algn="just">
              <a:buNone/>
            </a:pPr>
            <a:r>
              <a:rPr lang="tr-TR" sz="1800" b="1" dirty="0">
                <a:solidFill>
                  <a:srgbClr val="00B0F0"/>
                </a:solidFill>
              </a:rPr>
              <a:t>a)</a:t>
            </a:r>
            <a:r>
              <a:rPr lang="tr-TR" sz="1800" dirty="0"/>
              <a:t>Sınıf öğretmenleri tarafından aday gösterilmek üzere önerilen öğrenci/öğrencilerin gözlem formlarını değerlendirerek aday gösterilecek öğrenci/öğrencileri belirlemek, </a:t>
            </a:r>
          </a:p>
          <a:p>
            <a:pPr marL="0" indent="0" algn="just">
              <a:buNone/>
            </a:pPr>
            <a:r>
              <a:rPr lang="tr-TR" sz="1800" b="1" dirty="0">
                <a:solidFill>
                  <a:srgbClr val="00B0F0"/>
                </a:solidFill>
              </a:rPr>
              <a:t>b) </a:t>
            </a:r>
            <a:r>
              <a:rPr lang="tr-TR" sz="1800" dirty="0"/>
              <a:t>Aday gösterilmesine karar verilen öğrenci/öğrencilerin sınıf/şube bazlı listelerini ve </a:t>
            </a:r>
            <a:r>
              <a:rPr lang="tr-TR" sz="1800" b="1" dirty="0"/>
              <a:t>“EK-1 Gözlem </a:t>
            </a:r>
            <a:r>
              <a:rPr lang="tr-TR" sz="1800" b="1" dirty="0" err="1"/>
              <a:t>Formları”nı</a:t>
            </a:r>
            <a:r>
              <a:rPr lang="tr-TR" sz="1800" b="1" dirty="0"/>
              <a:t> </a:t>
            </a:r>
            <a:r>
              <a:rPr lang="tr-TR" sz="1800" dirty="0"/>
              <a:t>ilgili sınıf öğretmenlerine tebliğ etmek</a:t>
            </a:r>
            <a:r>
              <a:rPr lang="tr-TR" sz="2000" dirty="0"/>
              <a:t>, </a:t>
            </a:r>
            <a:endParaRPr lang="tr-TR" sz="2400" dirty="0"/>
          </a:p>
          <a:p>
            <a:pPr marL="0" indent="0">
              <a:buNone/>
            </a:pPr>
            <a:endParaRPr lang="tr-TR" sz="2400" dirty="0"/>
          </a:p>
          <a:p>
            <a:endParaRPr lang="tr-TR" dirty="0"/>
          </a:p>
        </p:txBody>
      </p:sp>
      <p:sp>
        <p:nvSpPr>
          <p:cNvPr id="2" name="Alt Bilgi Yer Tutucusu 1">
            <a:extLst>
              <a:ext uri="{FF2B5EF4-FFF2-40B4-BE49-F238E27FC236}">
                <a16:creationId xmlns:a16="http://schemas.microsoft.com/office/drawing/2014/main" id="{7A05E5BA-88D0-336C-DBC3-F3EFB3F5F70B}"/>
              </a:ext>
            </a:extLst>
          </p:cNvPr>
          <p:cNvSpPr>
            <a:spLocks noGrp="1"/>
          </p:cNvSpPr>
          <p:nvPr>
            <p:ph type="ftr" sz="quarter" idx="11"/>
          </p:nvPr>
        </p:nvSpPr>
        <p:spPr/>
        <p:txBody>
          <a:bodyPr/>
          <a:lstStyle/>
          <a:p>
            <a:r>
              <a:rPr lang="tr-TR"/>
              <a:t>Akçakale Rehberlik ve Araştırma Merkezi</a:t>
            </a:r>
          </a:p>
        </p:txBody>
      </p:sp>
      <p:pic>
        <p:nvPicPr>
          <p:cNvPr id="4" name="Resim 3" descr="iç mekan içeren bir resim&#10;&#10;Açıklama otomatik olarak oluşturuldu">
            <a:extLst>
              <a:ext uri="{FF2B5EF4-FFF2-40B4-BE49-F238E27FC236}">
                <a16:creationId xmlns:a16="http://schemas.microsoft.com/office/drawing/2014/main" id="{178E4509-D906-8BDC-B496-6A2777D8B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2283718"/>
            <a:ext cx="4752528" cy="2421573"/>
          </a:xfrm>
          <a:prstGeom prst="rect">
            <a:avLst/>
          </a:prstGeom>
        </p:spPr>
      </p:pic>
    </p:spTree>
    <p:extLst>
      <p:ext uri="{BB962C8B-B14F-4D97-AF65-F5344CB8AC3E}">
        <p14:creationId xmlns:p14="http://schemas.microsoft.com/office/powerpoint/2010/main" val="142714247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509E3A4-A2EE-DE6B-9B80-FF4EC2315E1F}"/>
              </a:ext>
            </a:extLst>
          </p:cNvPr>
          <p:cNvSpPr>
            <a:spLocks noGrp="1"/>
          </p:cNvSpPr>
          <p:nvPr>
            <p:ph idx="1"/>
          </p:nvPr>
        </p:nvSpPr>
        <p:spPr>
          <a:xfrm>
            <a:off x="595136" y="924005"/>
            <a:ext cx="3282389" cy="3591961"/>
          </a:xfrm>
        </p:spPr>
        <p:txBody>
          <a:bodyPr>
            <a:normAutofit/>
          </a:bodyPr>
          <a:lstStyle/>
          <a:p>
            <a:pPr marL="0" indent="0">
              <a:buNone/>
            </a:pPr>
            <a:r>
              <a:rPr lang="tr-TR" sz="1600" b="1" dirty="0">
                <a:solidFill>
                  <a:srgbClr val="00B0F0"/>
                </a:solidFill>
                <a:latin typeface="Times New Roman" panose="02020603050405020304" pitchFamily="18" charset="0"/>
                <a:cs typeface="Times New Roman" panose="02020603050405020304" pitchFamily="18" charset="0"/>
              </a:rPr>
              <a:t>c) </a:t>
            </a:r>
            <a:r>
              <a:rPr lang="tr-TR" sz="1600" dirty="0">
                <a:latin typeface="Times New Roman" panose="02020603050405020304" pitchFamily="18" charset="0"/>
                <a:cs typeface="Times New Roman" panose="02020603050405020304" pitchFamily="18" charset="0"/>
              </a:rPr>
              <a:t>Aday gösterilen öğrenci bilgilerinin  ( T.C. kimlik numarası, okul numarası, ad </a:t>
            </a:r>
            <a:r>
              <a:rPr lang="tr-TR" sz="1600" dirty="0" err="1">
                <a:latin typeface="Times New Roman" panose="02020603050405020304" pitchFamily="18" charset="0"/>
                <a:cs typeface="Times New Roman" panose="02020603050405020304" pitchFamily="18" charset="0"/>
              </a:rPr>
              <a:t>soyad</a:t>
            </a:r>
            <a:r>
              <a:rPr lang="tr-TR" sz="1600" dirty="0">
                <a:latin typeface="Times New Roman" panose="02020603050405020304" pitchFamily="18" charset="0"/>
                <a:cs typeface="Times New Roman" panose="02020603050405020304" pitchFamily="18" charset="0"/>
              </a:rPr>
              <a:t>, aday gösterilen yetenek alanı) kontrol edilmesi ve varsa gerekli düzeltme işlemlerinin, gözlem formlarının doldurulma süresi içinde, sınıf öğretmenleri tarafından  MEBBİS/e-Okul Yönetim Bilgi Sistemi Modülü üzerinden yapılmasını sağlamak</a:t>
            </a:r>
          </a:p>
          <a:p>
            <a:pPr marL="0" indent="0">
              <a:buNone/>
            </a:pPr>
            <a:r>
              <a:rPr lang="tr-TR" sz="1600" b="1" dirty="0">
                <a:solidFill>
                  <a:srgbClr val="00B0F0"/>
                </a:solidFill>
                <a:latin typeface="Times New Roman" panose="02020603050405020304" pitchFamily="18" charset="0"/>
                <a:cs typeface="Times New Roman" panose="02020603050405020304" pitchFamily="18" charset="0"/>
              </a:rPr>
              <a:t>ç) </a:t>
            </a:r>
            <a:r>
              <a:rPr lang="tr-TR" sz="1600" dirty="0">
                <a:latin typeface="Times New Roman" panose="02020603050405020304" pitchFamily="18" charset="0"/>
                <a:cs typeface="Times New Roman" panose="02020603050405020304" pitchFamily="18" charset="0"/>
              </a:rPr>
              <a:t>Resim ve müzik yetenek alanları ön değerlendirme uygulamaları için gerekli fiziki ortamı ve şartları sağlamak.</a:t>
            </a:r>
          </a:p>
          <a:p>
            <a:endParaRPr lang="tr-TR" sz="1500" dirty="0"/>
          </a:p>
        </p:txBody>
      </p:sp>
      <p:sp>
        <p:nvSpPr>
          <p:cNvPr id="4" name="Alt Bilgi Yer Tutucusu 3">
            <a:extLst>
              <a:ext uri="{FF2B5EF4-FFF2-40B4-BE49-F238E27FC236}">
                <a16:creationId xmlns:a16="http://schemas.microsoft.com/office/drawing/2014/main" id="{244A4725-A2B6-AAA1-DBAA-0658305626B3}"/>
              </a:ext>
            </a:extLst>
          </p:cNvPr>
          <p:cNvSpPr>
            <a:spLocks noGrp="1"/>
          </p:cNvSpPr>
          <p:nvPr>
            <p:ph type="ftr" sz="quarter" idx="11"/>
          </p:nvPr>
        </p:nvSpPr>
        <p:spPr>
          <a:xfrm>
            <a:off x="3028950" y="4767262"/>
            <a:ext cx="3086100" cy="273844"/>
          </a:xfrm>
        </p:spPr>
        <p:txBody>
          <a:bodyPr>
            <a:normAutofit/>
          </a:bodyPr>
          <a:lstStyle/>
          <a:p>
            <a:pPr>
              <a:lnSpc>
                <a:spcPct val="90000"/>
              </a:lnSpc>
              <a:spcAft>
                <a:spcPts val="600"/>
              </a:spcAft>
            </a:pPr>
            <a:r>
              <a:rPr lang="tr-TR" sz="700" b="1"/>
              <a:t>Akçakale Rehberlik ve Araştırma Merkezi</a:t>
            </a:r>
            <a:endParaRPr lang="tr-TR" sz="700"/>
          </a:p>
        </p:txBody>
      </p:sp>
      <p:pic>
        <p:nvPicPr>
          <p:cNvPr id="6" name="Resim 5" descr="kişi içeren bir resim&#10;&#10;Açıklama otomatik olarak oluşturuldu">
            <a:extLst>
              <a:ext uri="{FF2B5EF4-FFF2-40B4-BE49-F238E27FC236}">
                <a16:creationId xmlns:a16="http://schemas.microsoft.com/office/drawing/2014/main" id="{4ACCBA39-4460-E634-B584-9FB2B01F1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2305" y="936040"/>
            <a:ext cx="4579986" cy="3271419"/>
          </a:xfrm>
          <a:prstGeom prst="rect">
            <a:avLst/>
          </a:prstGeom>
        </p:spPr>
      </p:pic>
    </p:spTree>
    <p:extLst>
      <p:ext uri="{BB962C8B-B14F-4D97-AF65-F5344CB8AC3E}">
        <p14:creationId xmlns:p14="http://schemas.microsoft.com/office/powerpoint/2010/main" val="131992557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82600" y="241300"/>
            <a:ext cx="8178799" cy="851803"/>
          </a:xfrm>
        </p:spPr>
        <p:txBody>
          <a:bodyPr>
            <a:normAutofit/>
          </a:bodyPr>
          <a:lstStyle/>
          <a:p>
            <a:pPr algn="ctr"/>
            <a:r>
              <a:rPr lang="tr-TR" sz="2700" b="1" dirty="0">
                <a:solidFill>
                  <a:srgbClr val="FF0000"/>
                </a:solidFill>
              </a:rPr>
              <a:t>SINIF ÖĞRETMENLERİNİN GÖREVİ</a:t>
            </a:r>
          </a:p>
        </p:txBody>
      </p:sp>
      <p:sp>
        <p:nvSpPr>
          <p:cNvPr id="3" name="İçerik Yer Tutucusu 2"/>
          <p:cNvSpPr>
            <a:spLocks noGrp="1"/>
          </p:cNvSpPr>
          <p:nvPr>
            <p:ph idx="1"/>
          </p:nvPr>
        </p:nvSpPr>
        <p:spPr>
          <a:xfrm>
            <a:off x="482600" y="1337235"/>
            <a:ext cx="4161407" cy="3295487"/>
          </a:xfrm>
        </p:spPr>
        <p:txBody>
          <a:bodyPr>
            <a:normAutofit/>
          </a:bodyPr>
          <a:lstStyle/>
          <a:p>
            <a:pPr>
              <a:buFont typeface="Wingdings" panose="05000000000000000000" pitchFamily="2" charset="2"/>
              <a:buChar char="Ø"/>
            </a:pPr>
            <a:r>
              <a:rPr lang="tr-TR" sz="1600" dirty="0">
                <a:latin typeface="Times New Roman" panose="02020603050405020304" pitchFamily="18" charset="0"/>
                <a:cs typeface="Times New Roman" panose="02020603050405020304" pitchFamily="18" charset="0"/>
              </a:rPr>
              <a:t>Sınıf öğretmeni </a:t>
            </a:r>
            <a:r>
              <a:rPr lang="tr-TR" sz="1600" b="1" dirty="0">
                <a:latin typeface="Times New Roman" panose="02020603050405020304" pitchFamily="18" charset="0"/>
                <a:cs typeface="Times New Roman" panose="02020603050405020304" pitchFamily="18" charset="0"/>
              </a:rPr>
              <a:t>bir öğrenciyi en fazla iki yetenek alanından </a:t>
            </a:r>
            <a:r>
              <a:rPr lang="tr-TR" sz="1600" dirty="0">
                <a:latin typeface="Times New Roman" panose="02020603050405020304" pitchFamily="18" charset="0"/>
                <a:cs typeface="Times New Roman" panose="02020603050405020304" pitchFamily="18" charset="0"/>
              </a:rPr>
              <a:t>aday gösterebilir.</a:t>
            </a:r>
          </a:p>
          <a:p>
            <a:pPr>
              <a:buFont typeface="Wingdings" panose="05000000000000000000" pitchFamily="2" charset="2"/>
              <a:buChar char="Ø"/>
            </a:pPr>
            <a:r>
              <a:rPr lang="tr-TR" sz="1600" dirty="0">
                <a:latin typeface="Times New Roman" panose="02020603050405020304" pitchFamily="18" charset="0"/>
                <a:cs typeface="Times New Roman" panose="02020603050405020304" pitchFamily="18" charset="0"/>
              </a:rPr>
              <a:t>Sınıf öğretmenleri tarafından önerilen öğrenciler için; </a:t>
            </a:r>
            <a:r>
              <a:rPr lang="tr-TR" sz="1600" b="1" dirty="0">
                <a:latin typeface="Times New Roman" panose="02020603050405020304" pitchFamily="18" charset="0"/>
                <a:cs typeface="Times New Roman" panose="02020603050405020304" pitchFamily="18" charset="0"/>
              </a:rPr>
              <a:t>EK 1 Gözlem Formunun </a:t>
            </a:r>
            <a:r>
              <a:rPr lang="tr-TR" sz="1600" dirty="0">
                <a:latin typeface="Times New Roman" panose="02020603050405020304" pitchFamily="18" charset="0"/>
                <a:cs typeface="Times New Roman" panose="02020603050405020304" pitchFamily="18" charset="0"/>
              </a:rPr>
              <a:t>çıktısı doldurularak okul yönlendirme komisyonuna teslim edilecektir. </a:t>
            </a:r>
          </a:p>
          <a:p>
            <a:pPr>
              <a:buFont typeface="Wingdings" panose="05000000000000000000" pitchFamily="2" charset="2"/>
              <a:buChar char="Ø"/>
            </a:pPr>
            <a:r>
              <a:rPr lang="tr-TR" sz="1600" dirty="0">
                <a:latin typeface="Times New Roman" panose="02020603050405020304" pitchFamily="18" charset="0"/>
                <a:cs typeface="Times New Roman" panose="02020603050405020304" pitchFamily="18" charset="0"/>
              </a:rPr>
              <a:t>Komisyon tarafından okulun aday göstereceği öğrencilerin ilgili öğretmenlere tebliğ edilmesi sonrasında gözlem formları sınıf öğretmenleri tarafından MEBBİS/e-Okul Yönetim Bilgi Sistemleri Modülüne işlenecektir.</a:t>
            </a:r>
          </a:p>
          <a:p>
            <a:endParaRPr lang="tr-TR" sz="1400" dirty="0"/>
          </a:p>
          <a:p>
            <a:endParaRPr lang="tr-TR" sz="1400" dirty="0"/>
          </a:p>
        </p:txBody>
      </p:sp>
      <p:sp>
        <p:nvSpPr>
          <p:cNvPr id="4" name="Alt Bilgi Yer Tutucusu 3">
            <a:extLst>
              <a:ext uri="{FF2B5EF4-FFF2-40B4-BE49-F238E27FC236}">
                <a16:creationId xmlns:a16="http://schemas.microsoft.com/office/drawing/2014/main" id="{327DD7EB-3409-261F-B75D-1FFFB179F54F}"/>
              </a:ext>
            </a:extLst>
          </p:cNvPr>
          <p:cNvSpPr>
            <a:spLocks noGrp="1"/>
          </p:cNvSpPr>
          <p:nvPr>
            <p:ph type="ftr" sz="quarter" idx="11"/>
          </p:nvPr>
        </p:nvSpPr>
        <p:spPr/>
        <p:txBody>
          <a:bodyPr/>
          <a:lstStyle/>
          <a:p>
            <a:r>
              <a:rPr lang="tr-TR"/>
              <a:t>Akçakale Rehberlik ve Araştırma Merkezi</a:t>
            </a:r>
          </a:p>
        </p:txBody>
      </p:sp>
      <p:pic>
        <p:nvPicPr>
          <p:cNvPr id="7" name="Resim 6" descr="metin, oyuncak, oyuncak bebek, küçük resim içeren bir resim&#10;&#10;Açıklama otomatik olarak oluşturuldu">
            <a:extLst>
              <a:ext uri="{FF2B5EF4-FFF2-40B4-BE49-F238E27FC236}">
                <a16:creationId xmlns:a16="http://schemas.microsoft.com/office/drawing/2014/main" id="{983CAF4E-445B-21D4-B86F-D60CA1D94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100184"/>
            <a:ext cx="4110464" cy="3120921"/>
          </a:xfrm>
          <a:prstGeom prst="rect">
            <a:avLst/>
          </a:prstGeom>
        </p:spPr>
      </p:pic>
    </p:spTree>
    <p:extLst>
      <p:ext uri="{BB962C8B-B14F-4D97-AF65-F5344CB8AC3E}">
        <p14:creationId xmlns:p14="http://schemas.microsoft.com/office/powerpoint/2010/main" val="166691702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pPr defTabSz="685800" fontAlgn="base">
              <a:spcBef>
                <a:spcPct val="0"/>
              </a:spcBef>
              <a:spcAft>
                <a:spcPct val="0"/>
              </a:spcAft>
              <a:defRPr/>
            </a:pPr>
            <a:r>
              <a:rPr lang="tr-TR">
                <a:solidFill>
                  <a:prstClr val="black">
                    <a:lumMod val="60000"/>
                    <a:lumOff val="40000"/>
                  </a:prstClr>
                </a:solidFill>
                <a:latin typeface="Cambria" pitchFamily="18" charset="0"/>
                <a:cs typeface="Arial" charset="0"/>
              </a:rPr>
              <a:t>Akçakale Rehberlik ve Araştırma Merkezi</a:t>
            </a:r>
            <a:endParaRPr lang="tr-TR" dirty="0">
              <a:solidFill>
                <a:prstClr val="black">
                  <a:lumMod val="60000"/>
                  <a:lumOff val="40000"/>
                </a:prstClr>
              </a:solidFill>
              <a:latin typeface="Cambria" pitchFamily="18" charset="0"/>
              <a:cs typeface="Arial" charset="0"/>
            </a:endParaRPr>
          </a:p>
        </p:txBody>
      </p:sp>
      <p:sp>
        <p:nvSpPr>
          <p:cNvPr id="5" name="Dikdörtgen 4"/>
          <p:cNvSpPr/>
          <p:nvPr/>
        </p:nvSpPr>
        <p:spPr>
          <a:xfrm>
            <a:off x="3260818" y="160861"/>
            <a:ext cx="2238176" cy="507831"/>
          </a:xfrm>
          <a:prstGeom prst="rect">
            <a:avLst/>
          </a:prstGeom>
        </p:spPr>
        <p:txBody>
          <a:bodyPr wrap="square">
            <a:spAutoFit/>
          </a:bodyPr>
          <a:lstStyle/>
          <a:p>
            <a:pPr defTabSz="685800" fontAlgn="base">
              <a:spcBef>
                <a:spcPct val="0"/>
              </a:spcBef>
              <a:spcAft>
                <a:spcPct val="0"/>
              </a:spcAft>
            </a:pPr>
            <a:r>
              <a:rPr lang="tr-TR" sz="2700" dirty="0">
                <a:solidFill>
                  <a:srgbClr val="C32D2E"/>
                </a:solidFill>
                <a:latin typeface="Cambria" pitchFamily="18" charset="0"/>
                <a:cs typeface="Arial" charset="0"/>
              </a:rPr>
              <a:t>e-okul sistemi </a:t>
            </a:r>
          </a:p>
        </p:txBody>
      </p:sp>
      <p:sp>
        <p:nvSpPr>
          <p:cNvPr id="6" name="Dikdörtgen 5"/>
          <p:cNvSpPr/>
          <p:nvPr/>
        </p:nvSpPr>
        <p:spPr>
          <a:xfrm>
            <a:off x="2141731" y="991858"/>
            <a:ext cx="1350149" cy="646331"/>
          </a:xfrm>
          <a:prstGeom prst="rect">
            <a:avLst/>
          </a:prstGeom>
        </p:spPr>
        <p:txBody>
          <a:bodyPr wrap="square">
            <a:spAutoFit/>
          </a:bodyPr>
          <a:lstStyle/>
          <a:p>
            <a:pPr defTabSz="685800" fontAlgn="base">
              <a:spcBef>
                <a:spcPct val="0"/>
              </a:spcBef>
              <a:spcAft>
                <a:spcPct val="0"/>
              </a:spcAft>
            </a:pPr>
            <a:endParaRPr lang="tr-TR" dirty="0">
              <a:solidFill>
                <a:srgbClr val="C32D2E"/>
              </a:solidFill>
              <a:latin typeface="Cambria" pitchFamily="18" charset="0"/>
              <a:cs typeface="Arial" charset="0"/>
            </a:endParaRPr>
          </a:p>
          <a:p>
            <a:pPr defTabSz="685800" fontAlgn="base">
              <a:spcBef>
                <a:spcPct val="0"/>
              </a:spcBef>
              <a:spcAft>
                <a:spcPct val="0"/>
              </a:spcAft>
            </a:pPr>
            <a:r>
              <a:rPr lang="tr-TR" dirty="0">
                <a:solidFill>
                  <a:srgbClr val="C32D2E"/>
                </a:solidFill>
                <a:latin typeface="Cambria" pitchFamily="18" charset="0"/>
                <a:cs typeface="Arial" charset="0"/>
              </a:rPr>
              <a:t>1. Aşama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1670" y="1637919"/>
            <a:ext cx="2592288" cy="1458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ikdörtgen 6"/>
          <p:cNvSpPr/>
          <p:nvPr/>
        </p:nvSpPr>
        <p:spPr>
          <a:xfrm>
            <a:off x="5300532" y="403235"/>
            <a:ext cx="1282452" cy="646331"/>
          </a:xfrm>
          <a:prstGeom prst="rect">
            <a:avLst/>
          </a:prstGeom>
        </p:spPr>
        <p:txBody>
          <a:bodyPr wrap="square">
            <a:spAutoFit/>
          </a:bodyPr>
          <a:lstStyle/>
          <a:p>
            <a:pPr defTabSz="685800" fontAlgn="base">
              <a:spcBef>
                <a:spcPct val="0"/>
              </a:spcBef>
              <a:spcAft>
                <a:spcPct val="0"/>
              </a:spcAft>
            </a:pPr>
            <a:endParaRPr lang="tr-TR" dirty="0">
              <a:solidFill>
                <a:srgbClr val="C32D2E"/>
              </a:solidFill>
              <a:latin typeface="Cambria" pitchFamily="18" charset="0"/>
              <a:cs typeface="Arial" charset="0"/>
            </a:endParaRPr>
          </a:p>
          <a:p>
            <a:pPr defTabSz="685800" fontAlgn="base">
              <a:spcBef>
                <a:spcPct val="0"/>
              </a:spcBef>
              <a:spcAft>
                <a:spcPct val="0"/>
              </a:spcAft>
            </a:pPr>
            <a:r>
              <a:rPr lang="tr-TR" dirty="0">
                <a:solidFill>
                  <a:srgbClr val="C32D2E"/>
                </a:solidFill>
                <a:latin typeface="Cambria" pitchFamily="18" charset="0"/>
                <a:cs typeface="Arial" charset="0"/>
              </a:rPr>
              <a:t>2. Aşama </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9306" y="1109700"/>
            <a:ext cx="2667000" cy="3028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725070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pPr defTabSz="685800" fontAlgn="base">
              <a:spcBef>
                <a:spcPct val="0"/>
              </a:spcBef>
              <a:spcAft>
                <a:spcPct val="0"/>
              </a:spcAft>
              <a:defRPr/>
            </a:pPr>
            <a:r>
              <a:rPr lang="tr-TR">
                <a:solidFill>
                  <a:prstClr val="black">
                    <a:lumMod val="60000"/>
                    <a:lumOff val="40000"/>
                  </a:prstClr>
                </a:solidFill>
                <a:latin typeface="Cambria" pitchFamily="18" charset="0"/>
                <a:cs typeface="Arial" charset="0"/>
              </a:rPr>
              <a:t>Akçakale Rehberlik ve Araştırma Merkezi</a:t>
            </a:r>
          </a:p>
        </p:txBody>
      </p:sp>
      <p:sp>
        <p:nvSpPr>
          <p:cNvPr id="5" name="Dikdörtgen 4"/>
          <p:cNvSpPr/>
          <p:nvPr/>
        </p:nvSpPr>
        <p:spPr>
          <a:xfrm>
            <a:off x="1534113" y="-171189"/>
            <a:ext cx="1350150" cy="646331"/>
          </a:xfrm>
          <a:prstGeom prst="rect">
            <a:avLst/>
          </a:prstGeom>
        </p:spPr>
        <p:txBody>
          <a:bodyPr wrap="square">
            <a:spAutoFit/>
          </a:bodyPr>
          <a:lstStyle/>
          <a:p>
            <a:pPr defTabSz="685800" fontAlgn="base">
              <a:spcBef>
                <a:spcPct val="0"/>
              </a:spcBef>
              <a:spcAft>
                <a:spcPct val="0"/>
              </a:spcAft>
            </a:pPr>
            <a:endParaRPr lang="tr-TR" dirty="0">
              <a:solidFill>
                <a:srgbClr val="C32D2E"/>
              </a:solidFill>
              <a:latin typeface="Cambria" pitchFamily="18" charset="0"/>
              <a:cs typeface="Arial" charset="0"/>
            </a:endParaRPr>
          </a:p>
          <a:p>
            <a:pPr defTabSz="685800" fontAlgn="base">
              <a:spcBef>
                <a:spcPct val="0"/>
              </a:spcBef>
              <a:spcAft>
                <a:spcPct val="0"/>
              </a:spcAft>
            </a:pPr>
            <a:r>
              <a:rPr lang="tr-TR" dirty="0">
                <a:solidFill>
                  <a:srgbClr val="C32D2E"/>
                </a:solidFill>
                <a:latin typeface="Cambria" pitchFamily="18" charset="0"/>
                <a:cs typeface="Arial" charset="0"/>
              </a:rPr>
              <a:t>3. Aşama </a:t>
            </a:r>
          </a:p>
        </p:txBody>
      </p:sp>
      <p:sp>
        <p:nvSpPr>
          <p:cNvPr id="6" name="Dikdörtgen 5"/>
          <p:cNvSpPr/>
          <p:nvPr/>
        </p:nvSpPr>
        <p:spPr>
          <a:xfrm>
            <a:off x="1547664" y="2193709"/>
            <a:ext cx="2052228" cy="646331"/>
          </a:xfrm>
          <a:prstGeom prst="rect">
            <a:avLst/>
          </a:prstGeom>
        </p:spPr>
        <p:txBody>
          <a:bodyPr wrap="square">
            <a:spAutoFit/>
          </a:bodyPr>
          <a:lstStyle/>
          <a:p>
            <a:pPr defTabSz="685800" fontAlgn="base">
              <a:spcBef>
                <a:spcPct val="0"/>
              </a:spcBef>
              <a:spcAft>
                <a:spcPct val="0"/>
              </a:spcAft>
            </a:pPr>
            <a:endParaRPr lang="tr-TR" dirty="0">
              <a:solidFill>
                <a:srgbClr val="C32D2E"/>
              </a:solidFill>
              <a:latin typeface="Cambria" pitchFamily="18" charset="0"/>
              <a:cs typeface="Arial" charset="0"/>
            </a:endParaRPr>
          </a:p>
          <a:p>
            <a:pPr defTabSz="685800" fontAlgn="base">
              <a:spcBef>
                <a:spcPct val="0"/>
              </a:spcBef>
              <a:spcAft>
                <a:spcPct val="0"/>
              </a:spcAft>
            </a:pPr>
            <a:r>
              <a:rPr lang="tr-TR" dirty="0">
                <a:solidFill>
                  <a:srgbClr val="C32D2E"/>
                </a:solidFill>
                <a:latin typeface="Cambria" pitchFamily="18" charset="0"/>
                <a:cs typeface="Arial" charset="0"/>
              </a:rPr>
              <a:t>4. Aşama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491308"/>
            <a:ext cx="6588732" cy="2066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2896437"/>
            <a:ext cx="6669360" cy="2159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8099559"/>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pPr defTabSz="685800" fontAlgn="base">
              <a:spcBef>
                <a:spcPct val="0"/>
              </a:spcBef>
              <a:spcAft>
                <a:spcPct val="0"/>
              </a:spcAft>
              <a:defRPr/>
            </a:pPr>
            <a:r>
              <a:rPr lang="tr-TR">
                <a:solidFill>
                  <a:prstClr val="black">
                    <a:lumMod val="60000"/>
                    <a:lumOff val="40000"/>
                  </a:prstClr>
                </a:solidFill>
                <a:latin typeface="Cambria" pitchFamily="18" charset="0"/>
                <a:cs typeface="Arial" charset="0"/>
              </a:rPr>
              <a:t>Akçakale Rehberlik ve Araştırma Merkezi</a:t>
            </a:r>
          </a:p>
        </p:txBody>
      </p:sp>
      <p:sp>
        <p:nvSpPr>
          <p:cNvPr id="5" name="Dikdörtgen 4"/>
          <p:cNvSpPr/>
          <p:nvPr/>
        </p:nvSpPr>
        <p:spPr>
          <a:xfrm>
            <a:off x="1925706" y="249492"/>
            <a:ext cx="1072730" cy="369332"/>
          </a:xfrm>
          <a:prstGeom prst="rect">
            <a:avLst/>
          </a:prstGeom>
        </p:spPr>
        <p:txBody>
          <a:bodyPr wrap="none">
            <a:spAutoFit/>
          </a:bodyPr>
          <a:lstStyle/>
          <a:p>
            <a:pPr defTabSz="685800" fontAlgn="base">
              <a:spcBef>
                <a:spcPct val="0"/>
              </a:spcBef>
              <a:spcAft>
                <a:spcPct val="0"/>
              </a:spcAft>
            </a:pPr>
            <a:r>
              <a:rPr lang="tr-TR" dirty="0">
                <a:solidFill>
                  <a:srgbClr val="C32D2E"/>
                </a:solidFill>
                <a:latin typeface="Cambria" pitchFamily="18" charset="0"/>
                <a:cs typeface="Arial" charset="0"/>
              </a:rPr>
              <a:t>5.Aşama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5646" y="564355"/>
            <a:ext cx="6480721" cy="4491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338128"/>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pPr defTabSz="685800" fontAlgn="base">
              <a:spcBef>
                <a:spcPct val="0"/>
              </a:spcBef>
              <a:spcAft>
                <a:spcPct val="0"/>
              </a:spcAft>
              <a:defRPr/>
            </a:pPr>
            <a:r>
              <a:rPr lang="tr-TR">
                <a:solidFill>
                  <a:prstClr val="black">
                    <a:lumMod val="60000"/>
                    <a:lumOff val="40000"/>
                  </a:prstClr>
                </a:solidFill>
                <a:latin typeface="Cambria" pitchFamily="18" charset="0"/>
                <a:cs typeface="Arial" charset="0"/>
              </a:rPr>
              <a:t>Akçakale Rehberlik ve Araştırma Merkezi</a:t>
            </a:r>
          </a:p>
        </p:txBody>
      </p:sp>
      <p:sp>
        <p:nvSpPr>
          <p:cNvPr id="5" name="Dikdörtgen 4"/>
          <p:cNvSpPr/>
          <p:nvPr/>
        </p:nvSpPr>
        <p:spPr>
          <a:xfrm>
            <a:off x="1906377" y="0"/>
            <a:ext cx="1072730" cy="369332"/>
          </a:xfrm>
          <a:prstGeom prst="rect">
            <a:avLst/>
          </a:prstGeom>
        </p:spPr>
        <p:txBody>
          <a:bodyPr wrap="none">
            <a:spAutoFit/>
          </a:bodyPr>
          <a:lstStyle/>
          <a:p>
            <a:pPr defTabSz="685800" fontAlgn="base">
              <a:spcBef>
                <a:spcPct val="0"/>
              </a:spcBef>
              <a:spcAft>
                <a:spcPct val="0"/>
              </a:spcAft>
            </a:pPr>
            <a:r>
              <a:rPr lang="tr-TR" dirty="0">
                <a:solidFill>
                  <a:srgbClr val="C32D2E"/>
                </a:solidFill>
                <a:latin typeface="Cambria" pitchFamily="18" charset="0"/>
                <a:cs typeface="Arial" charset="0"/>
              </a:rPr>
              <a:t>6.Aşama </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303498"/>
            <a:ext cx="6588732" cy="4840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22217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70E9C4-48D1-80DA-A90B-A8E3D3DBCAC7}"/>
              </a:ext>
            </a:extLst>
          </p:cNvPr>
          <p:cNvSpPr>
            <a:spLocks noGrp="1"/>
          </p:cNvSpPr>
          <p:nvPr>
            <p:ph type="title"/>
          </p:nvPr>
        </p:nvSpPr>
        <p:spPr/>
        <p:txBody>
          <a:bodyPr>
            <a:normAutofit fontScale="90000"/>
          </a:bodyPr>
          <a:lstStyle/>
          <a:p>
            <a:pPr algn="ctr"/>
            <a:br>
              <a:rPr lang="tr-TR" sz="3600" b="1" i="0" u="none" strike="noStrike" baseline="0" dirty="0">
                <a:solidFill>
                  <a:srgbClr val="FF0000"/>
                </a:solidFill>
              </a:rPr>
            </a:br>
            <a:r>
              <a:rPr lang="tr-TR" sz="3600" b="1" i="0" u="none" strike="noStrike" baseline="0" dirty="0">
                <a:solidFill>
                  <a:srgbClr val="FF0000"/>
                </a:solidFill>
              </a:rPr>
              <a:t>Genel Uygulama Esasları </a:t>
            </a:r>
            <a:br>
              <a:rPr lang="tr-TR" sz="3600" b="1" i="0" u="none" strike="noStrike" baseline="0" dirty="0">
                <a:solidFill>
                  <a:srgbClr val="FF0000"/>
                </a:solidFill>
              </a:rPr>
            </a:br>
            <a:endParaRPr lang="tr-TR" b="1" dirty="0">
              <a:solidFill>
                <a:srgbClr val="FF0000"/>
              </a:solidFill>
            </a:endParaRPr>
          </a:p>
        </p:txBody>
      </p:sp>
      <p:sp>
        <p:nvSpPr>
          <p:cNvPr id="3" name="İçerik Yer Tutucusu 2">
            <a:extLst>
              <a:ext uri="{FF2B5EF4-FFF2-40B4-BE49-F238E27FC236}">
                <a16:creationId xmlns:a16="http://schemas.microsoft.com/office/drawing/2014/main" id="{B4932559-731B-E743-115B-3AE0DFB7F394}"/>
              </a:ext>
            </a:extLst>
          </p:cNvPr>
          <p:cNvSpPr>
            <a:spLocks noGrp="1"/>
          </p:cNvSpPr>
          <p:nvPr>
            <p:ph idx="1"/>
          </p:nvPr>
        </p:nvSpPr>
        <p:spPr/>
        <p:txBody>
          <a:bodyPr/>
          <a:lstStyle/>
          <a:p>
            <a:pPr marL="0" indent="0">
              <a:buNone/>
            </a:pPr>
            <a:r>
              <a:rPr lang="tr-TR" sz="1800" b="0" i="0" u="none" strike="noStrike" baseline="0" dirty="0">
                <a:solidFill>
                  <a:srgbClr val="000000"/>
                </a:solidFill>
                <a:latin typeface="Times New Roman" panose="02020603050405020304" pitchFamily="18" charset="0"/>
              </a:rPr>
              <a:t>Aday gösterilen öğrencilerin “Uygulama Giriş Belgeleri” e-Okul Yönetim Bilgi Sistemi/İlkokul Ortaokul Kurum İşlemleri/Sınav İşlemleri </a:t>
            </a:r>
            <a:r>
              <a:rPr lang="tr-TR" sz="1800" b="0" i="0" u="none" strike="noStrike" baseline="0" dirty="0" err="1">
                <a:solidFill>
                  <a:srgbClr val="000000"/>
                </a:solidFill>
                <a:latin typeface="Times New Roman" panose="02020603050405020304" pitchFamily="18" charset="0"/>
              </a:rPr>
              <a:t>Modülü’nde</a:t>
            </a:r>
            <a:r>
              <a:rPr lang="tr-TR" sz="1800" b="0" i="0" u="none" strike="noStrike" baseline="0" dirty="0">
                <a:solidFill>
                  <a:srgbClr val="000000"/>
                </a:solidFill>
                <a:latin typeface="Times New Roman" panose="02020603050405020304" pitchFamily="18" charset="0"/>
              </a:rPr>
              <a:t> yayımlanacaktır. Yayım tarihinden itibaren fotoğraflı giriş belgeleri okul müdürlükleri tarafından onaylanarak öğrenci velilerine imza karşılığında teslim edilecektir. </a:t>
            </a:r>
          </a:p>
          <a:p>
            <a:pPr marL="0" indent="0">
              <a:buNone/>
            </a:pPr>
            <a:r>
              <a:rPr lang="tr-TR" sz="1600" b="1" i="0" u="none" strike="noStrike" baseline="0" dirty="0">
                <a:solidFill>
                  <a:srgbClr val="000000"/>
                </a:solidFill>
                <a:latin typeface="Times New Roman" panose="02020603050405020304" pitchFamily="18" charset="0"/>
              </a:rPr>
              <a:t>10 Ocak 2023</a:t>
            </a:r>
            <a:r>
              <a:rPr lang="tr-TR" sz="1800" b="1" i="0" u="none" strike="noStrike" baseline="0" dirty="0">
                <a:solidFill>
                  <a:srgbClr val="000000"/>
                </a:solidFill>
                <a:latin typeface="Times New Roman" panose="02020603050405020304" pitchFamily="18" charset="0"/>
              </a:rPr>
              <a:t>         </a:t>
            </a:r>
            <a:r>
              <a:rPr lang="tr-TR" sz="1800" b="1" i="0" u="sng" strike="noStrike" baseline="0" dirty="0">
                <a:solidFill>
                  <a:srgbClr val="000000"/>
                </a:solidFill>
                <a:latin typeface="Times New Roman" panose="02020603050405020304" pitchFamily="18" charset="0"/>
              </a:rPr>
              <a:t>Ön değerlendirme uygulamalarına </a:t>
            </a:r>
            <a:r>
              <a:rPr lang="tr-TR" sz="1800" b="0" i="0" u="none" strike="noStrike" baseline="0" dirty="0">
                <a:solidFill>
                  <a:srgbClr val="000000"/>
                </a:solidFill>
                <a:latin typeface="Times New Roman" panose="02020603050405020304" pitchFamily="18" charset="0"/>
              </a:rPr>
              <a:t>alınacak öğrencilerin giriş belgelerinin e-Okul Yönetim Bilgi Sistemi üzerinden yayımlanması 	</a:t>
            </a:r>
          </a:p>
          <a:p>
            <a:pPr marL="0" indent="0">
              <a:buNone/>
            </a:pPr>
            <a:r>
              <a:rPr lang="tr-TR" sz="1600" b="1" i="0" u="none" strike="noStrike" baseline="0" dirty="0">
                <a:solidFill>
                  <a:srgbClr val="000000"/>
                </a:solidFill>
                <a:latin typeface="Times New Roman" panose="02020603050405020304" pitchFamily="18" charset="0"/>
              </a:rPr>
              <a:t>09 Mayıs 2023   </a:t>
            </a:r>
            <a:r>
              <a:rPr lang="tr-TR" sz="1600" dirty="0">
                <a:solidFill>
                  <a:srgbClr val="000000"/>
                </a:solidFill>
                <a:latin typeface="Times New Roman" panose="02020603050405020304" pitchFamily="18" charset="0"/>
              </a:rPr>
              <a:t>     </a:t>
            </a:r>
            <a:r>
              <a:rPr lang="tr-TR" sz="1800" b="1" i="0" u="sng" strike="noStrike" baseline="0" dirty="0">
                <a:solidFill>
                  <a:srgbClr val="000000"/>
                </a:solidFill>
                <a:latin typeface="Times New Roman" panose="02020603050405020304" pitchFamily="18" charset="0"/>
              </a:rPr>
              <a:t>Bireysel değerlendirme uygulamalarına </a:t>
            </a:r>
            <a:r>
              <a:rPr lang="tr-TR" sz="1800" b="0" i="0" u="none" strike="noStrike" baseline="0" dirty="0">
                <a:solidFill>
                  <a:srgbClr val="000000"/>
                </a:solidFill>
                <a:latin typeface="Times New Roman" panose="02020603050405020304" pitchFamily="18" charset="0"/>
              </a:rPr>
              <a:t>alınacak öğrencilerin giriş belgelerinin e-Okul Yönetim Bilgi Sistemi üzerinden yayımlanması 	</a:t>
            </a:r>
          </a:p>
          <a:p>
            <a:endParaRPr lang="tr-TR" dirty="0"/>
          </a:p>
        </p:txBody>
      </p:sp>
      <p:sp>
        <p:nvSpPr>
          <p:cNvPr id="4" name="Alt Bilgi Yer Tutucusu 3">
            <a:extLst>
              <a:ext uri="{FF2B5EF4-FFF2-40B4-BE49-F238E27FC236}">
                <a16:creationId xmlns:a16="http://schemas.microsoft.com/office/drawing/2014/main" id="{6D27FB52-9929-DF69-533D-F1548759CCE5}"/>
              </a:ext>
            </a:extLst>
          </p:cNvPr>
          <p:cNvSpPr>
            <a:spLocks noGrp="1"/>
          </p:cNvSpPr>
          <p:nvPr>
            <p:ph type="ftr" sz="quarter" idx="11"/>
          </p:nvPr>
        </p:nvSpPr>
        <p:spPr/>
        <p:txBody>
          <a:bodyPr/>
          <a:lstStyle/>
          <a:p>
            <a:r>
              <a:rPr lang="tr-TR"/>
              <a:t>Akçakale Rehberlik ve Araştırma Merkezi</a:t>
            </a:r>
          </a:p>
        </p:txBody>
      </p:sp>
      <p:sp>
        <p:nvSpPr>
          <p:cNvPr id="5" name="Ok: Sağ 4">
            <a:extLst>
              <a:ext uri="{FF2B5EF4-FFF2-40B4-BE49-F238E27FC236}">
                <a16:creationId xmlns:a16="http://schemas.microsoft.com/office/drawing/2014/main" id="{D286A41E-475C-2279-029E-5E2775ABB13D}"/>
              </a:ext>
            </a:extLst>
          </p:cNvPr>
          <p:cNvSpPr/>
          <p:nvPr/>
        </p:nvSpPr>
        <p:spPr>
          <a:xfrm>
            <a:off x="1979712" y="2787774"/>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k: Sağ 6">
            <a:extLst>
              <a:ext uri="{FF2B5EF4-FFF2-40B4-BE49-F238E27FC236}">
                <a16:creationId xmlns:a16="http://schemas.microsoft.com/office/drawing/2014/main" id="{858B0651-FFEC-55D0-F2A6-748EF0D3986C}"/>
              </a:ext>
            </a:extLst>
          </p:cNvPr>
          <p:cNvSpPr/>
          <p:nvPr/>
        </p:nvSpPr>
        <p:spPr>
          <a:xfrm>
            <a:off x="1979712" y="3420107"/>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a:p>
        </p:txBody>
      </p:sp>
    </p:spTree>
    <p:extLst>
      <p:ext uri="{BB962C8B-B14F-4D97-AF65-F5344CB8AC3E}">
        <p14:creationId xmlns:p14="http://schemas.microsoft.com/office/powerpoint/2010/main" val="22924715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3956" y="1377510"/>
            <a:ext cx="3945996" cy="3170099"/>
          </a:xfrm>
          <a:prstGeom prst="rect">
            <a:avLst/>
          </a:prstGeom>
        </p:spPr>
        <p:txBody>
          <a:bodyPr wrap="square">
            <a:spAutoFit/>
          </a:bodyPr>
          <a:lstStyle/>
          <a:p>
            <a:endParaRPr lang="tr-TR" dirty="0"/>
          </a:p>
          <a:p>
            <a:r>
              <a:rPr lang="tr-TR" dirty="0"/>
              <a:t>Aday gösterilen öğrencilerin </a:t>
            </a:r>
            <a:r>
              <a:rPr lang="tr-TR" b="1" dirty="0"/>
              <a:t>“Uygulama Giriş Belgeleri” e-Okul Yönetim Bilgi Sistemi/İlkokul Ortaokul Kurum İşlemleri/Sınav İşlemleri </a:t>
            </a:r>
            <a:r>
              <a:rPr lang="tr-TR" b="1" dirty="0" err="1"/>
              <a:t>Modülü’nde</a:t>
            </a:r>
            <a:r>
              <a:rPr lang="tr-TR" dirty="0"/>
              <a:t> yayımlanacaktır. Yayım tarihinden itibaren fotoğraflı giriş belgeleri okul müdürlükleri tarafından onaylanarak </a:t>
            </a:r>
            <a:r>
              <a:rPr lang="tr-TR" b="1" dirty="0"/>
              <a:t>öğrenci velilerine imza karşılığında </a:t>
            </a:r>
            <a:r>
              <a:rPr lang="tr-TR" dirty="0"/>
              <a:t>teslim edilecektir. </a:t>
            </a:r>
          </a:p>
          <a:p>
            <a:endParaRPr lang="tr-TR" sz="2000" dirty="0"/>
          </a:p>
        </p:txBody>
      </p:sp>
      <p:pic>
        <p:nvPicPr>
          <p:cNvPr id="4" name="Resim 3" descr="küçük resim içeren bir resim&#10;&#10;Açıklama otomatik olarak oluşturuldu">
            <a:extLst>
              <a:ext uri="{FF2B5EF4-FFF2-40B4-BE49-F238E27FC236}">
                <a16:creationId xmlns:a16="http://schemas.microsoft.com/office/drawing/2014/main" id="{74771E8B-0617-30A0-534F-8C19B2ED2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563638"/>
            <a:ext cx="4334924" cy="3084650"/>
          </a:xfrm>
          <a:prstGeom prst="rect">
            <a:avLst/>
          </a:prstGeom>
        </p:spPr>
      </p:pic>
    </p:spTree>
    <p:extLst>
      <p:ext uri="{BB962C8B-B14F-4D97-AF65-F5344CB8AC3E}">
        <p14:creationId xmlns:p14="http://schemas.microsoft.com/office/powerpoint/2010/main" val="9301346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6" y="195486"/>
            <a:ext cx="9144000" cy="523220"/>
          </a:xfrm>
          <a:prstGeom prst="rect">
            <a:avLst/>
          </a:prstGeom>
          <a:blipFill>
            <a:blip r:embed="rId2"/>
            <a:tile tx="0" ty="0" sx="100000" sy="100000" flip="none" algn="tl"/>
          </a:blip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chemeClr val="bg1"/>
                </a:solidFill>
                <a:effectLst>
                  <a:outerShdw blurRad="63500" dir="3600000" algn="tl" rotWithShape="0">
                    <a:srgbClr val="000000">
                      <a:alpha val="70000"/>
                    </a:srgbClr>
                  </a:outerShdw>
                </a:effectLst>
              </a:rPr>
              <a:t>BİLSEM SÜRECİ VE TANITIMI</a:t>
            </a:r>
          </a:p>
        </p:txBody>
      </p:sp>
      <p:sp>
        <p:nvSpPr>
          <p:cNvPr id="4" name="Dikdörtgen 3"/>
          <p:cNvSpPr/>
          <p:nvPr/>
        </p:nvSpPr>
        <p:spPr>
          <a:xfrm>
            <a:off x="467544" y="857239"/>
            <a:ext cx="7632847" cy="2585323"/>
          </a:xfrm>
          <a:prstGeom prst="rect">
            <a:avLst/>
          </a:prstGeom>
          <a:ln>
            <a:noFill/>
          </a:ln>
        </p:spPr>
        <p:txBody>
          <a:bodyPr wrap="square">
            <a:spAutoFit/>
          </a:bodyPr>
          <a:lstStyle/>
          <a:p>
            <a:endParaRPr lang="tr-TR" dirty="0"/>
          </a:p>
          <a:p>
            <a:pPr algn="just">
              <a:buFont typeface="Wingdings" pitchFamily="2" charset="2"/>
              <a:buChar char="Ø"/>
            </a:pPr>
            <a:r>
              <a:rPr lang="tr-TR" dirty="0"/>
              <a:t>Her insan hayata birçok yetenekle donatılarak başlar. Bu yetenekler ülkemizde zamanla ve tesadüflerle keşfedilir. </a:t>
            </a:r>
            <a:r>
              <a:rPr lang="tr-TR" dirty="0">
                <a:solidFill>
                  <a:srgbClr val="FF0000"/>
                </a:solidFill>
              </a:rPr>
              <a:t>Bilim ve Sanat Merkezleri</a:t>
            </a:r>
            <a:r>
              <a:rPr lang="tr-TR" dirty="0"/>
              <a:t>; üstün yetenekli bireylerin yeteneklerini hızla keşfetmek, geliştirmek ve topluma katkıda bulunmalarını sağlamak için kurulmuştur. </a:t>
            </a:r>
          </a:p>
          <a:p>
            <a:pPr algn="just">
              <a:buFont typeface="Wingdings" pitchFamily="2" charset="2"/>
              <a:buChar char="Ø"/>
            </a:pPr>
            <a:endParaRPr lang="tr-TR" dirty="0"/>
          </a:p>
          <a:p>
            <a:pPr algn="just">
              <a:buFont typeface="Wingdings" pitchFamily="2" charset="2"/>
              <a:buChar char="Ø"/>
            </a:pPr>
            <a:r>
              <a:rPr lang="tr-TR" dirty="0"/>
              <a:t> Unutmayın! Her çocuk özeldir.  Öğrencilerinizin faydalı ve mutlu bir birey olarak hayatına devam edebilmesi için yeteneklerini keşfetmesine olanak tanıyın. </a:t>
            </a:r>
            <a:endParaRPr lang="tr-TR" b="1" i="1" dirty="0">
              <a:solidFill>
                <a:srgbClr val="FF0000"/>
              </a:solidFill>
            </a:endParaRPr>
          </a:p>
        </p:txBody>
      </p:sp>
      <p:pic>
        <p:nvPicPr>
          <p:cNvPr id="5" name="Resim 4" descr="oyuncak bebek, oyuncak, küçük resim içeren bir resim&#10;&#10;Açıklama otomatik olarak oluşturuldu">
            <a:extLst>
              <a:ext uri="{FF2B5EF4-FFF2-40B4-BE49-F238E27FC236}">
                <a16:creationId xmlns:a16="http://schemas.microsoft.com/office/drawing/2014/main" id="{A3212393-0536-D2F7-DF19-59C4FF002F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363838"/>
            <a:ext cx="7560840" cy="1671347"/>
          </a:xfrm>
          <a:prstGeom prst="rect">
            <a:avLst/>
          </a:prstGeom>
        </p:spPr>
      </p:pic>
    </p:spTree>
    <p:extLst>
      <p:ext uri="{BB962C8B-B14F-4D97-AF65-F5344CB8AC3E}">
        <p14:creationId xmlns:p14="http://schemas.microsoft.com/office/powerpoint/2010/main" val="10233917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1F8BBDA6-A02D-6E3C-A007-55340843D538}"/>
              </a:ext>
            </a:extLst>
          </p:cNvPr>
          <p:cNvSpPr txBox="1"/>
          <p:nvPr/>
        </p:nvSpPr>
        <p:spPr>
          <a:xfrm>
            <a:off x="486696" y="471949"/>
            <a:ext cx="6389560" cy="1216741"/>
          </a:xfrm>
          <a:prstGeom prst="rect">
            <a:avLst/>
          </a:prstGeom>
        </p:spPr>
        <p:txBody>
          <a:bodyPr vert="horz" lIns="91440" tIns="45720" rIns="91440" bIns="45720" rtlCol="0" anchor="ctr">
            <a:normAutofit lnSpcReduction="10000"/>
          </a:bodyPr>
          <a:lstStyle/>
          <a:p>
            <a:pPr algn="ctr">
              <a:lnSpc>
                <a:spcPct val="90000"/>
              </a:lnSpc>
              <a:spcBef>
                <a:spcPct val="0"/>
              </a:spcBef>
              <a:spcAft>
                <a:spcPts val="600"/>
              </a:spcAft>
            </a:pPr>
            <a:r>
              <a:rPr lang="en-US" sz="2400" b="1" i="0" u="sng" strike="noStrike" kern="1200" baseline="0" dirty="0" err="1">
                <a:solidFill>
                  <a:srgbClr val="FF0000"/>
                </a:solidFill>
                <a:latin typeface="Times New Roman" panose="02020603050405020304" pitchFamily="18" charset="0"/>
                <a:ea typeface="+mj-ea"/>
                <a:cs typeface="Times New Roman" panose="02020603050405020304" pitchFamily="18" charset="0"/>
              </a:rPr>
              <a:t>Ön</a:t>
            </a:r>
            <a:r>
              <a:rPr lang="en-US" sz="2400" b="1" i="0" u="sng" strike="noStrike" kern="1200" baseline="0" dirty="0">
                <a:solidFill>
                  <a:srgbClr val="FF0000"/>
                </a:solidFill>
                <a:latin typeface="Times New Roman" panose="02020603050405020304" pitchFamily="18" charset="0"/>
                <a:ea typeface="+mj-ea"/>
                <a:cs typeface="Times New Roman" panose="02020603050405020304" pitchFamily="18" charset="0"/>
              </a:rPr>
              <a:t> </a:t>
            </a:r>
            <a:r>
              <a:rPr lang="en-US" sz="2400" b="1" i="0" u="sng" strike="noStrike" kern="1200" baseline="0" dirty="0" err="1">
                <a:solidFill>
                  <a:srgbClr val="FF0000"/>
                </a:solidFill>
                <a:latin typeface="Times New Roman" panose="02020603050405020304" pitchFamily="18" charset="0"/>
                <a:ea typeface="+mj-ea"/>
                <a:cs typeface="Times New Roman" panose="02020603050405020304" pitchFamily="18" charset="0"/>
              </a:rPr>
              <a:t>Değerlendirme</a:t>
            </a:r>
            <a:r>
              <a:rPr lang="en-US" sz="2400" b="1" i="0" u="sng" strike="noStrike" kern="1200" baseline="0" dirty="0">
                <a:solidFill>
                  <a:srgbClr val="FF0000"/>
                </a:solidFill>
                <a:latin typeface="Times New Roman" panose="02020603050405020304" pitchFamily="18" charset="0"/>
                <a:ea typeface="+mj-ea"/>
                <a:cs typeface="Times New Roman" panose="02020603050405020304" pitchFamily="18" charset="0"/>
              </a:rPr>
              <a:t> </a:t>
            </a:r>
            <a:r>
              <a:rPr lang="en-US" sz="2400" b="1" i="0" u="sng" strike="noStrike" kern="1200" baseline="0" dirty="0" err="1">
                <a:solidFill>
                  <a:srgbClr val="FF0000"/>
                </a:solidFill>
                <a:latin typeface="Times New Roman" panose="02020603050405020304" pitchFamily="18" charset="0"/>
                <a:ea typeface="+mj-ea"/>
                <a:cs typeface="Times New Roman" panose="02020603050405020304" pitchFamily="18" charset="0"/>
              </a:rPr>
              <a:t>Uygulama</a:t>
            </a:r>
            <a:r>
              <a:rPr lang="en-US" sz="2400" b="1" i="0" u="sng" strike="noStrike" kern="1200" baseline="0" dirty="0">
                <a:solidFill>
                  <a:srgbClr val="FF0000"/>
                </a:solidFill>
                <a:latin typeface="Times New Roman" panose="02020603050405020304" pitchFamily="18" charset="0"/>
                <a:ea typeface="+mj-ea"/>
                <a:cs typeface="Times New Roman" panose="02020603050405020304" pitchFamily="18" charset="0"/>
              </a:rPr>
              <a:t> </a:t>
            </a:r>
            <a:r>
              <a:rPr lang="en-US" sz="2400" b="1" i="0" u="sng" strike="noStrike" kern="1200" baseline="0" dirty="0" err="1">
                <a:solidFill>
                  <a:srgbClr val="FF0000"/>
                </a:solidFill>
                <a:latin typeface="Times New Roman" panose="02020603050405020304" pitchFamily="18" charset="0"/>
                <a:ea typeface="+mj-ea"/>
                <a:cs typeface="Times New Roman" panose="02020603050405020304" pitchFamily="18" charset="0"/>
              </a:rPr>
              <a:t>Esasları</a:t>
            </a:r>
            <a:endParaRPr lang="tr-TR" sz="2400" b="1" i="0" u="sng" strike="noStrike" kern="1200" baseline="0" dirty="0">
              <a:solidFill>
                <a:srgbClr val="FF0000"/>
              </a:solidFill>
              <a:latin typeface="Times New Roman" panose="02020603050405020304" pitchFamily="18" charset="0"/>
              <a:ea typeface="+mj-ea"/>
              <a:cs typeface="Times New Roman" panose="02020603050405020304" pitchFamily="18" charset="0"/>
            </a:endParaRPr>
          </a:p>
          <a:p>
            <a:pPr algn="ctr">
              <a:lnSpc>
                <a:spcPct val="90000"/>
              </a:lnSpc>
              <a:spcBef>
                <a:spcPct val="0"/>
              </a:spcBef>
              <a:spcAft>
                <a:spcPts val="600"/>
              </a:spcAft>
            </a:pPr>
            <a:r>
              <a:rPr lang="tr-TR" sz="2400" b="1" u="sng" kern="1200" dirty="0">
                <a:solidFill>
                  <a:schemeClr val="tx1">
                    <a:lumMod val="95000"/>
                    <a:lumOff val="5000"/>
                  </a:schemeClr>
                </a:solidFill>
                <a:latin typeface="Times New Roman" panose="02020603050405020304" pitchFamily="18" charset="0"/>
                <a:cs typeface="Times New Roman" panose="02020603050405020304" pitchFamily="18" charset="0"/>
              </a:rPr>
              <a:t>(14 Ocak 2023-09 Nisan 2023 )         </a:t>
            </a:r>
          </a:p>
          <a:p>
            <a:pPr algn="ctr">
              <a:lnSpc>
                <a:spcPct val="90000"/>
              </a:lnSpc>
              <a:spcBef>
                <a:spcPct val="0"/>
              </a:spcBef>
              <a:spcAft>
                <a:spcPts val="600"/>
              </a:spcAft>
            </a:pPr>
            <a:r>
              <a:rPr lang="en-US" sz="2400" b="1" i="0" u="sng" strike="noStrike" kern="1200" baseline="0" dirty="0">
                <a:solidFill>
                  <a:srgbClr val="FF0000"/>
                </a:solidFill>
                <a:latin typeface="+mj-lt"/>
                <a:ea typeface="+mj-ea"/>
                <a:cs typeface="+mj-cs"/>
              </a:rPr>
              <a:t> </a:t>
            </a:r>
          </a:p>
        </p:txBody>
      </p:sp>
      <p:sp>
        <p:nvSpPr>
          <p:cNvPr id="4" name="Dikdörtgen 3"/>
          <p:cNvSpPr/>
          <p:nvPr/>
        </p:nvSpPr>
        <p:spPr>
          <a:xfrm>
            <a:off x="486698" y="1828800"/>
            <a:ext cx="2933174" cy="2839064"/>
          </a:xfrm>
          <a:prstGeom prst="rect">
            <a:avLst/>
          </a:prstGeom>
        </p:spPr>
        <p:txBody>
          <a:bodyPr vert="horz" lIns="91440" tIns="45720" rIns="91440" bIns="45720" rtlCol="0">
            <a:normAutofit/>
          </a:bodyPr>
          <a:lstStyle/>
          <a:p>
            <a:pPr>
              <a:lnSpc>
                <a:spcPct val="90000"/>
              </a:lnSpc>
              <a:spcAft>
                <a:spcPts val="600"/>
              </a:spcAft>
              <a:buClr>
                <a:srgbClr val="B35740"/>
              </a:buClr>
            </a:pPr>
            <a:r>
              <a:rPr lang="en-US" sz="2000" dirty="0" err="1"/>
              <a:t>Ön</a:t>
            </a:r>
            <a:r>
              <a:rPr lang="en-US" sz="2000" dirty="0"/>
              <a:t> </a:t>
            </a:r>
            <a:r>
              <a:rPr lang="en-US" sz="2000" dirty="0" err="1"/>
              <a:t>değerlendirme</a:t>
            </a:r>
            <a:r>
              <a:rPr lang="en-US" sz="2000" dirty="0"/>
              <a:t> </a:t>
            </a:r>
            <a:r>
              <a:rPr lang="en-US" sz="2000" dirty="0" err="1"/>
              <a:t>uygulamaları</a:t>
            </a:r>
            <a:r>
              <a:rPr lang="en-US" sz="2000" dirty="0"/>
              <a:t> </a:t>
            </a:r>
            <a:r>
              <a:rPr lang="en-US" sz="2000" dirty="0" err="1">
                <a:solidFill>
                  <a:srgbClr val="FF0000"/>
                </a:solidFill>
              </a:rPr>
              <a:t>genel</a:t>
            </a:r>
            <a:r>
              <a:rPr lang="en-US" sz="2000" dirty="0">
                <a:solidFill>
                  <a:srgbClr val="FF0000"/>
                </a:solidFill>
              </a:rPr>
              <a:t> </a:t>
            </a:r>
            <a:r>
              <a:rPr lang="en-US" sz="2000" dirty="0" err="1">
                <a:solidFill>
                  <a:srgbClr val="FF0000"/>
                </a:solidFill>
              </a:rPr>
              <a:t>zihinsel</a:t>
            </a:r>
            <a:r>
              <a:rPr lang="en-US" sz="2000" dirty="0">
                <a:solidFill>
                  <a:srgbClr val="FF0000"/>
                </a:solidFill>
              </a:rPr>
              <a:t> </a:t>
            </a:r>
            <a:r>
              <a:rPr lang="en-US" sz="2000" dirty="0" err="1">
                <a:solidFill>
                  <a:srgbClr val="FF0000"/>
                </a:solidFill>
              </a:rPr>
              <a:t>yetenek</a:t>
            </a:r>
            <a:r>
              <a:rPr lang="en-US" sz="2000" dirty="0">
                <a:solidFill>
                  <a:srgbClr val="FF0000"/>
                </a:solidFill>
              </a:rPr>
              <a:t> </a:t>
            </a:r>
            <a:r>
              <a:rPr lang="en-US" sz="2000" dirty="0" err="1">
                <a:solidFill>
                  <a:srgbClr val="FF0000"/>
                </a:solidFill>
              </a:rPr>
              <a:t>alanı</a:t>
            </a:r>
            <a:r>
              <a:rPr lang="en-US" sz="2000" dirty="0">
                <a:solidFill>
                  <a:srgbClr val="FF0000"/>
                </a:solidFill>
              </a:rPr>
              <a:t> </a:t>
            </a:r>
            <a:r>
              <a:rPr lang="en-US" sz="2000" dirty="0" err="1"/>
              <a:t>için</a:t>
            </a:r>
            <a:r>
              <a:rPr lang="en-US" sz="2000" dirty="0"/>
              <a:t> il </a:t>
            </a:r>
            <a:r>
              <a:rPr lang="en-US" sz="2000" dirty="0" err="1"/>
              <a:t>tanılama</a:t>
            </a:r>
            <a:r>
              <a:rPr lang="en-US" sz="2000" dirty="0"/>
              <a:t> </a:t>
            </a:r>
            <a:r>
              <a:rPr lang="en-US" sz="2000" dirty="0" err="1"/>
              <a:t>sınav</a:t>
            </a:r>
            <a:r>
              <a:rPr lang="en-US" sz="2000" dirty="0"/>
              <a:t> </a:t>
            </a:r>
            <a:r>
              <a:rPr lang="en-US" sz="2000" dirty="0" err="1"/>
              <a:t>komisyonları</a:t>
            </a:r>
            <a:r>
              <a:rPr lang="en-US" sz="2000" dirty="0"/>
              <a:t> </a:t>
            </a:r>
            <a:r>
              <a:rPr lang="en-US" sz="2000" dirty="0" err="1"/>
              <a:t>tarafından</a:t>
            </a:r>
            <a:r>
              <a:rPr lang="en-US" sz="2000" dirty="0"/>
              <a:t> </a:t>
            </a:r>
            <a:r>
              <a:rPr lang="en-US" sz="2000" dirty="0" err="1"/>
              <a:t>belirlenen</a:t>
            </a:r>
            <a:r>
              <a:rPr lang="en-US" sz="2000" dirty="0"/>
              <a:t> </a:t>
            </a:r>
            <a:r>
              <a:rPr lang="en-US" sz="2000" dirty="0" err="1"/>
              <a:t>uygulama</a:t>
            </a:r>
            <a:r>
              <a:rPr lang="en-US" sz="2000" dirty="0"/>
              <a:t> </a:t>
            </a:r>
            <a:r>
              <a:rPr lang="en-US" sz="2000" dirty="0" err="1"/>
              <a:t>merkezlerinde</a:t>
            </a:r>
            <a:r>
              <a:rPr lang="en-US" sz="2000" dirty="0"/>
              <a:t> </a:t>
            </a:r>
            <a:r>
              <a:rPr lang="en-US" sz="2000" b="1" dirty="0"/>
              <a:t>tablet </a:t>
            </a:r>
            <a:r>
              <a:rPr lang="en-US" sz="2000" b="1" dirty="0" err="1"/>
              <a:t>bilgisayarlar</a:t>
            </a:r>
            <a:r>
              <a:rPr lang="en-US" sz="2000" b="1" dirty="0"/>
              <a:t> </a:t>
            </a:r>
            <a:r>
              <a:rPr lang="en-US" sz="2000" dirty="0" err="1"/>
              <a:t>üzerinden</a:t>
            </a:r>
            <a:r>
              <a:rPr lang="en-US" sz="2000" dirty="0"/>
              <a:t> </a:t>
            </a:r>
            <a:r>
              <a:rPr lang="en-US" sz="2000" dirty="0" err="1"/>
              <a:t>yapılacaktır</a:t>
            </a:r>
            <a:r>
              <a:rPr lang="en-US" sz="2000" dirty="0"/>
              <a:t>.</a:t>
            </a:r>
          </a:p>
          <a:p>
            <a:pPr>
              <a:lnSpc>
                <a:spcPct val="90000"/>
              </a:lnSpc>
              <a:spcAft>
                <a:spcPts val="600"/>
              </a:spcAft>
              <a:buClr>
                <a:srgbClr val="B35740"/>
              </a:buClr>
            </a:pPr>
            <a:endParaRPr lang="en-US" sz="1500" dirty="0"/>
          </a:p>
        </p:txBody>
      </p:sp>
      <p:pic>
        <p:nvPicPr>
          <p:cNvPr id="45" name="Resim 44" descr="iç mekan, dizüstü, bilgisayar, çalışma içeren bir resim&#10;&#10;Açıklama otomatik olarak oluşturuldu">
            <a:extLst>
              <a:ext uri="{FF2B5EF4-FFF2-40B4-BE49-F238E27FC236}">
                <a16:creationId xmlns:a16="http://schemas.microsoft.com/office/drawing/2014/main" id="{653F0BA1-F2FC-34A0-46AC-5DDFA1E8C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1828800"/>
            <a:ext cx="4514498" cy="2536574"/>
          </a:xfrm>
          <a:prstGeom prst="rect">
            <a:avLst/>
          </a:prstGeom>
          <a:effectLst/>
        </p:spPr>
      </p:pic>
    </p:spTree>
    <p:extLst>
      <p:ext uri="{BB962C8B-B14F-4D97-AF65-F5344CB8AC3E}">
        <p14:creationId xmlns:p14="http://schemas.microsoft.com/office/powerpoint/2010/main" val="102339170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421BCC09-2304-7DFC-D1F2-FE13FF3F1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59" y="800040"/>
            <a:ext cx="3416775" cy="14643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pic>
        <p:nvPicPr>
          <p:cNvPr id="13" name="Resim 12">
            <a:extLst>
              <a:ext uri="{FF2B5EF4-FFF2-40B4-BE49-F238E27FC236}">
                <a16:creationId xmlns:a16="http://schemas.microsoft.com/office/drawing/2014/main" id="{520E1C95-A953-CB75-0DF9-656650B81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626" y="2502285"/>
            <a:ext cx="3088039" cy="2054950"/>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3" name="Metin kutusu 2">
            <a:extLst>
              <a:ext uri="{FF2B5EF4-FFF2-40B4-BE49-F238E27FC236}">
                <a16:creationId xmlns:a16="http://schemas.microsoft.com/office/drawing/2014/main" id="{C064A52C-8165-5DEC-B298-D41034A59256}"/>
              </a:ext>
            </a:extLst>
          </p:cNvPr>
          <p:cNvSpPr txBox="1"/>
          <p:nvPr/>
        </p:nvSpPr>
        <p:spPr>
          <a:xfrm>
            <a:off x="4427984" y="632620"/>
            <a:ext cx="4047928" cy="3739330"/>
          </a:xfrm>
          <a:prstGeom prst="rect">
            <a:avLst/>
          </a:prstGeom>
        </p:spPr>
        <p:txBody>
          <a:bodyPr vert="horz" lIns="91440" tIns="45720" rIns="91440" bIns="45720" rtlCol="0">
            <a:normAutofit fontScale="92500" lnSpcReduction="20000"/>
          </a:bodyPr>
          <a:lstStyle/>
          <a:p>
            <a:pPr>
              <a:lnSpc>
                <a:spcPct val="90000"/>
              </a:lnSpc>
              <a:spcAft>
                <a:spcPts val="600"/>
              </a:spcAft>
            </a:pPr>
            <a:endParaRPr lang="tr-TR" b="1" dirty="0"/>
          </a:p>
          <a:p>
            <a:pPr>
              <a:lnSpc>
                <a:spcPct val="90000"/>
              </a:lnSpc>
              <a:spcAft>
                <a:spcPts val="600"/>
              </a:spcAft>
            </a:pPr>
            <a:r>
              <a:rPr lang="en-US" b="1" dirty="0"/>
              <a:t> </a:t>
            </a:r>
            <a:r>
              <a:rPr lang="en-US" sz="2600" dirty="0" err="1">
                <a:latin typeface="Times New Roman" panose="02020603050405020304" pitchFamily="18" charset="0"/>
                <a:cs typeface="Times New Roman" panose="02020603050405020304" pitchFamily="18" charset="0"/>
              </a:rPr>
              <a:t>Genel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zihinsel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yetenek</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alanı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ön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değerlendirme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uygulamalarına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girecek</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öğrencilerin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randevuları</a:t>
            </a:r>
            <a:r>
              <a:rPr lang="en-US" sz="2600" dirty="0">
                <a:latin typeface="Times New Roman" panose="02020603050405020304" pitchFamily="18" charset="0"/>
                <a:cs typeface="Times New Roman" panose="02020603050405020304" pitchFamily="18" charset="0"/>
              </a:rPr>
              <a:t>, il </a:t>
            </a:r>
            <a:r>
              <a:rPr lang="en-US" sz="2600" dirty="0" err="1">
                <a:latin typeface="Times New Roman" panose="02020603050405020304" pitchFamily="18" charset="0"/>
                <a:cs typeface="Times New Roman" panose="02020603050405020304" pitchFamily="18" charset="0"/>
              </a:rPr>
              <a:t>tanılama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sınav</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komisyonları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tarafından</a:t>
            </a:r>
            <a:r>
              <a:rPr lang="en-US" sz="2600" dirty="0">
                <a:latin typeface="Times New Roman" panose="02020603050405020304" pitchFamily="18" charset="0"/>
                <a:cs typeface="Times New Roman" panose="02020603050405020304" pitchFamily="18" charset="0"/>
              </a:rPr>
              <a:t> MEBBİS/BİLSEM </a:t>
            </a:r>
            <a:r>
              <a:rPr lang="en-US" sz="2600" dirty="0" err="1">
                <a:latin typeface="Times New Roman" panose="02020603050405020304" pitchFamily="18" charset="0"/>
                <a:cs typeface="Times New Roman" panose="02020603050405020304" pitchFamily="18" charset="0"/>
              </a:rPr>
              <a:t>Modülü</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üzerinden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verilecektir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Uygulamalar</a:t>
            </a:r>
            <a:r>
              <a:rPr lang="en-US" sz="2600"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cumartesi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ve</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pazar</a:t>
            </a:r>
            <a:r>
              <a:rPr lang="en-US" sz="2600" b="1"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günleri</a:t>
            </a:r>
            <a:r>
              <a:rPr lang="en-US" sz="2600" b="1" dirty="0">
                <a:latin typeface="Times New Roman" panose="02020603050405020304" pitchFamily="18" charset="0"/>
                <a:cs typeface="Times New Roman" panose="02020603050405020304" pitchFamily="18" charset="0"/>
              </a:rPr>
              <a:t>; 9.00, 10.15, 11.30, 13.30, 14.45, 16.00 </a:t>
            </a:r>
            <a:r>
              <a:rPr lang="en-US" sz="2600" dirty="0" err="1">
                <a:latin typeface="Times New Roman" panose="02020603050405020304" pitchFamily="18" charset="0"/>
                <a:cs typeface="Times New Roman" panose="02020603050405020304" pitchFamily="18" charset="0"/>
              </a:rPr>
              <a:t>saatlerinde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olmak</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üzere</a:t>
            </a:r>
            <a:r>
              <a:rPr lang="en-US" sz="2600"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günlük</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altı</a:t>
            </a:r>
            <a:r>
              <a:rPr lang="en-US" sz="2600" b="1" dirty="0">
                <a:latin typeface="Times New Roman" panose="02020603050405020304" pitchFamily="18" charset="0"/>
                <a:cs typeface="Times New Roman" panose="02020603050405020304" pitchFamily="18" charset="0"/>
              </a:rPr>
              <a:t> (6) </a:t>
            </a:r>
            <a:r>
              <a:rPr lang="en-US" sz="2600" b="1" dirty="0" err="1">
                <a:latin typeface="Times New Roman" panose="02020603050405020304" pitchFamily="18" charset="0"/>
                <a:cs typeface="Times New Roman" panose="02020603050405020304" pitchFamily="18" charset="0"/>
              </a:rPr>
              <a:t>oturum</a:t>
            </a:r>
            <a:r>
              <a:rPr lang="en-US" sz="2600" b="1"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olacak</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şekilde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planlanacaktır</a:t>
            </a:r>
            <a:r>
              <a:rPr lang="en-US" sz="2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836917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9BB5ECED-1ACA-49D2-2428-5D82483E5AEC}"/>
              </a:ext>
            </a:extLst>
          </p:cNvPr>
          <p:cNvSpPr txBox="1"/>
          <p:nvPr/>
        </p:nvSpPr>
        <p:spPr>
          <a:xfrm>
            <a:off x="611560" y="483518"/>
            <a:ext cx="5098053" cy="4176464"/>
          </a:xfrm>
          <a:prstGeom prst="rect">
            <a:avLst/>
          </a:prstGeom>
        </p:spPr>
        <p:txBody>
          <a:bodyPr vert="horz" lIns="91440" tIns="45720" rIns="91440" bIns="45720" rtlCol="0">
            <a:noAutofit/>
          </a:bodyPr>
          <a:lstStyle/>
          <a:p>
            <a:pPr>
              <a:lnSpc>
                <a:spcPct val="90000"/>
              </a:lnSpc>
              <a:spcAft>
                <a:spcPts val="600"/>
              </a:spcAft>
            </a:pPr>
            <a:r>
              <a:rPr lang="en-US" sz="2200" b="1" dirty="0" err="1"/>
              <a:t>Resim</a:t>
            </a:r>
            <a:r>
              <a:rPr lang="en-US" sz="2200" b="1" dirty="0"/>
              <a:t> </a:t>
            </a:r>
            <a:r>
              <a:rPr lang="en-US" sz="2200" b="1" dirty="0" err="1"/>
              <a:t>ve</a:t>
            </a:r>
            <a:r>
              <a:rPr lang="en-US" sz="2200" b="1" dirty="0"/>
              <a:t> </a:t>
            </a:r>
            <a:r>
              <a:rPr lang="en-US" sz="2200" b="1" dirty="0" err="1"/>
              <a:t>müzik</a:t>
            </a:r>
            <a:r>
              <a:rPr lang="en-US" sz="2200" b="1" dirty="0"/>
              <a:t> </a:t>
            </a:r>
            <a:r>
              <a:rPr lang="en-US" sz="2200" b="1" dirty="0" err="1"/>
              <a:t>yetenek</a:t>
            </a:r>
            <a:r>
              <a:rPr lang="en-US" sz="2200" b="1" dirty="0"/>
              <a:t> </a:t>
            </a:r>
            <a:r>
              <a:rPr lang="en-US" sz="2200" b="1" dirty="0" err="1"/>
              <a:t>alanları</a:t>
            </a:r>
            <a:r>
              <a:rPr lang="en-US" sz="2200" b="1" dirty="0"/>
              <a:t> </a:t>
            </a:r>
            <a:r>
              <a:rPr lang="en-US" sz="2200" dirty="0" err="1"/>
              <a:t>ön</a:t>
            </a:r>
            <a:r>
              <a:rPr lang="en-US" sz="2200" dirty="0"/>
              <a:t> </a:t>
            </a:r>
            <a:r>
              <a:rPr lang="en-US" sz="2200" dirty="0" err="1"/>
              <a:t>değerlendirme</a:t>
            </a:r>
            <a:r>
              <a:rPr lang="en-US" sz="2200" dirty="0"/>
              <a:t> </a:t>
            </a:r>
            <a:r>
              <a:rPr lang="en-US" sz="2200" dirty="0" err="1"/>
              <a:t>uygulamaları</a:t>
            </a:r>
            <a:r>
              <a:rPr lang="en-US" sz="2200" dirty="0"/>
              <a:t> </a:t>
            </a:r>
            <a:r>
              <a:rPr lang="en-US" sz="2200" dirty="0" err="1"/>
              <a:t>elektronik</a:t>
            </a:r>
            <a:r>
              <a:rPr lang="en-US" sz="2200" dirty="0"/>
              <a:t> </a:t>
            </a:r>
            <a:r>
              <a:rPr lang="en-US" sz="2200" dirty="0" err="1"/>
              <a:t>ortamda</a:t>
            </a:r>
            <a:r>
              <a:rPr lang="en-US" sz="2200" dirty="0"/>
              <a:t> </a:t>
            </a:r>
            <a:r>
              <a:rPr lang="en-US" sz="2200" dirty="0" err="1"/>
              <a:t>sınıf</a:t>
            </a:r>
            <a:r>
              <a:rPr lang="en-US" sz="2200" dirty="0"/>
              <a:t> </a:t>
            </a:r>
            <a:r>
              <a:rPr lang="en-US" sz="2200" dirty="0" err="1"/>
              <a:t>öğretmenleri</a:t>
            </a:r>
            <a:r>
              <a:rPr lang="en-US" sz="2200" dirty="0"/>
              <a:t> </a:t>
            </a:r>
            <a:r>
              <a:rPr lang="en-US" sz="2200" dirty="0" err="1"/>
              <a:t>tarafından</a:t>
            </a:r>
            <a:r>
              <a:rPr lang="en-US" sz="2200" dirty="0"/>
              <a:t> </a:t>
            </a:r>
            <a:r>
              <a:rPr lang="en-US" sz="2200" dirty="0" err="1"/>
              <a:t>gerçekleştirilecektir</a:t>
            </a:r>
            <a:r>
              <a:rPr lang="en-US" sz="2200" dirty="0"/>
              <a:t>. “</a:t>
            </a:r>
            <a:r>
              <a:rPr lang="en-US" sz="2200" b="1" dirty="0" err="1"/>
              <a:t>Bilim</a:t>
            </a:r>
            <a:r>
              <a:rPr lang="en-US" sz="2200" b="1" dirty="0"/>
              <a:t> </a:t>
            </a:r>
            <a:r>
              <a:rPr lang="en-US" sz="2200" b="1" dirty="0" err="1"/>
              <a:t>ve</a:t>
            </a:r>
            <a:r>
              <a:rPr lang="en-US" sz="2200" b="1" dirty="0"/>
              <a:t> </a:t>
            </a:r>
            <a:r>
              <a:rPr lang="en-US" sz="2200" b="1" dirty="0" err="1"/>
              <a:t>Sanat</a:t>
            </a:r>
            <a:r>
              <a:rPr lang="en-US" sz="2200" b="1" dirty="0"/>
              <a:t> </a:t>
            </a:r>
            <a:r>
              <a:rPr lang="en-US" sz="2200" b="1" dirty="0" err="1"/>
              <a:t>Merkezleri</a:t>
            </a:r>
            <a:r>
              <a:rPr lang="en-US" sz="2200" b="1" dirty="0"/>
              <a:t> </a:t>
            </a:r>
            <a:r>
              <a:rPr lang="en-US" sz="2200" b="1" dirty="0" err="1"/>
              <a:t>Müzik</a:t>
            </a:r>
            <a:r>
              <a:rPr lang="en-US" sz="2200" b="1" dirty="0"/>
              <a:t> </a:t>
            </a:r>
            <a:r>
              <a:rPr lang="en-US" sz="2200" b="1" dirty="0" err="1"/>
              <a:t>ve</a:t>
            </a:r>
            <a:r>
              <a:rPr lang="en-US" sz="2200" b="1" dirty="0"/>
              <a:t> </a:t>
            </a:r>
            <a:r>
              <a:rPr lang="en-US" sz="2200" b="1" dirty="0" err="1"/>
              <a:t>Resim</a:t>
            </a:r>
            <a:r>
              <a:rPr lang="en-US" sz="2200" b="1" dirty="0"/>
              <a:t> </a:t>
            </a:r>
            <a:r>
              <a:rPr lang="en-US" sz="2200" b="1" dirty="0" err="1"/>
              <a:t>Yetenek</a:t>
            </a:r>
            <a:r>
              <a:rPr lang="en-US" sz="2200" b="1" dirty="0"/>
              <a:t> </a:t>
            </a:r>
            <a:r>
              <a:rPr lang="en-US" sz="2200" b="1" dirty="0" err="1"/>
              <a:t>Alanları</a:t>
            </a:r>
            <a:r>
              <a:rPr lang="en-US" sz="2200" b="1" dirty="0"/>
              <a:t> </a:t>
            </a:r>
            <a:r>
              <a:rPr lang="en-US" sz="2200" b="1" dirty="0" err="1"/>
              <a:t>Ön</a:t>
            </a:r>
            <a:r>
              <a:rPr lang="en-US" sz="2200" b="1" dirty="0"/>
              <a:t> </a:t>
            </a:r>
            <a:r>
              <a:rPr lang="en-US" sz="2200" b="1" dirty="0" err="1"/>
              <a:t>Değerlendirme</a:t>
            </a:r>
            <a:r>
              <a:rPr lang="en-US" sz="2200" b="1" dirty="0"/>
              <a:t> </a:t>
            </a:r>
            <a:r>
              <a:rPr lang="en-US" sz="2200" b="1" dirty="0" err="1"/>
              <a:t>Uygulayıcı</a:t>
            </a:r>
            <a:r>
              <a:rPr lang="en-US" sz="2200" b="1" dirty="0"/>
              <a:t> </a:t>
            </a:r>
            <a:r>
              <a:rPr lang="en-US" sz="2200" b="1" dirty="0" err="1"/>
              <a:t>Kılavuzu</a:t>
            </a:r>
            <a:r>
              <a:rPr lang="en-US" sz="2200" dirty="0"/>
              <a:t>” </a:t>
            </a:r>
            <a:r>
              <a:rPr lang="en-US" sz="2200" dirty="0" err="1"/>
              <a:t>sınıf</a:t>
            </a:r>
            <a:r>
              <a:rPr lang="en-US" sz="2200" dirty="0"/>
              <a:t> </a:t>
            </a:r>
            <a:r>
              <a:rPr lang="en-US" sz="2200" dirty="0" err="1"/>
              <a:t>öğretmenlerinin</a:t>
            </a:r>
            <a:r>
              <a:rPr lang="en-US" sz="2200" dirty="0"/>
              <a:t> </a:t>
            </a:r>
            <a:r>
              <a:rPr lang="en-US" sz="2200" dirty="0" err="1"/>
              <a:t>kişisel</a:t>
            </a:r>
            <a:r>
              <a:rPr lang="en-US" sz="2200" dirty="0"/>
              <a:t> MEBBİS </a:t>
            </a:r>
            <a:r>
              <a:rPr lang="en-US" sz="2200" dirty="0" err="1"/>
              <a:t>sayfalarında</a:t>
            </a:r>
            <a:r>
              <a:rPr lang="en-US" sz="2200" dirty="0"/>
              <a:t> </a:t>
            </a:r>
            <a:r>
              <a:rPr lang="en-US" sz="2200" dirty="0" err="1"/>
              <a:t>yer</a:t>
            </a:r>
            <a:r>
              <a:rPr lang="en-US" sz="2200" dirty="0"/>
              <a:t> </a:t>
            </a:r>
            <a:r>
              <a:rPr lang="en-US" sz="2200" dirty="0" err="1"/>
              <a:t>alan</a:t>
            </a:r>
            <a:r>
              <a:rPr lang="en-US" sz="2200" dirty="0"/>
              <a:t> “MEBBİS BİLSEM </a:t>
            </a:r>
            <a:r>
              <a:rPr lang="en-US" sz="2200" dirty="0" err="1"/>
              <a:t>İşlemleri</a:t>
            </a:r>
            <a:r>
              <a:rPr lang="en-US" sz="2200" dirty="0"/>
              <a:t> </a:t>
            </a:r>
            <a:r>
              <a:rPr lang="en-US" sz="2200" dirty="0" err="1"/>
              <a:t>Modülü</a:t>
            </a:r>
            <a:r>
              <a:rPr lang="en-US" sz="2200" dirty="0"/>
              <a:t>” </a:t>
            </a:r>
            <a:r>
              <a:rPr lang="en-US" sz="2200" dirty="0" err="1"/>
              <a:t>üzerinden</a:t>
            </a:r>
            <a:r>
              <a:rPr lang="en-US" sz="2200" dirty="0"/>
              <a:t> </a:t>
            </a:r>
            <a:r>
              <a:rPr lang="en-US" sz="2200" dirty="0" err="1"/>
              <a:t>paylaşılacaktır</a:t>
            </a:r>
            <a:r>
              <a:rPr lang="en-US" sz="2200" dirty="0"/>
              <a:t>. </a:t>
            </a:r>
          </a:p>
        </p:txBody>
      </p:sp>
      <p:pic>
        <p:nvPicPr>
          <p:cNvPr id="5" name="Resim 4" descr="metin içeren bir resim&#10;&#10;Açıklama otomatik olarak oluşturuldu">
            <a:extLst>
              <a:ext uri="{FF2B5EF4-FFF2-40B4-BE49-F238E27FC236}">
                <a16:creationId xmlns:a16="http://schemas.microsoft.com/office/drawing/2014/main" id="{B6665B02-FCE3-75C6-1709-3130DD9ED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26126"/>
            <a:ext cx="2764784" cy="2376116"/>
          </a:xfrm>
          <a:prstGeom prst="rect">
            <a:avLst/>
          </a:prstGeom>
        </p:spPr>
      </p:pic>
      <p:pic>
        <p:nvPicPr>
          <p:cNvPr id="7" name="Resim 6" descr="kişi, iç mekan, oyuncak, oyuncak bebek içeren bir resim&#10;&#10;Açıklama otomatik olarak oluşturuldu">
            <a:extLst>
              <a:ext uri="{FF2B5EF4-FFF2-40B4-BE49-F238E27FC236}">
                <a16:creationId xmlns:a16="http://schemas.microsoft.com/office/drawing/2014/main" id="{480B171D-DCE4-FEA2-6D54-A6B9D9E00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2628369"/>
            <a:ext cx="2880320" cy="2110447"/>
          </a:xfrm>
          <a:prstGeom prst="rect">
            <a:avLst/>
          </a:prstGeom>
        </p:spPr>
      </p:pic>
      <p:sp>
        <p:nvSpPr>
          <p:cNvPr id="2" name="Alt Bilgi Yer Tutucusu 1">
            <a:extLst>
              <a:ext uri="{FF2B5EF4-FFF2-40B4-BE49-F238E27FC236}">
                <a16:creationId xmlns:a16="http://schemas.microsoft.com/office/drawing/2014/main" id="{C4C83DC4-9CE7-4E5E-E916-21B094353BFF}"/>
              </a:ext>
            </a:extLst>
          </p:cNvPr>
          <p:cNvSpPr>
            <a:spLocks noGrp="1"/>
          </p:cNvSpPr>
          <p:nvPr>
            <p:ph type="ftr" sz="quarter" idx="11"/>
          </p:nvPr>
        </p:nvSpPr>
        <p:spPr>
          <a:xfrm>
            <a:off x="3028950" y="4767262"/>
            <a:ext cx="3086100" cy="273844"/>
          </a:xfrm>
        </p:spPr>
        <p:txBody>
          <a:bodyPr vert="horz" lIns="91440" tIns="45720" rIns="91440" bIns="45720" rtlCol="0" anchor="ctr">
            <a:normAutofit/>
          </a:bodyPr>
          <a:lstStyle/>
          <a:p>
            <a:pPr>
              <a:lnSpc>
                <a:spcPct val="90000"/>
              </a:lnSpc>
              <a:spcAft>
                <a:spcPts val="600"/>
              </a:spcAft>
            </a:pPr>
            <a:r>
              <a:rPr lang="en-US" sz="1200" kern="1200">
                <a:solidFill>
                  <a:schemeClr val="tx1">
                    <a:tint val="75000"/>
                  </a:schemeClr>
                </a:solidFill>
                <a:latin typeface="+mn-lt"/>
                <a:ea typeface="+mn-ea"/>
                <a:cs typeface="+mn-cs"/>
              </a:rPr>
              <a:t>Akçakale Rehberlik ve Araştırma Merkezi</a:t>
            </a:r>
          </a:p>
        </p:txBody>
      </p:sp>
    </p:spTree>
    <p:extLst>
      <p:ext uri="{BB962C8B-B14F-4D97-AF65-F5344CB8AC3E}">
        <p14:creationId xmlns:p14="http://schemas.microsoft.com/office/powerpoint/2010/main" val="46678694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Resim 7" descr="metin içeren bir resim&#10;&#10;Açıklama otomatik olarak oluşturuldu">
            <a:extLst>
              <a:ext uri="{FF2B5EF4-FFF2-40B4-BE49-F238E27FC236}">
                <a16:creationId xmlns:a16="http://schemas.microsoft.com/office/drawing/2014/main" id="{36FFEF11-F23A-C55B-58A8-9FD1FCE28231}"/>
              </a:ext>
            </a:extLst>
          </p:cNvPr>
          <p:cNvPicPr>
            <a:picLocks noChangeAspect="1"/>
          </p:cNvPicPr>
          <p:nvPr/>
        </p:nvPicPr>
        <p:blipFill rotWithShape="1">
          <a:blip r:embed="rId2">
            <a:extLst>
              <a:ext uri="{28A0092B-C50C-407E-A947-70E740481C1C}">
                <a14:useLocalDpi xmlns:a14="http://schemas.microsoft.com/office/drawing/2010/main" val="0"/>
              </a:ext>
            </a:extLst>
          </a:blip>
          <a:srcRect r="3" b="3"/>
          <a:stretch/>
        </p:blipFill>
        <p:spPr>
          <a:xfrm>
            <a:off x="717700" y="654320"/>
            <a:ext cx="2322605" cy="2322605"/>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pic>
        <p:nvPicPr>
          <p:cNvPr id="6" name="Resim 5">
            <a:extLst>
              <a:ext uri="{FF2B5EF4-FFF2-40B4-BE49-F238E27FC236}">
                <a16:creationId xmlns:a16="http://schemas.microsoft.com/office/drawing/2014/main" id="{AF11C9A7-A8F1-6331-557F-3F50745447C4}"/>
              </a:ext>
            </a:extLst>
          </p:cNvPr>
          <p:cNvPicPr>
            <a:picLocks noChangeAspect="1"/>
          </p:cNvPicPr>
          <p:nvPr/>
        </p:nvPicPr>
        <p:blipFill rotWithShape="1">
          <a:blip r:embed="rId3">
            <a:extLst>
              <a:ext uri="{28A0092B-C50C-407E-A947-70E740481C1C}">
                <a14:useLocalDpi xmlns:a14="http://schemas.microsoft.com/office/drawing/2010/main" val="0"/>
              </a:ext>
            </a:extLst>
          </a:blip>
          <a:srcRect l="9280" r="6996" b="1"/>
          <a:stretch/>
        </p:blipFill>
        <p:spPr>
          <a:xfrm>
            <a:off x="2198096" y="3513900"/>
            <a:ext cx="2050306" cy="1629600"/>
          </a:xfrm>
          <a:custGeom>
            <a:avLst/>
            <a:gdLst/>
            <a:ahLst/>
            <a:cxnLst/>
            <a:rect l="l" t="t" r="r" b="b"/>
            <a:pathLst>
              <a:path w="2733741" h="2172801">
                <a:moveTo>
                  <a:pt x="1366871" y="0"/>
                </a:moveTo>
                <a:cubicBezTo>
                  <a:pt x="2121772" y="0"/>
                  <a:pt x="2733741" y="595368"/>
                  <a:pt x="2733741" y="1329791"/>
                </a:cubicBezTo>
                <a:cubicBezTo>
                  <a:pt x="2733741" y="1605200"/>
                  <a:pt x="2647683" y="1861054"/>
                  <a:pt x="2500301" y="2073290"/>
                </a:cubicBezTo>
                <a:lnTo>
                  <a:pt x="2423813" y="2172801"/>
                </a:lnTo>
                <a:lnTo>
                  <a:pt x="309928" y="2172801"/>
                </a:lnTo>
                <a:lnTo>
                  <a:pt x="233440" y="2073290"/>
                </a:lnTo>
                <a:cubicBezTo>
                  <a:pt x="86058" y="1861054"/>
                  <a:pt x="0" y="1605200"/>
                  <a:pt x="0" y="1329791"/>
                </a:cubicBezTo>
                <a:cubicBezTo>
                  <a:pt x="0" y="595368"/>
                  <a:pt x="611969" y="0"/>
                  <a:pt x="1366871" y="0"/>
                </a:cubicBezTo>
                <a:close/>
              </a:path>
            </a:pathLst>
          </a:custGeom>
        </p:spPr>
      </p:pic>
      <p:sp>
        <p:nvSpPr>
          <p:cNvPr id="3" name="İçerik Yer Tutucusu 2">
            <a:extLst>
              <a:ext uri="{FF2B5EF4-FFF2-40B4-BE49-F238E27FC236}">
                <a16:creationId xmlns:a16="http://schemas.microsoft.com/office/drawing/2014/main" id="{80881F7D-626B-43FF-2CAB-0F344E8B2D42}"/>
              </a:ext>
            </a:extLst>
          </p:cNvPr>
          <p:cNvSpPr>
            <a:spLocks noGrp="1"/>
          </p:cNvSpPr>
          <p:nvPr>
            <p:ph idx="1"/>
          </p:nvPr>
        </p:nvSpPr>
        <p:spPr>
          <a:xfrm>
            <a:off x="3896290" y="654320"/>
            <a:ext cx="4045021" cy="3263504"/>
          </a:xfrm>
        </p:spPr>
        <p:txBody>
          <a:bodyPr>
            <a:normAutofit/>
          </a:bodyPr>
          <a:lstStyle/>
          <a:p>
            <a:pPr algn="ctr"/>
            <a:endParaRPr lang="tr-TR" b="0" i="0" u="none" strike="noStrike" baseline="0" dirty="0">
              <a:latin typeface="Times New Roman" panose="02020603050405020304" pitchFamily="18" charset="0"/>
            </a:endParaRPr>
          </a:p>
          <a:p>
            <a:pPr marL="0" indent="0" algn="ctr">
              <a:buNone/>
            </a:pPr>
            <a:r>
              <a:rPr lang="tr-TR" sz="2400" b="0" i="0" u="none" strike="noStrike" baseline="0" dirty="0">
                <a:latin typeface="Times New Roman" panose="02020603050405020304" pitchFamily="18" charset="0"/>
              </a:rPr>
              <a:t>Ön değerlendirme uygulamaları tamamlandıktan sonra</a:t>
            </a:r>
            <a:r>
              <a:rPr lang="tr-TR" sz="2400" b="1" i="0" u="sng" strike="noStrike" baseline="0" dirty="0">
                <a:latin typeface="Times New Roman" panose="02020603050405020304" pitchFamily="18" charset="0"/>
              </a:rPr>
              <a:t> Bakanlık tarafından belirlenecek puanları geçen </a:t>
            </a:r>
            <a:r>
              <a:rPr lang="tr-TR" sz="2400" b="0" i="0" u="none" strike="noStrike" baseline="0" dirty="0">
                <a:latin typeface="Times New Roman" panose="02020603050405020304" pitchFamily="18" charset="0"/>
              </a:rPr>
              <a:t>öğrenciler yetenek alanlarına göre </a:t>
            </a:r>
            <a:r>
              <a:rPr lang="tr-TR" sz="2400" b="1" i="0" u="sng" strike="noStrike" baseline="0" dirty="0">
                <a:latin typeface="Times New Roman" panose="02020603050405020304" pitchFamily="18" charset="0"/>
              </a:rPr>
              <a:t>bireysel değerlendirme </a:t>
            </a:r>
            <a:r>
              <a:rPr lang="tr-TR" sz="2400" b="0" i="0" u="none" strike="noStrike" baseline="0" dirty="0">
                <a:latin typeface="Times New Roman" panose="02020603050405020304" pitchFamily="18" charset="0"/>
              </a:rPr>
              <a:t>uygulamalarına alınacaktır .</a:t>
            </a:r>
          </a:p>
          <a:p>
            <a:endParaRPr lang="tr-TR" dirty="0"/>
          </a:p>
        </p:txBody>
      </p:sp>
      <p:sp>
        <p:nvSpPr>
          <p:cNvPr id="4" name="Alt Bilgi Yer Tutucusu 3">
            <a:extLst>
              <a:ext uri="{FF2B5EF4-FFF2-40B4-BE49-F238E27FC236}">
                <a16:creationId xmlns:a16="http://schemas.microsoft.com/office/drawing/2014/main" id="{3EB121B3-92EC-B4E2-0BE8-2BAC5E61B7BF}"/>
              </a:ext>
            </a:extLst>
          </p:cNvPr>
          <p:cNvSpPr>
            <a:spLocks noGrp="1"/>
          </p:cNvSpPr>
          <p:nvPr>
            <p:ph type="ftr" sz="quarter" idx="11"/>
          </p:nvPr>
        </p:nvSpPr>
        <p:spPr>
          <a:xfrm>
            <a:off x="4522618" y="4767262"/>
            <a:ext cx="2792367" cy="273844"/>
          </a:xfrm>
        </p:spPr>
        <p:txBody>
          <a:bodyPr>
            <a:normAutofit/>
          </a:bodyPr>
          <a:lstStyle/>
          <a:p>
            <a:pPr algn="l">
              <a:spcAft>
                <a:spcPts val="600"/>
              </a:spcAft>
            </a:pPr>
            <a:r>
              <a:rPr lang="tr-TR"/>
              <a:t>Akçakale Rehberlik ve Araştırma Merkezi</a:t>
            </a:r>
          </a:p>
        </p:txBody>
      </p:sp>
    </p:spTree>
    <p:extLst>
      <p:ext uri="{BB962C8B-B14F-4D97-AF65-F5344CB8AC3E}">
        <p14:creationId xmlns:p14="http://schemas.microsoft.com/office/powerpoint/2010/main" val="1336233640"/>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3D20A8F7-7B7F-713D-A911-B1EA2D123717}"/>
              </a:ext>
            </a:extLst>
          </p:cNvPr>
          <p:cNvSpPr>
            <a:spLocks noGrp="1"/>
          </p:cNvSpPr>
          <p:nvPr>
            <p:ph type="ftr" sz="quarter" idx="11"/>
          </p:nvPr>
        </p:nvSpPr>
        <p:spPr/>
        <p:txBody>
          <a:bodyPr/>
          <a:lstStyle/>
          <a:p>
            <a:r>
              <a:rPr lang="tr-TR"/>
              <a:t>Akçakale Rehberlik ve Araştırma Merkezi</a:t>
            </a:r>
          </a:p>
        </p:txBody>
      </p:sp>
      <p:sp>
        <p:nvSpPr>
          <p:cNvPr id="4" name="Metin kutusu 3">
            <a:extLst>
              <a:ext uri="{FF2B5EF4-FFF2-40B4-BE49-F238E27FC236}">
                <a16:creationId xmlns:a16="http://schemas.microsoft.com/office/drawing/2014/main" id="{A336EC75-0F5C-4E6F-8702-934DDDFF53B7}"/>
              </a:ext>
            </a:extLst>
          </p:cNvPr>
          <p:cNvSpPr txBox="1"/>
          <p:nvPr/>
        </p:nvSpPr>
        <p:spPr>
          <a:xfrm>
            <a:off x="179512" y="794930"/>
            <a:ext cx="4572000" cy="1200329"/>
          </a:xfrm>
          <a:prstGeom prst="rect">
            <a:avLst/>
          </a:prstGeom>
          <a:noFill/>
        </p:spPr>
        <p:txBody>
          <a:bodyPr wrap="square">
            <a:spAutoFit/>
          </a:bodyPr>
          <a:lstStyle/>
          <a:p>
            <a:endParaRPr lang="tr-TR" sz="1800" b="0" i="0" u="none" strike="noStrike" baseline="0" dirty="0">
              <a:solidFill>
                <a:srgbClr val="000000"/>
              </a:solidFill>
              <a:latin typeface="Times New Roman" panose="02020603050405020304" pitchFamily="18" charset="0"/>
            </a:endParaRPr>
          </a:p>
          <a:p>
            <a:r>
              <a:rPr lang="tr-TR" sz="1800" b="0" i="0" u="none" strike="noStrike" baseline="0" dirty="0">
                <a:solidFill>
                  <a:srgbClr val="000000"/>
                </a:solidFill>
                <a:latin typeface="Times New Roman" panose="02020603050405020304" pitchFamily="18" charset="0"/>
              </a:rPr>
              <a:t>Genel zihinsel yetenek alanındaki uygulamalar RAM’larda, resim ve müzik yetenek alanındaki uygulamalar ise </a:t>
            </a:r>
            <a:r>
              <a:rPr lang="tr-TR" sz="1800" b="0" i="0" u="none" strike="noStrike" baseline="0" dirty="0" err="1">
                <a:solidFill>
                  <a:srgbClr val="000000"/>
                </a:solidFill>
                <a:latin typeface="Times New Roman" panose="02020603050405020304" pitchFamily="18" charset="0"/>
              </a:rPr>
              <a:t>BİLSEM’lerde</a:t>
            </a:r>
            <a:r>
              <a:rPr lang="tr-TR" sz="1800" b="0" i="0" u="none" strike="noStrike" baseline="0" dirty="0">
                <a:solidFill>
                  <a:srgbClr val="000000"/>
                </a:solidFill>
                <a:latin typeface="Times New Roman" panose="02020603050405020304" pitchFamily="18" charset="0"/>
              </a:rPr>
              <a:t> yapılacaktır </a:t>
            </a:r>
          </a:p>
        </p:txBody>
      </p:sp>
      <p:sp>
        <p:nvSpPr>
          <p:cNvPr id="6" name="Metin kutusu 5">
            <a:extLst>
              <a:ext uri="{FF2B5EF4-FFF2-40B4-BE49-F238E27FC236}">
                <a16:creationId xmlns:a16="http://schemas.microsoft.com/office/drawing/2014/main" id="{E38E7B22-C02B-CD6E-7BCC-C15737E4D86F}"/>
              </a:ext>
            </a:extLst>
          </p:cNvPr>
          <p:cNvSpPr txBox="1"/>
          <p:nvPr/>
        </p:nvSpPr>
        <p:spPr>
          <a:xfrm>
            <a:off x="4355976" y="2211710"/>
            <a:ext cx="4572000" cy="2339102"/>
          </a:xfrm>
          <a:prstGeom prst="rect">
            <a:avLst/>
          </a:prstGeom>
          <a:noFill/>
        </p:spPr>
        <p:txBody>
          <a:bodyPr wrap="square">
            <a:spAutoFit/>
          </a:bodyPr>
          <a:lstStyle/>
          <a:p>
            <a:pPr algn="l"/>
            <a:endParaRPr lang="tr-TR" sz="2000" b="0" i="0" u="none" strike="noStrike" baseline="0" dirty="0">
              <a:solidFill>
                <a:srgbClr val="000000"/>
              </a:solidFill>
              <a:latin typeface="Times New Roman" panose="02020603050405020304" pitchFamily="18" charset="0"/>
            </a:endParaRPr>
          </a:p>
          <a:p>
            <a:r>
              <a:rPr lang="tr-TR" sz="1800" b="1" i="0" u="none" strike="noStrike" baseline="0" dirty="0">
                <a:solidFill>
                  <a:srgbClr val="000000"/>
                </a:solidFill>
                <a:latin typeface="Times New Roman" panose="02020603050405020304" pitchFamily="18" charset="0"/>
              </a:rPr>
              <a:t>Resim ve müzik yetenek alanlarında </a:t>
            </a:r>
            <a:r>
              <a:rPr lang="tr-TR" sz="1800" b="0" i="0" u="none" strike="noStrike" baseline="0" dirty="0">
                <a:solidFill>
                  <a:srgbClr val="000000"/>
                </a:solidFill>
                <a:latin typeface="Times New Roman" panose="02020603050405020304" pitchFamily="18" charset="0"/>
              </a:rPr>
              <a:t>uygulamaya alınacak öğrenciler giriş belgelerinde belirtilen saatten </a:t>
            </a:r>
            <a:r>
              <a:rPr lang="tr-TR" sz="1800" b="1" i="0" u="none" strike="noStrike" baseline="0" dirty="0">
                <a:solidFill>
                  <a:srgbClr val="000000"/>
                </a:solidFill>
                <a:latin typeface="Times New Roman" panose="02020603050405020304" pitchFamily="18" charset="0"/>
              </a:rPr>
              <a:t>otuz (30) dakika önce; </a:t>
            </a:r>
            <a:r>
              <a:rPr lang="tr-TR" sz="1800" b="0" i="0" u="none" strike="noStrike" baseline="0" dirty="0">
                <a:solidFill>
                  <a:srgbClr val="FF0000"/>
                </a:solidFill>
                <a:latin typeface="Times New Roman" panose="02020603050405020304" pitchFamily="18" charset="0"/>
              </a:rPr>
              <a:t>genel zihinsel yetenek alanında </a:t>
            </a:r>
            <a:r>
              <a:rPr lang="tr-TR" sz="1800" b="0" i="0" u="none" strike="noStrike" baseline="0" dirty="0">
                <a:solidFill>
                  <a:srgbClr val="000000"/>
                </a:solidFill>
                <a:latin typeface="Times New Roman" panose="02020603050405020304" pitchFamily="18" charset="0"/>
              </a:rPr>
              <a:t>uygulamaya alınacak öğrenciler ise </a:t>
            </a:r>
            <a:r>
              <a:rPr lang="tr-TR" sz="1800" b="0" i="0" u="none" strike="noStrike" baseline="0" dirty="0">
                <a:solidFill>
                  <a:srgbClr val="FF0000"/>
                </a:solidFill>
                <a:latin typeface="Times New Roman" panose="02020603050405020304" pitchFamily="18" charset="0"/>
              </a:rPr>
              <a:t>giriş belgelerinde yer alan saatte </a:t>
            </a:r>
            <a:r>
              <a:rPr lang="tr-TR" sz="1800" b="0" i="0" u="none" strike="noStrike" baseline="0" dirty="0">
                <a:solidFill>
                  <a:srgbClr val="000000"/>
                </a:solidFill>
                <a:latin typeface="Times New Roman" panose="02020603050405020304" pitchFamily="18" charset="0"/>
              </a:rPr>
              <a:t>uygulama merkezlerinde hazır bulunacaklardır. </a:t>
            </a:r>
          </a:p>
        </p:txBody>
      </p:sp>
      <p:pic>
        <p:nvPicPr>
          <p:cNvPr id="7" name="Resim 6">
            <a:extLst>
              <a:ext uri="{FF2B5EF4-FFF2-40B4-BE49-F238E27FC236}">
                <a16:creationId xmlns:a16="http://schemas.microsoft.com/office/drawing/2014/main" id="{78349A0C-1430-4E72-16CF-6C9C779A7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395486"/>
            <a:ext cx="3175198" cy="1600200"/>
          </a:xfrm>
          <a:prstGeom prst="rect">
            <a:avLst/>
          </a:prstGeom>
        </p:spPr>
      </p:pic>
      <p:pic>
        <p:nvPicPr>
          <p:cNvPr id="8" name="Resim 7" descr="saat içeren bir resim&#10;&#10;Açıklama otomatik olarak oluşturuldu">
            <a:extLst>
              <a:ext uri="{FF2B5EF4-FFF2-40B4-BE49-F238E27FC236}">
                <a16:creationId xmlns:a16="http://schemas.microsoft.com/office/drawing/2014/main" id="{82719125-A2C8-7D03-BD9F-FA2B0CDD42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2499742"/>
            <a:ext cx="3412649" cy="1944216"/>
          </a:xfrm>
          <a:prstGeom prst="rect">
            <a:avLst/>
          </a:prstGeom>
        </p:spPr>
      </p:pic>
      <p:sp>
        <p:nvSpPr>
          <p:cNvPr id="5" name="Metin kutusu 4">
            <a:extLst>
              <a:ext uri="{FF2B5EF4-FFF2-40B4-BE49-F238E27FC236}">
                <a16:creationId xmlns:a16="http://schemas.microsoft.com/office/drawing/2014/main" id="{D5A9AE10-098D-F02B-1D5E-69038BC54628}"/>
              </a:ext>
            </a:extLst>
          </p:cNvPr>
          <p:cNvSpPr txBox="1"/>
          <p:nvPr/>
        </p:nvSpPr>
        <p:spPr>
          <a:xfrm>
            <a:off x="107504" y="255313"/>
            <a:ext cx="4572000" cy="646331"/>
          </a:xfrm>
          <a:prstGeom prst="rect">
            <a:avLst/>
          </a:prstGeom>
          <a:noFill/>
        </p:spPr>
        <p:txBody>
          <a:bodyPr wrap="square">
            <a:spAutoFit/>
          </a:bodyPr>
          <a:lstStyle/>
          <a:p>
            <a:pPr algn="ctr"/>
            <a:r>
              <a:rPr lang="en-US" sz="1800" b="1" dirty="0">
                <a:solidFill>
                  <a:srgbClr val="FF0000">
                    <a:alpha val="80000"/>
                  </a:srgbClr>
                </a:solidFill>
                <a:latin typeface="Times New Roman" panose="02020603050405020304" pitchFamily="18" charset="0"/>
                <a:cs typeface="Times New Roman" panose="02020603050405020304" pitchFamily="18" charset="0"/>
              </a:rPr>
              <a:t>BIREYSEL</a:t>
            </a:r>
            <a:r>
              <a:rPr lang="tr-TR" sz="1800" b="1" dirty="0">
                <a:solidFill>
                  <a:srgbClr val="FF0000">
                    <a:alpha val="80000"/>
                  </a:srgbClr>
                </a:solidFill>
                <a:latin typeface="Times New Roman" panose="02020603050405020304" pitchFamily="18" charset="0"/>
                <a:cs typeface="Times New Roman" panose="02020603050405020304" pitchFamily="18" charset="0"/>
              </a:rPr>
              <a:t>  DEĞERLENDİRME</a:t>
            </a:r>
          </a:p>
          <a:p>
            <a:pPr algn="ctr"/>
            <a:r>
              <a:rPr lang="tr-TR" sz="1800" b="1" kern="1200" dirty="0">
                <a:solidFill>
                  <a:schemeClr val="tx1">
                    <a:lumMod val="95000"/>
                    <a:lumOff val="5000"/>
                  </a:schemeClr>
                </a:solidFill>
                <a:latin typeface="Times New Roman" panose="02020603050405020304" pitchFamily="18" charset="0"/>
                <a:cs typeface="Times New Roman" panose="02020603050405020304" pitchFamily="18" charset="0"/>
              </a:rPr>
              <a:t>(15 Mayıs 2023-28 Temmuz 2023)</a:t>
            </a:r>
            <a:endParaRPr lang="tr-TR" dirty="0">
              <a:solidFill>
                <a:schemeClr val="tx1">
                  <a:lumMod val="95000"/>
                  <a:lumOff val="5000"/>
                </a:schemeClr>
              </a:solidFill>
            </a:endParaRPr>
          </a:p>
        </p:txBody>
      </p:sp>
    </p:spTree>
    <p:extLst>
      <p:ext uri="{BB962C8B-B14F-4D97-AF65-F5344CB8AC3E}">
        <p14:creationId xmlns:p14="http://schemas.microsoft.com/office/powerpoint/2010/main" val="1564531062"/>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7D1C1C6E-8A7A-685E-34AC-B3F730B5618D}"/>
              </a:ext>
            </a:extLst>
          </p:cNvPr>
          <p:cNvPicPr>
            <a:picLocks noChangeAspect="1"/>
          </p:cNvPicPr>
          <p:nvPr/>
        </p:nvPicPr>
        <p:blipFill rotWithShape="1">
          <a:blip r:embed="rId2"/>
          <a:srcRect r="2" b="2"/>
          <a:stretch/>
        </p:blipFill>
        <p:spPr>
          <a:xfrm>
            <a:off x="242223" y="408211"/>
            <a:ext cx="4306642" cy="4306642"/>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4" name="Metin kutusu 3">
            <a:extLst>
              <a:ext uri="{FF2B5EF4-FFF2-40B4-BE49-F238E27FC236}">
                <a16:creationId xmlns:a16="http://schemas.microsoft.com/office/drawing/2014/main" id="{627A3835-7EB9-1209-191B-D96D0C63ED2D}"/>
              </a:ext>
            </a:extLst>
          </p:cNvPr>
          <p:cNvSpPr txBox="1"/>
          <p:nvPr/>
        </p:nvSpPr>
        <p:spPr>
          <a:xfrm>
            <a:off x="4090611" y="415612"/>
            <a:ext cx="4306643" cy="1724090"/>
          </a:xfrm>
          <a:prstGeom prst="rect">
            <a:avLst/>
          </a:prstGeom>
        </p:spPr>
        <p:txBody>
          <a:bodyPr vert="horz" lIns="91440" tIns="45720" rIns="91440" bIns="45720" rtlCol="0" anchor="t">
            <a:noAutofit/>
          </a:bodyPr>
          <a:lstStyle/>
          <a:p>
            <a:pPr algn="ctr">
              <a:lnSpc>
                <a:spcPct val="90000"/>
              </a:lnSpc>
              <a:spcAft>
                <a:spcPts val="600"/>
              </a:spcAft>
            </a:pPr>
            <a:endParaRPr lang="tr-TR" sz="2300" b="1" dirty="0">
              <a:solidFill>
                <a:srgbClr val="FF0000">
                  <a:alpha val="80000"/>
                </a:srgbClr>
              </a:solidFill>
              <a:latin typeface="Times New Roman" panose="02020603050405020304" pitchFamily="18" charset="0"/>
              <a:cs typeface="Times New Roman" panose="02020603050405020304" pitchFamily="18" charset="0"/>
            </a:endParaRPr>
          </a:p>
          <a:p>
            <a:pPr algn="ctr">
              <a:lnSpc>
                <a:spcPct val="90000"/>
              </a:lnSpc>
              <a:spcAft>
                <a:spcPts val="600"/>
              </a:spcAft>
            </a:pPr>
            <a:r>
              <a:rPr lang="en-US" sz="2300" b="1" dirty="0" err="1">
                <a:solidFill>
                  <a:srgbClr val="FF0000">
                    <a:alpha val="80000"/>
                  </a:srgbClr>
                </a:solidFill>
                <a:latin typeface="Times New Roman" panose="02020603050405020304" pitchFamily="18" charset="0"/>
                <a:cs typeface="Times New Roman" panose="02020603050405020304" pitchFamily="18" charset="0"/>
              </a:rPr>
              <a:t>Genel</a:t>
            </a:r>
            <a:r>
              <a:rPr lang="en-US" sz="2300" b="1" dirty="0">
                <a:solidFill>
                  <a:srgbClr val="FF0000">
                    <a:alpha val="80000"/>
                  </a:srgbClr>
                </a:solidFill>
                <a:latin typeface="Times New Roman" panose="02020603050405020304" pitchFamily="18" charset="0"/>
                <a:cs typeface="Times New Roman" panose="02020603050405020304" pitchFamily="18" charset="0"/>
              </a:rPr>
              <a:t> </a:t>
            </a:r>
            <a:r>
              <a:rPr lang="en-US" sz="2300" b="1" dirty="0" err="1">
                <a:solidFill>
                  <a:srgbClr val="FF0000">
                    <a:alpha val="80000"/>
                  </a:srgbClr>
                </a:solidFill>
                <a:latin typeface="Times New Roman" panose="02020603050405020304" pitchFamily="18" charset="0"/>
                <a:cs typeface="Times New Roman" panose="02020603050405020304" pitchFamily="18" charset="0"/>
              </a:rPr>
              <a:t>Zihinsel</a:t>
            </a:r>
            <a:r>
              <a:rPr lang="en-US" sz="2300" b="1" dirty="0">
                <a:solidFill>
                  <a:srgbClr val="FF0000">
                    <a:alpha val="80000"/>
                  </a:srgbClr>
                </a:solidFill>
                <a:latin typeface="Times New Roman" panose="02020603050405020304" pitchFamily="18" charset="0"/>
                <a:cs typeface="Times New Roman" panose="02020603050405020304" pitchFamily="18" charset="0"/>
              </a:rPr>
              <a:t> </a:t>
            </a:r>
            <a:r>
              <a:rPr lang="en-US" sz="2300" b="1" dirty="0" err="1">
                <a:solidFill>
                  <a:srgbClr val="FF0000">
                    <a:alpha val="80000"/>
                  </a:srgbClr>
                </a:solidFill>
                <a:latin typeface="Times New Roman" panose="02020603050405020304" pitchFamily="18" charset="0"/>
                <a:cs typeface="Times New Roman" panose="02020603050405020304" pitchFamily="18" charset="0"/>
              </a:rPr>
              <a:t>Yetenek</a:t>
            </a:r>
            <a:r>
              <a:rPr lang="en-US" sz="2300" b="1" dirty="0">
                <a:solidFill>
                  <a:srgbClr val="FF0000">
                    <a:alpha val="80000"/>
                  </a:srgbClr>
                </a:solidFill>
                <a:latin typeface="Times New Roman" panose="02020603050405020304" pitchFamily="18" charset="0"/>
                <a:cs typeface="Times New Roman" panose="02020603050405020304" pitchFamily="18" charset="0"/>
              </a:rPr>
              <a:t> </a:t>
            </a:r>
            <a:r>
              <a:rPr lang="en-US" sz="2300" b="1" dirty="0" err="1">
                <a:solidFill>
                  <a:srgbClr val="FF0000">
                    <a:alpha val="80000"/>
                  </a:srgbClr>
                </a:solidFill>
                <a:latin typeface="Times New Roman" panose="02020603050405020304" pitchFamily="18" charset="0"/>
                <a:cs typeface="Times New Roman" panose="02020603050405020304" pitchFamily="18" charset="0"/>
              </a:rPr>
              <a:t>Alanında</a:t>
            </a:r>
            <a:r>
              <a:rPr lang="en-US" sz="2300" b="1" dirty="0">
                <a:solidFill>
                  <a:srgbClr val="FF0000">
                    <a:alpha val="80000"/>
                  </a:srgbClr>
                </a:solidFill>
                <a:latin typeface="Times New Roman" panose="02020603050405020304" pitchFamily="18" charset="0"/>
                <a:cs typeface="Times New Roman" panose="02020603050405020304" pitchFamily="18" charset="0"/>
              </a:rPr>
              <a:t> </a:t>
            </a:r>
            <a:endParaRPr lang="tr-TR" sz="2300" b="1" dirty="0">
              <a:solidFill>
                <a:srgbClr val="FF0000">
                  <a:alpha val="80000"/>
                </a:srgbClr>
              </a:solidFill>
              <a:latin typeface="Times New Roman" panose="02020603050405020304" pitchFamily="18" charset="0"/>
              <a:cs typeface="Times New Roman" panose="02020603050405020304" pitchFamily="18" charset="0"/>
            </a:endParaRPr>
          </a:p>
          <a:p>
            <a:pPr algn="ctr">
              <a:lnSpc>
                <a:spcPct val="90000"/>
              </a:lnSpc>
              <a:spcAft>
                <a:spcPts val="600"/>
              </a:spcAft>
            </a:pPr>
            <a:r>
              <a:rPr lang="en-US" sz="2300" b="1" dirty="0" err="1">
                <a:solidFill>
                  <a:srgbClr val="FF0000">
                    <a:alpha val="80000"/>
                  </a:srgbClr>
                </a:solidFill>
                <a:latin typeface="Times New Roman" panose="02020603050405020304" pitchFamily="18" charset="0"/>
                <a:cs typeface="Times New Roman" panose="02020603050405020304" pitchFamily="18" charset="0"/>
              </a:rPr>
              <a:t>Bireysel</a:t>
            </a:r>
            <a:r>
              <a:rPr lang="en-US" sz="2300" b="1" dirty="0">
                <a:solidFill>
                  <a:srgbClr val="FF0000">
                    <a:alpha val="80000"/>
                  </a:srgbClr>
                </a:solidFill>
                <a:latin typeface="Times New Roman" panose="02020603050405020304" pitchFamily="18" charset="0"/>
                <a:cs typeface="Times New Roman" panose="02020603050405020304" pitchFamily="18" charset="0"/>
              </a:rPr>
              <a:t> </a:t>
            </a:r>
            <a:r>
              <a:rPr lang="en-US" sz="2300" b="1" dirty="0" err="1">
                <a:solidFill>
                  <a:srgbClr val="FF0000">
                    <a:alpha val="80000"/>
                  </a:srgbClr>
                </a:solidFill>
                <a:latin typeface="Times New Roman" panose="02020603050405020304" pitchFamily="18" charset="0"/>
                <a:cs typeface="Times New Roman" panose="02020603050405020304" pitchFamily="18" charset="0"/>
              </a:rPr>
              <a:t>Değerlendirme</a:t>
            </a:r>
            <a:r>
              <a:rPr lang="en-US" sz="2300" b="1" dirty="0">
                <a:solidFill>
                  <a:srgbClr val="FF0000">
                    <a:alpha val="80000"/>
                  </a:srgbClr>
                </a:solidFill>
                <a:latin typeface="Times New Roman" panose="02020603050405020304" pitchFamily="18" charset="0"/>
                <a:cs typeface="Times New Roman" panose="02020603050405020304" pitchFamily="18" charset="0"/>
              </a:rPr>
              <a:t> </a:t>
            </a:r>
            <a:endParaRPr lang="tr-TR" sz="2300" dirty="0">
              <a:solidFill>
                <a:schemeClr val="tx1">
                  <a:alpha val="80000"/>
                </a:schemeClr>
              </a:solidFill>
            </a:endParaRPr>
          </a:p>
          <a:p>
            <a:pPr algn="ctr">
              <a:lnSpc>
                <a:spcPct val="90000"/>
              </a:lnSpc>
              <a:spcAft>
                <a:spcPts val="600"/>
              </a:spcAft>
            </a:pPr>
            <a:endParaRPr lang="tr-TR" sz="2400" dirty="0">
              <a:solidFill>
                <a:schemeClr val="tx1">
                  <a:alpha val="80000"/>
                </a:schemeClr>
              </a:solidFill>
            </a:endParaRPr>
          </a:p>
          <a:p>
            <a:pPr algn="ctr">
              <a:lnSpc>
                <a:spcPct val="90000"/>
              </a:lnSpc>
              <a:spcAft>
                <a:spcPts val="600"/>
              </a:spcAft>
            </a:pPr>
            <a:endParaRPr lang="tr-TR" sz="2200" dirty="0">
              <a:solidFill>
                <a:schemeClr val="tx1">
                  <a:alpha val="80000"/>
                </a:schemeClr>
              </a:solidFill>
            </a:endParaRPr>
          </a:p>
          <a:p>
            <a:pPr algn="ctr">
              <a:lnSpc>
                <a:spcPct val="90000"/>
              </a:lnSpc>
              <a:spcAft>
                <a:spcPts val="600"/>
              </a:spcAft>
            </a:pPr>
            <a:endParaRPr lang="en-US" sz="2300" dirty="0">
              <a:solidFill>
                <a:schemeClr val="tx1">
                  <a:alpha val="80000"/>
                </a:schemeClr>
              </a:solidFill>
            </a:endParaRPr>
          </a:p>
        </p:txBody>
      </p:sp>
      <p:sp>
        <p:nvSpPr>
          <p:cNvPr id="2" name="Alt Bilgi Yer Tutucusu 1">
            <a:extLst>
              <a:ext uri="{FF2B5EF4-FFF2-40B4-BE49-F238E27FC236}">
                <a16:creationId xmlns:a16="http://schemas.microsoft.com/office/drawing/2014/main" id="{F7F91D4E-0D88-53B1-EB40-B3692107FAEC}"/>
              </a:ext>
            </a:extLst>
          </p:cNvPr>
          <p:cNvSpPr>
            <a:spLocks noGrp="1"/>
          </p:cNvSpPr>
          <p:nvPr>
            <p:ph type="ftr" sz="quarter" idx="11"/>
          </p:nvPr>
        </p:nvSpPr>
        <p:spPr>
          <a:xfrm rot="16200000">
            <a:off x="7359086" y="1193613"/>
            <a:ext cx="2661070" cy="273844"/>
          </a:xfrm>
        </p:spPr>
        <p:txBody>
          <a:bodyPr vert="horz" lIns="91440" tIns="45720" rIns="91440" bIns="45720" rtlCol="0" anchor="ctr">
            <a:normAutofit/>
          </a:bodyPr>
          <a:lstStyle/>
          <a:p>
            <a:pPr>
              <a:spcAft>
                <a:spcPts val="600"/>
              </a:spcAft>
              <a:defRPr/>
            </a:pPr>
            <a:r>
              <a:rPr lang="en-US" sz="1100" kern="1200">
                <a:solidFill>
                  <a:schemeClr val="tx1">
                    <a:alpha val="60000"/>
                  </a:schemeClr>
                </a:solidFill>
                <a:latin typeface="Calibri" panose="020F0502020204030204"/>
                <a:ea typeface="+mn-ea"/>
                <a:cs typeface="+mn-cs"/>
              </a:rPr>
              <a:t>Akçakale Rehberlik ve Araştırma Merkezi</a:t>
            </a:r>
          </a:p>
        </p:txBody>
      </p:sp>
      <p:sp>
        <p:nvSpPr>
          <p:cNvPr id="8" name="Metin kutusu 7">
            <a:extLst>
              <a:ext uri="{FF2B5EF4-FFF2-40B4-BE49-F238E27FC236}">
                <a16:creationId xmlns:a16="http://schemas.microsoft.com/office/drawing/2014/main" id="{C5A44C01-F5A7-6325-0A74-5EABD070AE4B}"/>
              </a:ext>
            </a:extLst>
          </p:cNvPr>
          <p:cNvSpPr txBox="1"/>
          <p:nvPr/>
        </p:nvSpPr>
        <p:spPr>
          <a:xfrm>
            <a:off x="4595137" y="2107290"/>
            <a:ext cx="3957561" cy="1154162"/>
          </a:xfrm>
          <a:prstGeom prst="rect">
            <a:avLst/>
          </a:prstGeom>
          <a:noFill/>
        </p:spPr>
        <p:txBody>
          <a:bodyPr wrap="square" rtlCol="0">
            <a:spAutoFit/>
          </a:bodyPr>
          <a:lstStyle/>
          <a:p>
            <a:r>
              <a:rPr lang="tr-TR" sz="2300" dirty="0">
                <a:solidFill>
                  <a:schemeClr val="tx1">
                    <a:alpha val="80000"/>
                  </a:schemeClr>
                </a:solidFill>
              </a:rPr>
              <a:t> </a:t>
            </a:r>
            <a:r>
              <a:rPr lang="en-US" sz="2300" dirty="0" err="1">
                <a:solidFill>
                  <a:schemeClr val="tx1">
                    <a:alpha val="80000"/>
                  </a:schemeClr>
                </a:solidFill>
              </a:rPr>
              <a:t>Bireysel</a:t>
            </a:r>
            <a:r>
              <a:rPr lang="en-US" sz="2300" dirty="0">
                <a:solidFill>
                  <a:schemeClr val="tx1">
                    <a:alpha val="80000"/>
                  </a:schemeClr>
                </a:solidFill>
              </a:rPr>
              <a:t> </a:t>
            </a:r>
            <a:r>
              <a:rPr lang="en-US" sz="2300" dirty="0" err="1">
                <a:solidFill>
                  <a:schemeClr val="tx1">
                    <a:alpha val="80000"/>
                  </a:schemeClr>
                </a:solidFill>
              </a:rPr>
              <a:t>değerlendirmelerde</a:t>
            </a:r>
            <a:r>
              <a:rPr lang="en-US" sz="2300" dirty="0">
                <a:solidFill>
                  <a:schemeClr val="tx1">
                    <a:alpha val="80000"/>
                  </a:schemeClr>
                </a:solidFill>
              </a:rPr>
              <a:t> </a:t>
            </a:r>
            <a:r>
              <a:rPr lang="tr-TR" sz="2300" dirty="0">
                <a:solidFill>
                  <a:schemeClr val="tx1">
                    <a:alpha val="80000"/>
                  </a:schemeClr>
                </a:solidFill>
              </a:rPr>
              <a:t>            </a:t>
            </a:r>
            <a:r>
              <a:rPr lang="en-US" sz="2300" b="1" dirty="0" err="1">
                <a:solidFill>
                  <a:schemeClr val="tx1">
                    <a:alpha val="80000"/>
                  </a:schemeClr>
                </a:solidFill>
              </a:rPr>
              <a:t>Bakanlıkça</a:t>
            </a:r>
            <a:r>
              <a:rPr lang="en-US" sz="2300" b="1" dirty="0">
                <a:solidFill>
                  <a:schemeClr val="tx1">
                    <a:alpha val="80000"/>
                  </a:schemeClr>
                </a:solidFill>
              </a:rPr>
              <a:t> </a:t>
            </a:r>
            <a:r>
              <a:rPr lang="en-US" sz="2300" b="1" dirty="0" err="1">
                <a:solidFill>
                  <a:schemeClr val="tx1">
                    <a:alpha val="80000"/>
                  </a:schemeClr>
                </a:solidFill>
              </a:rPr>
              <a:t>belirlenen</a:t>
            </a:r>
            <a:r>
              <a:rPr lang="en-US" sz="2300" b="1" dirty="0">
                <a:solidFill>
                  <a:schemeClr val="tx1">
                    <a:alpha val="80000"/>
                  </a:schemeClr>
                </a:solidFill>
              </a:rPr>
              <a:t> </a:t>
            </a:r>
            <a:r>
              <a:rPr lang="en-US" sz="2300" b="1" dirty="0" err="1">
                <a:solidFill>
                  <a:schemeClr val="tx1">
                    <a:alpha val="80000"/>
                  </a:schemeClr>
                </a:solidFill>
              </a:rPr>
              <a:t>zekâ</a:t>
            </a:r>
            <a:r>
              <a:rPr lang="en-US" sz="2300" b="1" dirty="0">
                <a:solidFill>
                  <a:schemeClr val="tx1">
                    <a:alpha val="80000"/>
                  </a:schemeClr>
                </a:solidFill>
              </a:rPr>
              <a:t> </a:t>
            </a:r>
            <a:r>
              <a:rPr lang="tr-TR" sz="2300" b="1" dirty="0">
                <a:solidFill>
                  <a:schemeClr val="tx1">
                    <a:alpha val="80000"/>
                  </a:schemeClr>
                </a:solidFill>
              </a:rPr>
              <a:t>   </a:t>
            </a:r>
            <a:r>
              <a:rPr lang="en-US" sz="2300" b="1" dirty="0" err="1">
                <a:solidFill>
                  <a:schemeClr val="tx1">
                    <a:alpha val="80000"/>
                  </a:schemeClr>
                </a:solidFill>
              </a:rPr>
              <a:t>ölçeği</a:t>
            </a:r>
            <a:r>
              <a:rPr lang="tr-TR" sz="2300" b="1" dirty="0">
                <a:solidFill>
                  <a:schemeClr val="tx1">
                    <a:alpha val="80000"/>
                  </a:schemeClr>
                </a:solidFill>
              </a:rPr>
              <a:t>/</a:t>
            </a:r>
            <a:r>
              <a:rPr lang="en-US" sz="2300" dirty="0" err="1">
                <a:solidFill>
                  <a:schemeClr val="tx1">
                    <a:alpha val="80000"/>
                  </a:schemeClr>
                </a:solidFill>
              </a:rPr>
              <a:t>ölçekleri</a:t>
            </a:r>
            <a:r>
              <a:rPr lang="tr-TR" sz="2300" dirty="0">
                <a:solidFill>
                  <a:schemeClr val="tx1">
                    <a:alpha val="80000"/>
                  </a:schemeClr>
                </a:solidFill>
              </a:rPr>
              <a:t> </a:t>
            </a:r>
            <a:r>
              <a:rPr lang="en-US" sz="2300" dirty="0" err="1">
                <a:solidFill>
                  <a:schemeClr val="tx1">
                    <a:alpha val="80000"/>
                  </a:schemeClr>
                </a:solidFill>
              </a:rPr>
              <a:t>kullanılacaktır</a:t>
            </a:r>
            <a:endParaRPr lang="tr-TR" sz="2300" dirty="0"/>
          </a:p>
        </p:txBody>
      </p:sp>
    </p:spTree>
    <p:extLst>
      <p:ext uri="{BB962C8B-B14F-4D97-AF65-F5344CB8AC3E}">
        <p14:creationId xmlns:p14="http://schemas.microsoft.com/office/powerpoint/2010/main" val="1425375464"/>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335D5CC-D537-A07B-948F-48C82012E096}"/>
              </a:ext>
            </a:extLst>
          </p:cNvPr>
          <p:cNvSpPr>
            <a:spLocks noGrp="1"/>
          </p:cNvSpPr>
          <p:nvPr>
            <p:ph sz="half" idx="1"/>
          </p:nvPr>
        </p:nvSpPr>
        <p:spPr>
          <a:xfrm>
            <a:off x="539552" y="483518"/>
            <a:ext cx="3886200" cy="3263504"/>
          </a:xfrm>
        </p:spPr>
        <p:txBody>
          <a:bodyPr>
            <a:normAutofit fontScale="70000" lnSpcReduction="20000"/>
          </a:bodyPr>
          <a:lstStyle/>
          <a:p>
            <a:pPr marL="0" indent="0" algn="ctr">
              <a:buNone/>
            </a:pPr>
            <a:r>
              <a:rPr lang="tr-TR" sz="2400" b="1" dirty="0">
                <a:solidFill>
                  <a:srgbClr val="00B0F0"/>
                </a:solidFill>
              </a:rPr>
              <a:t>Resim Yetenek Alanında </a:t>
            </a:r>
          </a:p>
          <a:p>
            <a:pPr marL="0" indent="0" algn="ctr">
              <a:buNone/>
            </a:pPr>
            <a:r>
              <a:rPr lang="tr-TR" sz="2400" b="1" dirty="0">
                <a:solidFill>
                  <a:srgbClr val="00B0F0"/>
                </a:solidFill>
              </a:rPr>
              <a:t>Bireysel Değerlendirme </a:t>
            </a:r>
          </a:p>
          <a:p>
            <a:pPr marL="0" indent="0">
              <a:buNone/>
            </a:pPr>
            <a:endParaRPr lang="tr-TR" dirty="0"/>
          </a:p>
          <a:p>
            <a:pPr>
              <a:buFont typeface="Wingdings" panose="05000000000000000000" pitchFamily="2" charset="2"/>
              <a:buChar char="v"/>
            </a:pPr>
            <a:r>
              <a:rPr lang="tr-TR" dirty="0"/>
              <a:t> Değerlendirmeler Bakanlıkça belirlenen ölçütler doğrultusunda yapılacaktır.</a:t>
            </a:r>
          </a:p>
          <a:p>
            <a:pPr>
              <a:buFont typeface="Wingdings" panose="05000000000000000000" pitchFamily="2" charset="2"/>
              <a:buChar char="v"/>
            </a:pPr>
            <a:endParaRPr lang="tr-TR" dirty="0"/>
          </a:p>
          <a:p>
            <a:pPr>
              <a:buFont typeface="Wingdings" panose="05000000000000000000" pitchFamily="2" charset="2"/>
              <a:buChar char="v"/>
            </a:pPr>
            <a:r>
              <a:rPr lang="tr-TR" dirty="0"/>
              <a:t>Değerlendirmeler belirlenen tarihlerde yer alan </a:t>
            </a:r>
            <a:r>
              <a:rPr lang="tr-TR" b="1" dirty="0"/>
              <a:t>her bir gün için iki (2) oturumdan </a:t>
            </a:r>
            <a:r>
              <a:rPr lang="tr-TR" dirty="0"/>
              <a:t>oluşacaktır.</a:t>
            </a:r>
          </a:p>
          <a:p>
            <a:pPr>
              <a:buFont typeface="Wingdings" panose="05000000000000000000" pitchFamily="2" charset="2"/>
              <a:buChar char="v"/>
            </a:pPr>
            <a:endParaRPr lang="tr-TR" dirty="0"/>
          </a:p>
          <a:p>
            <a:pPr>
              <a:buFont typeface="Wingdings" panose="05000000000000000000" pitchFamily="2" charset="2"/>
              <a:buChar char="v"/>
            </a:pPr>
            <a:r>
              <a:rPr lang="tr-TR" dirty="0"/>
              <a:t> Değerlendirmeye girecek adaylar için gerekli materyaller uygulama merkezlerinde hazır bulundurulacaktır</a:t>
            </a:r>
          </a:p>
        </p:txBody>
      </p:sp>
      <p:sp>
        <p:nvSpPr>
          <p:cNvPr id="4" name="İçerik Yer Tutucusu 3">
            <a:extLst>
              <a:ext uri="{FF2B5EF4-FFF2-40B4-BE49-F238E27FC236}">
                <a16:creationId xmlns:a16="http://schemas.microsoft.com/office/drawing/2014/main" id="{87E2ABE1-1465-7CC5-4ECC-D76C29388514}"/>
              </a:ext>
            </a:extLst>
          </p:cNvPr>
          <p:cNvSpPr>
            <a:spLocks noGrp="1"/>
          </p:cNvSpPr>
          <p:nvPr>
            <p:ph sz="half" idx="2"/>
          </p:nvPr>
        </p:nvSpPr>
        <p:spPr>
          <a:xfrm>
            <a:off x="4629152" y="411510"/>
            <a:ext cx="3886200" cy="3263504"/>
          </a:xfrm>
        </p:spPr>
        <p:txBody>
          <a:bodyP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FF0000"/>
                </a:solidFill>
                <a:effectLst/>
                <a:uLnTx/>
                <a:uFillTx/>
                <a:latin typeface="Calibri" panose="020F0502020204030204"/>
                <a:ea typeface="+mn-ea"/>
                <a:cs typeface="+mn-cs"/>
              </a:rPr>
              <a:t>Müzik Yetenek Alanında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FF0000"/>
                </a:solidFill>
                <a:effectLst/>
                <a:uLnTx/>
                <a:uFillTx/>
                <a:latin typeface="Calibri" panose="020F0502020204030204"/>
                <a:ea typeface="+mn-ea"/>
                <a:cs typeface="+mn-cs"/>
              </a:rPr>
              <a:t> Bireysel Değerlendirme </a:t>
            </a:r>
          </a:p>
          <a:p>
            <a:pPr marL="0" indent="0" algn="just">
              <a:buNone/>
            </a:pPr>
            <a:endParaRPr lang="tr-TR" dirty="0"/>
          </a:p>
          <a:p>
            <a:pPr algn="just">
              <a:buFont typeface="Wingdings" panose="05000000000000000000" pitchFamily="2" charset="2"/>
              <a:buChar char="v"/>
            </a:pPr>
            <a:r>
              <a:rPr lang="tr-TR" dirty="0"/>
              <a:t>Değerlendirmeler </a:t>
            </a:r>
            <a:r>
              <a:rPr lang="tr-TR" b="1" dirty="0"/>
              <a:t>her gün için 4 (dört) oturum </a:t>
            </a:r>
            <a:r>
              <a:rPr lang="tr-TR" dirty="0"/>
              <a:t>şeklinde gerçekleştirilecektir. </a:t>
            </a:r>
          </a:p>
          <a:p>
            <a:pPr marL="0" indent="0" algn="just">
              <a:buNone/>
            </a:pPr>
            <a:endParaRPr lang="tr-TR" dirty="0">
              <a:solidFill>
                <a:srgbClr val="FF0000"/>
              </a:solidFill>
            </a:endParaRPr>
          </a:p>
          <a:p>
            <a:pPr algn="just">
              <a:buFont typeface="Wingdings" panose="05000000000000000000" pitchFamily="2" charset="2"/>
              <a:buChar char="v"/>
            </a:pPr>
            <a:r>
              <a:rPr lang="tr-TR" dirty="0"/>
              <a:t>Değerlendirmeye yönelik hazırlanan “Örnek Uygulama Videosu” http://orgm.meb.gov.tr web adresi üzerinden izlenebilecektir. İlgili videonun her oturum öncesinde öğrencilere uygulama merkezi müdürlüklerince izletilmesi zorunludur. </a:t>
            </a:r>
          </a:p>
          <a:p>
            <a:pPr algn="just">
              <a:buFont typeface="Wingdings" panose="05000000000000000000" pitchFamily="2" charset="2"/>
              <a:buChar char="v"/>
            </a:pPr>
            <a:r>
              <a:rPr lang="tr-TR" dirty="0"/>
              <a:t>Değerlendirmeye girecek adaylar için gerekli materyaller uygulama merkezlerinde hazır bulundurulacaktır.</a:t>
            </a:r>
            <a:endParaRPr lang="tr-TR" dirty="0">
              <a:solidFill>
                <a:srgbClr val="FF0000"/>
              </a:solidFill>
            </a:endParaRPr>
          </a:p>
          <a:p>
            <a:endParaRPr lang="tr-TR" dirty="0"/>
          </a:p>
        </p:txBody>
      </p:sp>
      <p:sp>
        <p:nvSpPr>
          <p:cNvPr id="5" name="Alt Bilgi Yer Tutucusu 4">
            <a:extLst>
              <a:ext uri="{FF2B5EF4-FFF2-40B4-BE49-F238E27FC236}">
                <a16:creationId xmlns:a16="http://schemas.microsoft.com/office/drawing/2014/main" id="{255E4DB8-9660-5113-86A9-0507EBD45FD3}"/>
              </a:ext>
            </a:extLst>
          </p:cNvPr>
          <p:cNvSpPr>
            <a:spLocks noGrp="1"/>
          </p:cNvSpPr>
          <p:nvPr>
            <p:ph type="ftr" sz="quarter" idx="11"/>
          </p:nvPr>
        </p:nvSpPr>
        <p:spPr/>
        <p:txBody>
          <a:bodyPr/>
          <a:lstStyle/>
          <a:p>
            <a:r>
              <a:rPr lang="tr-TR"/>
              <a:t>Akçakale Rehberlik ve Araştırma Merkezi</a:t>
            </a:r>
          </a:p>
        </p:txBody>
      </p:sp>
      <p:pic>
        <p:nvPicPr>
          <p:cNvPr id="12" name="Resim 11" descr="yazı gereçleri, sabit, kalem içeren bir resim&#10;&#10;Açıklama otomatik olarak oluşturuldu">
            <a:extLst>
              <a:ext uri="{FF2B5EF4-FFF2-40B4-BE49-F238E27FC236}">
                <a16:creationId xmlns:a16="http://schemas.microsoft.com/office/drawing/2014/main" id="{D184F233-7457-1F58-7877-1D9A96D13D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392103"/>
            <a:ext cx="2448272" cy="1730080"/>
          </a:xfrm>
          <a:prstGeom prst="rect">
            <a:avLst/>
          </a:prstGeom>
        </p:spPr>
      </p:pic>
      <p:pic>
        <p:nvPicPr>
          <p:cNvPr id="14" name="Resim 13" descr="iç mekan, yaylı çalgı içeren bir resim&#10;&#10;Açıklama otomatik olarak oluşturuldu">
            <a:extLst>
              <a:ext uri="{FF2B5EF4-FFF2-40B4-BE49-F238E27FC236}">
                <a16:creationId xmlns:a16="http://schemas.microsoft.com/office/drawing/2014/main" id="{412B3AA2-8AD6-29C8-9A9E-21572A337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3331504"/>
            <a:ext cx="2016224" cy="1786532"/>
          </a:xfrm>
          <a:prstGeom prst="rect">
            <a:avLst/>
          </a:prstGeom>
        </p:spPr>
      </p:pic>
    </p:spTree>
    <p:extLst>
      <p:ext uri="{BB962C8B-B14F-4D97-AF65-F5344CB8AC3E}">
        <p14:creationId xmlns:p14="http://schemas.microsoft.com/office/powerpoint/2010/main" val="412285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0E6C5EC8-359C-DBFB-D046-4E89FD49E152}"/>
              </a:ext>
            </a:extLst>
          </p:cNvPr>
          <p:cNvPicPr>
            <a:picLocks noChangeAspect="1"/>
          </p:cNvPicPr>
          <p:nvPr/>
        </p:nvPicPr>
        <p:blipFill rotWithShape="1">
          <a:blip r:embed="rId2">
            <a:extLst>
              <a:ext uri="{28A0092B-C50C-407E-A947-70E740481C1C}">
                <a14:useLocalDpi xmlns:a14="http://schemas.microsoft.com/office/drawing/2010/main" val="0"/>
              </a:ext>
            </a:extLst>
          </a:blip>
          <a:srcRect l="14155" r="17830" b="-1"/>
          <a:stretch/>
        </p:blipFill>
        <p:spPr>
          <a:xfrm>
            <a:off x="379063" y="415613"/>
            <a:ext cx="4306642" cy="4306642"/>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5" name="Metin kutusu 4">
            <a:extLst>
              <a:ext uri="{FF2B5EF4-FFF2-40B4-BE49-F238E27FC236}">
                <a16:creationId xmlns:a16="http://schemas.microsoft.com/office/drawing/2014/main" id="{D2A135C2-9FF1-A486-A13D-D525F401927D}"/>
              </a:ext>
            </a:extLst>
          </p:cNvPr>
          <p:cNvSpPr txBox="1"/>
          <p:nvPr/>
        </p:nvSpPr>
        <p:spPr>
          <a:xfrm>
            <a:off x="4747704" y="669620"/>
            <a:ext cx="3668153" cy="1542090"/>
          </a:xfrm>
          <a:prstGeom prst="rect">
            <a:avLst/>
          </a:prstGeom>
        </p:spPr>
        <p:txBody>
          <a:bodyPr vert="horz" lIns="91440" tIns="45720" rIns="91440" bIns="45720" rtlCol="0" anchor="t">
            <a:normAutofit/>
          </a:bodyPr>
          <a:lstStyle/>
          <a:p>
            <a:pPr>
              <a:lnSpc>
                <a:spcPct val="90000"/>
              </a:lnSpc>
              <a:spcAft>
                <a:spcPts val="600"/>
              </a:spcAft>
            </a:pPr>
            <a:r>
              <a:rPr lang="en-US" sz="1600" b="1" dirty="0" err="1">
                <a:solidFill>
                  <a:schemeClr val="tx1">
                    <a:alpha val="80000"/>
                  </a:schemeClr>
                </a:solidFill>
              </a:rPr>
              <a:t>Bireysel</a:t>
            </a:r>
            <a:r>
              <a:rPr lang="en-US" sz="1600" b="1" dirty="0">
                <a:solidFill>
                  <a:schemeClr val="tx1">
                    <a:alpha val="80000"/>
                  </a:schemeClr>
                </a:solidFill>
              </a:rPr>
              <a:t> </a:t>
            </a:r>
            <a:r>
              <a:rPr lang="en-US" sz="1600" b="1" dirty="0" err="1">
                <a:solidFill>
                  <a:schemeClr val="tx1">
                    <a:alpha val="80000"/>
                  </a:schemeClr>
                </a:solidFill>
              </a:rPr>
              <a:t>değerlendirme</a:t>
            </a:r>
            <a:r>
              <a:rPr lang="en-US" sz="1600" b="1" dirty="0">
                <a:solidFill>
                  <a:schemeClr val="tx1">
                    <a:alpha val="80000"/>
                  </a:schemeClr>
                </a:solidFill>
              </a:rPr>
              <a:t> </a:t>
            </a:r>
            <a:r>
              <a:rPr lang="en-US" sz="1600" b="1" dirty="0" err="1">
                <a:solidFill>
                  <a:schemeClr val="tx1">
                    <a:alpha val="80000"/>
                  </a:schemeClr>
                </a:solidFill>
              </a:rPr>
              <a:t>uygulamaları</a:t>
            </a:r>
            <a:r>
              <a:rPr lang="en-US" sz="1600" b="1" dirty="0">
                <a:solidFill>
                  <a:schemeClr val="tx1">
                    <a:alpha val="80000"/>
                  </a:schemeClr>
                </a:solidFill>
              </a:rPr>
              <a:t> </a:t>
            </a:r>
            <a:r>
              <a:rPr lang="en-US" sz="1600" b="1" dirty="0" err="1">
                <a:solidFill>
                  <a:schemeClr val="tx1">
                    <a:alpha val="80000"/>
                  </a:schemeClr>
                </a:solidFill>
              </a:rPr>
              <a:t>sonucunda</a:t>
            </a:r>
            <a:r>
              <a:rPr lang="en-US" sz="1600" b="1" dirty="0">
                <a:solidFill>
                  <a:schemeClr val="tx1">
                    <a:alpha val="80000"/>
                  </a:schemeClr>
                </a:solidFill>
              </a:rPr>
              <a:t> </a:t>
            </a:r>
            <a:r>
              <a:rPr lang="en-US" sz="1600" b="1" dirty="0" err="1">
                <a:solidFill>
                  <a:schemeClr val="tx1">
                    <a:alpha val="80000"/>
                  </a:schemeClr>
                </a:solidFill>
              </a:rPr>
              <a:t>Bakanlık</a:t>
            </a:r>
            <a:r>
              <a:rPr lang="en-US" sz="1600" b="1" dirty="0">
                <a:solidFill>
                  <a:schemeClr val="tx1">
                    <a:alpha val="80000"/>
                  </a:schemeClr>
                </a:solidFill>
              </a:rPr>
              <a:t> </a:t>
            </a:r>
            <a:r>
              <a:rPr lang="en-US" sz="1600" b="1" dirty="0" err="1">
                <a:solidFill>
                  <a:schemeClr val="tx1">
                    <a:alpha val="80000"/>
                  </a:schemeClr>
                </a:solidFill>
              </a:rPr>
              <a:t>tarafından</a:t>
            </a:r>
            <a:r>
              <a:rPr lang="en-US" sz="1600" b="1" dirty="0">
                <a:solidFill>
                  <a:schemeClr val="tx1">
                    <a:alpha val="80000"/>
                  </a:schemeClr>
                </a:solidFill>
              </a:rPr>
              <a:t> </a:t>
            </a:r>
            <a:r>
              <a:rPr lang="en-US" sz="1600" b="1" dirty="0" err="1">
                <a:solidFill>
                  <a:schemeClr val="tx1">
                    <a:alpha val="80000"/>
                  </a:schemeClr>
                </a:solidFill>
              </a:rPr>
              <a:t>yetenek</a:t>
            </a:r>
            <a:r>
              <a:rPr lang="en-US" sz="1600" b="1" dirty="0">
                <a:solidFill>
                  <a:schemeClr val="tx1">
                    <a:alpha val="80000"/>
                  </a:schemeClr>
                </a:solidFill>
              </a:rPr>
              <a:t> </a:t>
            </a:r>
            <a:r>
              <a:rPr lang="en-US" sz="1600" b="1" dirty="0" err="1">
                <a:solidFill>
                  <a:schemeClr val="tx1">
                    <a:alpha val="80000"/>
                  </a:schemeClr>
                </a:solidFill>
              </a:rPr>
              <a:t>alanlarına</a:t>
            </a:r>
            <a:r>
              <a:rPr lang="en-US" sz="1600" b="1" dirty="0">
                <a:solidFill>
                  <a:schemeClr val="tx1">
                    <a:alpha val="80000"/>
                  </a:schemeClr>
                </a:solidFill>
              </a:rPr>
              <a:t> </a:t>
            </a:r>
            <a:r>
              <a:rPr lang="en-US" sz="1600" b="1" dirty="0" err="1">
                <a:solidFill>
                  <a:schemeClr val="tx1">
                    <a:alpha val="80000"/>
                  </a:schemeClr>
                </a:solidFill>
              </a:rPr>
              <a:t>göre</a:t>
            </a:r>
            <a:r>
              <a:rPr lang="en-US" sz="1600" b="1" dirty="0">
                <a:solidFill>
                  <a:schemeClr val="tx1">
                    <a:alpha val="80000"/>
                  </a:schemeClr>
                </a:solidFill>
              </a:rPr>
              <a:t> </a:t>
            </a:r>
            <a:r>
              <a:rPr lang="en-US" sz="1600" b="1" dirty="0" err="1">
                <a:solidFill>
                  <a:schemeClr val="tx1">
                    <a:alpha val="80000"/>
                  </a:schemeClr>
                </a:solidFill>
              </a:rPr>
              <a:t>belirlenecek</a:t>
            </a:r>
            <a:r>
              <a:rPr lang="en-US" sz="1600" b="1" dirty="0">
                <a:solidFill>
                  <a:schemeClr val="tx1">
                    <a:alpha val="80000"/>
                  </a:schemeClr>
                </a:solidFill>
              </a:rPr>
              <a:t> </a:t>
            </a:r>
            <a:r>
              <a:rPr lang="en-US" sz="1600" b="1" dirty="0" err="1">
                <a:solidFill>
                  <a:schemeClr val="tx1">
                    <a:alpha val="80000"/>
                  </a:schemeClr>
                </a:solidFill>
              </a:rPr>
              <a:t>puanı</a:t>
            </a:r>
            <a:r>
              <a:rPr lang="en-US" sz="1600" b="1" dirty="0">
                <a:solidFill>
                  <a:schemeClr val="tx1">
                    <a:alpha val="80000"/>
                  </a:schemeClr>
                </a:solidFill>
              </a:rPr>
              <a:t> </a:t>
            </a:r>
            <a:r>
              <a:rPr lang="en-US" sz="1600" b="1" dirty="0" err="1">
                <a:solidFill>
                  <a:schemeClr val="tx1">
                    <a:alpha val="80000"/>
                  </a:schemeClr>
                </a:solidFill>
              </a:rPr>
              <a:t>geçen</a:t>
            </a:r>
            <a:r>
              <a:rPr lang="en-US" sz="1600" b="1" dirty="0">
                <a:solidFill>
                  <a:schemeClr val="tx1">
                    <a:alpha val="80000"/>
                  </a:schemeClr>
                </a:solidFill>
              </a:rPr>
              <a:t> </a:t>
            </a:r>
            <a:r>
              <a:rPr lang="en-US" sz="1600" b="1" dirty="0" err="1">
                <a:solidFill>
                  <a:schemeClr val="tx1">
                    <a:alpha val="80000"/>
                  </a:schemeClr>
                </a:solidFill>
              </a:rPr>
              <a:t>öğrenciler</a:t>
            </a:r>
            <a:r>
              <a:rPr lang="en-US" sz="1600" b="1" dirty="0">
                <a:solidFill>
                  <a:schemeClr val="tx1">
                    <a:alpha val="80000"/>
                  </a:schemeClr>
                </a:solidFill>
              </a:rPr>
              <a:t> </a:t>
            </a:r>
            <a:r>
              <a:rPr lang="en-US" sz="1600" b="1" dirty="0" err="1">
                <a:solidFill>
                  <a:schemeClr val="tx1">
                    <a:alpha val="80000"/>
                  </a:schemeClr>
                </a:solidFill>
              </a:rPr>
              <a:t>kayıtlı</a:t>
            </a:r>
            <a:r>
              <a:rPr lang="en-US" sz="1600" b="1" dirty="0">
                <a:solidFill>
                  <a:schemeClr val="tx1">
                    <a:alpha val="80000"/>
                  </a:schemeClr>
                </a:solidFill>
              </a:rPr>
              <a:t> </a:t>
            </a:r>
            <a:r>
              <a:rPr lang="en-US" sz="1600" b="1" dirty="0" err="1">
                <a:solidFill>
                  <a:schemeClr val="tx1">
                    <a:alpha val="80000"/>
                  </a:schemeClr>
                </a:solidFill>
              </a:rPr>
              <a:t>oldukları</a:t>
            </a:r>
            <a:r>
              <a:rPr lang="en-US" sz="1600" b="1" dirty="0">
                <a:solidFill>
                  <a:schemeClr val="tx1">
                    <a:alpha val="80000"/>
                  </a:schemeClr>
                </a:solidFill>
              </a:rPr>
              <a:t> </a:t>
            </a:r>
            <a:r>
              <a:rPr lang="en-US" sz="1600" b="1" dirty="0" err="1">
                <a:solidFill>
                  <a:schemeClr val="tx1">
                    <a:alpha val="80000"/>
                  </a:schemeClr>
                </a:solidFill>
              </a:rPr>
              <a:t>okulların</a:t>
            </a:r>
            <a:r>
              <a:rPr lang="en-US" sz="1600" b="1" dirty="0">
                <a:solidFill>
                  <a:schemeClr val="tx1">
                    <a:alpha val="80000"/>
                  </a:schemeClr>
                </a:solidFill>
              </a:rPr>
              <a:t> </a:t>
            </a:r>
            <a:r>
              <a:rPr lang="en-US" sz="1600" b="1" dirty="0" err="1">
                <a:solidFill>
                  <a:schemeClr val="tx1">
                    <a:alpha val="80000"/>
                  </a:schemeClr>
                </a:solidFill>
              </a:rPr>
              <a:t>kayıt</a:t>
            </a:r>
            <a:r>
              <a:rPr lang="en-US" sz="1600" b="1" dirty="0">
                <a:solidFill>
                  <a:schemeClr val="tx1">
                    <a:alpha val="80000"/>
                  </a:schemeClr>
                </a:solidFill>
              </a:rPr>
              <a:t> </a:t>
            </a:r>
            <a:r>
              <a:rPr lang="en-US" sz="1600" b="1" dirty="0" err="1">
                <a:solidFill>
                  <a:schemeClr val="tx1">
                    <a:alpha val="80000"/>
                  </a:schemeClr>
                </a:solidFill>
              </a:rPr>
              <a:t>bölgelerindeki</a:t>
            </a:r>
            <a:r>
              <a:rPr lang="en-US" sz="1600" b="1" dirty="0">
                <a:solidFill>
                  <a:schemeClr val="tx1">
                    <a:alpha val="80000"/>
                  </a:schemeClr>
                </a:solidFill>
              </a:rPr>
              <a:t> </a:t>
            </a:r>
            <a:r>
              <a:rPr lang="en-US" sz="1600" b="1" dirty="0" err="1">
                <a:solidFill>
                  <a:schemeClr val="tx1">
                    <a:alpha val="80000"/>
                  </a:schemeClr>
                </a:solidFill>
              </a:rPr>
              <a:t>BİLSEM’lere</a:t>
            </a:r>
            <a:r>
              <a:rPr lang="en-US" sz="1600" b="1" dirty="0">
                <a:solidFill>
                  <a:schemeClr val="tx1">
                    <a:alpha val="80000"/>
                  </a:schemeClr>
                </a:solidFill>
              </a:rPr>
              <a:t> </a:t>
            </a:r>
            <a:r>
              <a:rPr lang="en-US" sz="1600" b="1" dirty="0" err="1">
                <a:solidFill>
                  <a:schemeClr val="tx1">
                    <a:alpha val="80000"/>
                  </a:schemeClr>
                </a:solidFill>
              </a:rPr>
              <a:t>kayıt</a:t>
            </a:r>
            <a:r>
              <a:rPr lang="en-US" sz="1600" b="1" dirty="0">
                <a:solidFill>
                  <a:schemeClr val="tx1">
                    <a:alpha val="80000"/>
                  </a:schemeClr>
                </a:solidFill>
              </a:rPr>
              <a:t> </a:t>
            </a:r>
            <a:r>
              <a:rPr lang="en-US" sz="1600" b="1" dirty="0" err="1">
                <a:solidFill>
                  <a:schemeClr val="tx1">
                    <a:alpha val="80000"/>
                  </a:schemeClr>
                </a:solidFill>
              </a:rPr>
              <a:t>hakkı</a:t>
            </a:r>
            <a:r>
              <a:rPr lang="en-US" sz="1600" b="1" dirty="0">
                <a:solidFill>
                  <a:schemeClr val="tx1">
                    <a:alpha val="80000"/>
                  </a:schemeClr>
                </a:solidFill>
              </a:rPr>
              <a:t> </a:t>
            </a:r>
            <a:r>
              <a:rPr lang="en-US" sz="1600" b="1" dirty="0" err="1">
                <a:solidFill>
                  <a:schemeClr val="tx1">
                    <a:alpha val="80000"/>
                  </a:schemeClr>
                </a:solidFill>
              </a:rPr>
              <a:t>kazanacaktır</a:t>
            </a:r>
            <a:r>
              <a:rPr lang="tr-TR" sz="1600" b="1" dirty="0">
                <a:solidFill>
                  <a:schemeClr val="tx1">
                    <a:alpha val="80000"/>
                  </a:schemeClr>
                </a:solidFill>
              </a:rPr>
              <a:t>.</a:t>
            </a:r>
            <a:endParaRPr lang="en-US" sz="1600" b="1" dirty="0">
              <a:solidFill>
                <a:schemeClr val="tx1">
                  <a:alpha val="80000"/>
                </a:schemeClr>
              </a:solidFill>
            </a:endParaRPr>
          </a:p>
        </p:txBody>
      </p:sp>
      <p:sp>
        <p:nvSpPr>
          <p:cNvPr id="2" name="Alt Bilgi Yer Tutucusu 1">
            <a:extLst>
              <a:ext uri="{FF2B5EF4-FFF2-40B4-BE49-F238E27FC236}">
                <a16:creationId xmlns:a16="http://schemas.microsoft.com/office/drawing/2014/main" id="{3234FA4C-07DE-B24D-48F5-F4CBD21A3A3B}"/>
              </a:ext>
            </a:extLst>
          </p:cNvPr>
          <p:cNvSpPr>
            <a:spLocks noGrp="1"/>
          </p:cNvSpPr>
          <p:nvPr>
            <p:ph type="ftr" sz="quarter" idx="11"/>
          </p:nvPr>
        </p:nvSpPr>
        <p:spPr>
          <a:xfrm rot="16200000">
            <a:off x="7359086" y="1193613"/>
            <a:ext cx="2661070" cy="273844"/>
          </a:xfrm>
        </p:spPr>
        <p:txBody>
          <a:bodyPr vert="horz" lIns="91440" tIns="45720" rIns="91440" bIns="45720" rtlCol="0" anchor="ctr">
            <a:normAutofit/>
          </a:bodyPr>
          <a:lstStyle/>
          <a:p>
            <a:pPr>
              <a:spcAft>
                <a:spcPts val="600"/>
              </a:spcAft>
              <a:defRPr/>
            </a:pPr>
            <a:r>
              <a:rPr lang="en-US" sz="1100" kern="1200">
                <a:solidFill>
                  <a:schemeClr val="tx1">
                    <a:alpha val="60000"/>
                  </a:schemeClr>
                </a:solidFill>
                <a:latin typeface="Calibri" panose="020F0502020204030204"/>
                <a:ea typeface="+mn-ea"/>
                <a:cs typeface="+mn-cs"/>
              </a:rPr>
              <a:t>Akçakale Rehberlik ve Araştırma Merkezi</a:t>
            </a:r>
          </a:p>
        </p:txBody>
      </p:sp>
      <p:sp>
        <p:nvSpPr>
          <p:cNvPr id="9" name="Metin kutusu 8">
            <a:extLst>
              <a:ext uri="{FF2B5EF4-FFF2-40B4-BE49-F238E27FC236}">
                <a16:creationId xmlns:a16="http://schemas.microsoft.com/office/drawing/2014/main" id="{334EF189-A015-A46D-BBBA-C880EF547B48}"/>
              </a:ext>
            </a:extLst>
          </p:cNvPr>
          <p:cNvSpPr txBox="1"/>
          <p:nvPr/>
        </p:nvSpPr>
        <p:spPr>
          <a:xfrm>
            <a:off x="4957850" y="2252789"/>
            <a:ext cx="3682851" cy="923330"/>
          </a:xfrm>
          <a:prstGeom prst="rect">
            <a:avLst/>
          </a:prstGeom>
          <a:noFill/>
        </p:spPr>
        <p:txBody>
          <a:bodyPr wrap="square">
            <a:spAutoFit/>
          </a:bodyPr>
          <a:lstStyle/>
          <a:p>
            <a:pPr algn="ctr"/>
            <a:r>
              <a:rPr lang="tr-TR" sz="1800" b="1" i="0" u="none" strike="noStrike" baseline="0" dirty="0">
                <a:solidFill>
                  <a:srgbClr val="FF0000"/>
                </a:solidFill>
                <a:latin typeface="Times New Roman" panose="02020603050405020304" pitchFamily="18" charset="0"/>
              </a:rPr>
              <a:t>04 Ağustos 2023 </a:t>
            </a:r>
            <a:r>
              <a:rPr lang="tr-TR" sz="1800" b="0" i="0" u="none" strike="noStrike" baseline="0" dirty="0">
                <a:solidFill>
                  <a:srgbClr val="000000"/>
                </a:solidFill>
                <a:latin typeface="Times New Roman" panose="02020603050405020304" pitchFamily="18" charset="0"/>
              </a:rPr>
              <a:t>	</a:t>
            </a:r>
          </a:p>
          <a:p>
            <a:r>
              <a:rPr lang="tr-TR" sz="1800" b="0" i="0" u="none" strike="noStrike" baseline="0" dirty="0">
                <a:solidFill>
                  <a:srgbClr val="000000"/>
                </a:solidFill>
                <a:latin typeface="Times New Roman" panose="02020603050405020304" pitchFamily="18" charset="0"/>
              </a:rPr>
              <a:t>Kayıt hakkı kazanan öğrencilerin ilan edilmesi </a:t>
            </a:r>
            <a:endParaRPr lang="tr-TR" dirty="0"/>
          </a:p>
        </p:txBody>
      </p:sp>
      <p:sp>
        <p:nvSpPr>
          <p:cNvPr id="19" name="Metin kutusu 18">
            <a:extLst>
              <a:ext uri="{FF2B5EF4-FFF2-40B4-BE49-F238E27FC236}">
                <a16:creationId xmlns:a16="http://schemas.microsoft.com/office/drawing/2014/main" id="{051BB0DC-E042-EC95-C505-D7F33137C0C4}"/>
              </a:ext>
            </a:extLst>
          </p:cNvPr>
          <p:cNvSpPr txBox="1"/>
          <p:nvPr/>
        </p:nvSpPr>
        <p:spPr>
          <a:xfrm>
            <a:off x="4730605" y="3440620"/>
            <a:ext cx="3822094" cy="923330"/>
          </a:xfrm>
          <a:prstGeom prst="rect">
            <a:avLst/>
          </a:prstGeom>
          <a:noFill/>
        </p:spPr>
        <p:txBody>
          <a:bodyPr wrap="square">
            <a:spAutoFit/>
          </a:bodyPr>
          <a:lstStyle/>
          <a:p>
            <a:pPr algn="ctr"/>
            <a:r>
              <a:rPr lang="tr-TR" sz="1800" b="1" i="0" u="none" strike="noStrike" baseline="0" dirty="0">
                <a:solidFill>
                  <a:srgbClr val="FF0000"/>
                </a:solidFill>
                <a:latin typeface="Times New Roman" panose="02020603050405020304" pitchFamily="18" charset="0"/>
              </a:rPr>
              <a:t>14-31 Ağustos 2023</a:t>
            </a:r>
          </a:p>
          <a:p>
            <a:r>
              <a:rPr lang="tr-TR" sz="1800" b="1" i="0" u="none" strike="noStrike" baseline="0" dirty="0">
                <a:solidFill>
                  <a:srgbClr val="000000"/>
                </a:solidFill>
                <a:latin typeface="Times New Roman" panose="02020603050405020304" pitchFamily="18" charset="0"/>
              </a:rPr>
              <a:t> </a:t>
            </a:r>
            <a:r>
              <a:rPr lang="tr-TR" sz="1800" b="0" i="0" u="none" strike="noStrike" baseline="0" dirty="0">
                <a:solidFill>
                  <a:srgbClr val="000000"/>
                </a:solidFill>
                <a:latin typeface="Times New Roman" panose="02020603050405020304" pitchFamily="18" charset="0"/>
              </a:rPr>
              <a:t>Kayıt hakkı kazanan öğrencilerin kayıt işlemlerinin gerçekleştirilmesi </a:t>
            </a:r>
            <a:endParaRPr lang="tr-TR" dirty="0"/>
          </a:p>
        </p:txBody>
      </p:sp>
    </p:spTree>
    <p:extLst>
      <p:ext uri="{BB962C8B-B14F-4D97-AF65-F5344CB8AC3E}">
        <p14:creationId xmlns:p14="http://schemas.microsoft.com/office/powerpoint/2010/main" val="922892619"/>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939C9EA-30F8-66EC-CFE2-4CD98C591A3A}"/>
              </a:ext>
            </a:extLst>
          </p:cNvPr>
          <p:cNvSpPr>
            <a:spLocks noGrp="1"/>
          </p:cNvSpPr>
          <p:nvPr>
            <p:ph type="title"/>
          </p:nvPr>
        </p:nvSpPr>
        <p:spPr>
          <a:xfrm>
            <a:off x="540753" y="622616"/>
            <a:ext cx="7920880" cy="565071"/>
          </a:xfrm>
        </p:spPr>
        <p:txBody>
          <a:bodyPr>
            <a:normAutofit fontScale="90000"/>
          </a:bodyPr>
          <a:lstStyle/>
          <a:p>
            <a:r>
              <a:rPr lang="tr-TR" sz="2700" b="1" dirty="0"/>
              <a:t>               </a:t>
            </a:r>
            <a:br>
              <a:rPr lang="tr-TR" sz="2700" b="1" dirty="0"/>
            </a:br>
            <a:br>
              <a:rPr lang="tr-TR" sz="2700" b="1" dirty="0"/>
            </a:br>
            <a:r>
              <a:rPr lang="tr-TR" sz="2700" b="1" dirty="0">
                <a:solidFill>
                  <a:srgbClr val="FF0000"/>
                </a:solidFill>
              </a:rPr>
              <a:t>KAYITLARI YAPILAN ÖĞRENCİLERE NASIL BİR EĞİTİM VERİLİR?</a:t>
            </a:r>
            <a:br>
              <a:rPr lang="tr-TR" sz="4000" b="1" dirty="0">
                <a:solidFill>
                  <a:srgbClr val="FF0000"/>
                </a:solidFill>
              </a:rPr>
            </a:br>
            <a:endParaRPr lang="en-US" dirty="0">
              <a:solidFill>
                <a:srgbClr val="FF0000"/>
              </a:solidFill>
            </a:endParaRPr>
          </a:p>
        </p:txBody>
      </p:sp>
      <p:sp>
        <p:nvSpPr>
          <p:cNvPr id="2" name="Alt Bilgi Yer Tutucusu 1">
            <a:extLst>
              <a:ext uri="{FF2B5EF4-FFF2-40B4-BE49-F238E27FC236}">
                <a16:creationId xmlns:a16="http://schemas.microsoft.com/office/drawing/2014/main" id="{7EFF78B1-5B61-BCF1-4479-9E37EAB347B2}"/>
              </a:ext>
            </a:extLst>
          </p:cNvPr>
          <p:cNvSpPr>
            <a:spLocks noGrp="1"/>
          </p:cNvSpPr>
          <p:nvPr>
            <p:ph type="ftr" sz="quarter" idx="11"/>
          </p:nvPr>
        </p:nvSpPr>
        <p:spPr/>
        <p:txBody>
          <a:bodyPr/>
          <a:lstStyle/>
          <a:p>
            <a:r>
              <a:rPr lang="tr-TR"/>
              <a:t>Akçakale Rehberlik ve Araştırma Merkezi</a:t>
            </a:r>
          </a:p>
        </p:txBody>
      </p:sp>
      <p:pic>
        <p:nvPicPr>
          <p:cNvPr id="3" name="Resim 2">
            <a:extLst>
              <a:ext uri="{FF2B5EF4-FFF2-40B4-BE49-F238E27FC236}">
                <a16:creationId xmlns:a16="http://schemas.microsoft.com/office/drawing/2014/main" id="{36FD3A4C-BBCF-0AC4-211B-538697B50E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98" y="2067694"/>
            <a:ext cx="4154595" cy="2326573"/>
          </a:xfrm>
          <a:prstGeom prst="rect">
            <a:avLst/>
          </a:prstGeom>
          <a:noFill/>
        </p:spPr>
      </p:pic>
      <p:sp>
        <p:nvSpPr>
          <p:cNvPr id="4" name="Dikdörtgen 3"/>
          <p:cNvSpPr/>
          <p:nvPr/>
        </p:nvSpPr>
        <p:spPr>
          <a:xfrm>
            <a:off x="4642808" y="1923678"/>
            <a:ext cx="4038600" cy="3110106"/>
          </a:xfrm>
          <a:prstGeom prst="rect">
            <a:avLst/>
          </a:prstGeom>
        </p:spPr>
        <p:txBody>
          <a:bodyPr vert="horz" tIns="0">
            <a:normAutofit/>
          </a:bodyPr>
          <a:lstStyle/>
          <a:p>
            <a:pPr defTabSz="685800">
              <a:lnSpc>
                <a:spcPct val="90000"/>
              </a:lnSpc>
              <a:spcBef>
                <a:spcPct val="20000"/>
              </a:spcBef>
              <a:defRPr/>
            </a:pPr>
            <a:endParaRPr lang="tr-TR" sz="1100" dirty="0"/>
          </a:p>
          <a:p>
            <a:pPr marL="171450" indent="-171450" defTabSz="685800">
              <a:lnSpc>
                <a:spcPct val="90000"/>
              </a:lnSpc>
              <a:spcBef>
                <a:spcPct val="20000"/>
              </a:spcBef>
              <a:buFont typeface="Wingdings" panose="05000000000000000000" pitchFamily="2" charset="2"/>
              <a:buChar char="v"/>
              <a:defRPr/>
            </a:pPr>
            <a:r>
              <a:rPr lang="tr-TR" sz="1100" b="1" dirty="0"/>
              <a:t>Uyum (Oryantasyon), </a:t>
            </a:r>
          </a:p>
          <a:p>
            <a:pPr marL="171450" indent="-171450" defTabSz="685800">
              <a:lnSpc>
                <a:spcPct val="90000"/>
              </a:lnSpc>
              <a:spcBef>
                <a:spcPct val="20000"/>
              </a:spcBef>
              <a:buFont typeface="Wingdings" panose="05000000000000000000" pitchFamily="2" charset="2"/>
              <a:buChar char="v"/>
              <a:defRPr/>
            </a:pPr>
            <a:endParaRPr lang="tr-TR" sz="1100" dirty="0"/>
          </a:p>
          <a:p>
            <a:pPr marL="171450" indent="-171450" defTabSz="685800">
              <a:lnSpc>
                <a:spcPct val="90000"/>
              </a:lnSpc>
              <a:spcBef>
                <a:spcPct val="20000"/>
              </a:spcBef>
              <a:buFont typeface="Wingdings" panose="05000000000000000000" pitchFamily="2" charset="2"/>
              <a:buChar char="v"/>
              <a:defRPr/>
            </a:pPr>
            <a:r>
              <a:rPr lang="tr-TR" sz="1100" b="1" dirty="0"/>
              <a:t>Destek Eğitimi</a:t>
            </a:r>
            <a:r>
              <a:rPr lang="tr-TR" sz="1100" dirty="0"/>
              <a:t>; 1) İletişim Becerileri, 2) Grupla Çalışma Teknikleri, 3) Öğrenme Yöntemleri, 4) Problem Çözme Teknikleri, 5) Bilimsel Araştırma Teknikleri, 6) Yabancı Dil, 7) Bilgisayar, 8) Sosyal Etkinlikler, </a:t>
            </a:r>
          </a:p>
          <a:p>
            <a:pPr marL="171450" indent="-171450" defTabSz="685800">
              <a:lnSpc>
                <a:spcPct val="90000"/>
              </a:lnSpc>
              <a:spcBef>
                <a:spcPct val="20000"/>
              </a:spcBef>
              <a:buFont typeface="Wingdings" panose="05000000000000000000" pitchFamily="2" charset="2"/>
              <a:buChar char="v"/>
              <a:defRPr/>
            </a:pPr>
            <a:endParaRPr lang="tr-TR" sz="1100" dirty="0"/>
          </a:p>
          <a:p>
            <a:pPr marL="171450" indent="-171450" defTabSz="685800">
              <a:lnSpc>
                <a:spcPct val="90000"/>
              </a:lnSpc>
              <a:spcBef>
                <a:spcPct val="20000"/>
              </a:spcBef>
              <a:buFont typeface="Wingdings" panose="05000000000000000000" pitchFamily="2" charset="2"/>
              <a:buChar char="v"/>
              <a:defRPr/>
            </a:pPr>
            <a:r>
              <a:rPr lang="tr-TR" sz="1100" b="1" dirty="0"/>
              <a:t>Bireysel Yetenekleri Fark Ettirme</a:t>
            </a:r>
            <a:r>
              <a:rPr lang="tr-TR" sz="1100" dirty="0"/>
              <a:t>, </a:t>
            </a:r>
          </a:p>
          <a:p>
            <a:pPr marL="171450" indent="-171450" defTabSz="685800">
              <a:lnSpc>
                <a:spcPct val="90000"/>
              </a:lnSpc>
              <a:spcBef>
                <a:spcPct val="20000"/>
              </a:spcBef>
              <a:buFont typeface="Wingdings" panose="05000000000000000000" pitchFamily="2" charset="2"/>
              <a:buChar char="v"/>
              <a:defRPr/>
            </a:pPr>
            <a:endParaRPr lang="tr-TR" sz="1100" dirty="0"/>
          </a:p>
          <a:p>
            <a:pPr marL="171450" indent="-171450" defTabSz="685800">
              <a:lnSpc>
                <a:spcPct val="90000"/>
              </a:lnSpc>
              <a:spcBef>
                <a:spcPct val="20000"/>
              </a:spcBef>
              <a:buFont typeface="Wingdings" panose="05000000000000000000" pitchFamily="2" charset="2"/>
              <a:buChar char="v"/>
              <a:defRPr/>
            </a:pPr>
            <a:r>
              <a:rPr lang="tr-TR" sz="1100" b="1" dirty="0"/>
              <a:t>Özel Yetenekleri Geliştirme</a:t>
            </a:r>
            <a:r>
              <a:rPr lang="tr-TR" sz="1100" dirty="0"/>
              <a:t>, </a:t>
            </a:r>
          </a:p>
          <a:p>
            <a:pPr marL="171450" indent="-171450" defTabSz="685800">
              <a:lnSpc>
                <a:spcPct val="90000"/>
              </a:lnSpc>
              <a:spcBef>
                <a:spcPct val="20000"/>
              </a:spcBef>
              <a:buFont typeface="Wingdings" panose="05000000000000000000" pitchFamily="2" charset="2"/>
              <a:buChar char="v"/>
              <a:defRPr/>
            </a:pPr>
            <a:endParaRPr lang="tr-TR" sz="1100" dirty="0"/>
          </a:p>
          <a:p>
            <a:pPr marL="171450" indent="-171450" defTabSz="685800">
              <a:lnSpc>
                <a:spcPct val="90000"/>
              </a:lnSpc>
              <a:spcBef>
                <a:spcPct val="20000"/>
              </a:spcBef>
              <a:buFont typeface="Wingdings" panose="05000000000000000000" pitchFamily="2" charset="2"/>
              <a:buChar char="v"/>
              <a:defRPr/>
            </a:pPr>
            <a:r>
              <a:rPr lang="tr-TR" sz="1100" b="1" dirty="0"/>
              <a:t>Proje Üretimi/Yönetimi </a:t>
            </a:r>
            <a:r>
              <a:rPr lang="tr-TR" sz="1100" dirty="0"/>
              <a:t>alanlarında düzenlenmiş eğitim programlarına alınırlar.</a:t>
            </a:r>
          </a:p>
        </p:txBody>
      </p:sp>
      <p:sp>
        <p:nvSpPr>
          <p:cNvPr id="5" name="Metin kutusu 4">
            <a:extLst>
              <a:ext uri="{FF2B5EF4-FFF2-40B4-BE49-F238E27FC236}">
                <a16:creationId xmlns:a16="http://schemas.microsoft.com/office/drawing/2014/main" id="{3E977B84-0CF1-F7B2-F54F-0AC38C0743BA}"/>
              </a:ext>
            </a:extLst>
          </p:cNvPr>
          <p:cNvSpPr txBox="1"/>
          <p:nvPr/>
        </p:nvSpPr>
        <p:spPr>
          <a:xfrm>
            <a:off x="160564" y="1584055"/>
            <a:ext cx="8964488" cy="286232"/>
          </a:xfrm>
          <a:prstGeom prst="rect">
            <a:avLst/>
          </a:prstGeom>
          <a:noFill/>
        </p:spPr>
        <p:txBody>
          <a:bodyPr wrap="square" rtlCol="0">
            <a:spAutoFit/>
          </a:bodyPr>
          <a:lstStyle/>
          <a:p>
            <a:pPr defTabSz="685800">
              <a:lnSpc>
                <a:spcPct val="90000"/>
              </a:lnSpc>
              <a:spcBef>
                <a:spcPct val="20000"/>
              </a:spcBef>
              <a:defRPr/>
            </a:pPr>
            <a:r>
              <a:rPr lang="tr-TR" sz="1400" b="1" dirty="0"/>
              <a:t>      Kayıtları yapılan öğrencilerin hazır bulunuşluk düzeyi ölçüldükten sonra Bilim ve Sanat Merkezlerinde</a:t>
            </a:r>
            <a:r>
              <a:rPr lang="tr-TR" sz="1200" b="1" dirty="0"/>
              <a:t>;</a:t>
            </a:r>
          </a:p>
        </p:txBody>
      </p:sp>
    </p:spTree>
    <p:extLst>
      <p:ext uri="{BB962C8B-B14F-4D97-AF65-F5344CB8AC3E}">
        <p14:creationId xmlns:p14="http://schemas.microsoft.com/office/powerpoint/2010/main" val="1997220074"/>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723E6E3F-736D-8364-94D8-0929B1ABF1D0}"/>
              </a:ext>
            </a:extLst>
          </p:cNvPr>
          <p:cNvPicPr>
            <a:picLocks noChangeAspect="1"/>
          </p:cNvPicPr>
          <p:nvPr/>
        </p:nvPicPr>
        <p:blipFill rotWithShape="1">
          <a:blip r:embed="rId2">
            <a:extLst>
              <a:ext uri="{28A0092B-C50C-407E-A947-70E740481C1C}">
                <a14:useLocalDpi xmlns:a14="http://schemas.microsoft.com/office/drawing/2010/main" val="0"/>
              </a:ext>
            </a:extLst>
          </a:blip>
          <a:srcRect r="6785" b="-1"/>
          <a:stretch/>
        </p:blipFill>
        <p:spPr>
          <a:xfrm>
            <a:off x="514179" y="1489645"/>
            <a:ext cx="4040188" cy="2884290"/>
          </a:xfrm>
          <a:prstGeom prst="rect">
            <a:avLst/>
          </a:prstGeom>
          <a:noFill/>
        </p:spPr>
      </p:pic>
      <p:sp>
        <p:nvSpPr>
          <p:cNvPr id="33795" name="Dikdörtgen 3"/>
          <p:cNvSpPr>
            <a:spLocks noChangeArrowheads="1"/>
          </p:cNvSpPr>
          <p:nvPr/>
        </p:nvSpPr>
        <p:spPr bwMode="auto">
          <a:xfrm>
            <a:off x="4681319" y="1275606"/>
            <a:ext cx="4041775" cy="3312368"/>
          </a:xfrm>
          <a:prstGeom prst="rect">
            <a:avLst/>
          </a:prstGeom>
        </p:spPr>
        <p:txBody>
          <a:bodyPr vert="horz" tIns="0">
            <a:normAutofit/>
          </a:bodyPr>
          <a:lstStyle/>
          <a:p>
            <a:pPr>
              <a:lnSpc>
                <a:spcPct val="90000"/>
              </a:lnSpc>
              <a:spcBef>
                <a:spcPct val="20000"/>
              </a:spcBef>
              <a:buFont typeface="Wingdings 2"/>
              <a:buChar char=""/>
            </a:pPr>
            <a:endParaRPr lang="tr-TR" sz="1400" dirty="0"/>
          </a:p>
          <a:p>
            <a:pPr>
              <a:lnSpc>
                <a:spcPct val="90000"/>
              </a:lnSpc>
              <a:spcBef>
                <a:spcPct val="20000"/>
              </a:spcBef>
            </a:pPr>
            <a:r>
              <a:rPr lang="tr-TR" sz="1400" dirty="0"/>
              <a:t> Programların belli bir tamamlama süresi bulunmamakta olup </a:t>
            </a:r>
            <a:r>
              <a:rPr lang="tr-TR" sz="1400" b="1" dirty="0">
                <a:solidFill>
                  <a:srgbClr val="FF0000"/>
                </a:solidFill>
              </a:rPr>
              <a:t>öğrenci programlarda kendi öğrenme hızına göre </a:t>
            </a:r>
            <a:r>
              <a:rPr lang="tr-TR" sz="1400" dirty="0"/>
              <a:t>ilerler. Öğrenciler program aşamalarındaki performans, istek, gayretli olmalarına ve devamlarına bağlı olarak eğitimlerine </a:t>
            </a:r>
            <a:r>
              <a:rPr lang="tr-TR" sz="1400" b="1" dirty="0">
                <a:solidFill>
                  <a:srgbClr val="FF0000"/>
                </a:solidFill>
              </a:rPr>
              <a:t>liseyi bitirene kadar devam edebilir</a:t>
            </a:r>
            <a:r>
              <a:rPr lang="tr-TR" sz="1400" dirty="0">
                <a:solidFill>
                  <a:srgbClr val="FF0000"/>
                </a:solidFill>
              </a:rPr>
              <a:t>. </a:t>
            </a:r>
          </a:p>
          <a:p>
            <a:pPr>
              <a:lnSpc>
                <a:spcPct val="90000"/>
              </a:lnSpc>
              <a:spcBef>
                <a:spcPct val="20000"/>
              </a:spcBef>
            </a:pPr>
            <a:endParaRPr lang="tr-TR" sz="1400" dirty="0"/>
          </a:p>
          <a:p>
            <a:pPr>
              <a:lnSpc>
                <a:spcPct val="90000"/>
              </a:lnSpc>
              <a:spcBef>
                <a:spcPct val="20000"/>
              </a:spcBef>
            </a:pPr>
            <a:r>
              <a:rPr lang="tr-TR" sz="1400" dirty="0"/>
              <a:t> Tüm programlar öğrenci merkezli, disiplinler arası, modüler yapıda; öğrencilerin yaratıcılığını, sorunlara farklı yaklaşım ve çözüm bulma becerilerini geliştirecek ve yetişkinlik dönemlerindeki şartlara hazırlayacak nitelikte bireyselleştirilerek hazırlanır. </a:t>
            </a:r>
          </a:p>
        </p:txBody>
      </p:sp>
      <p:sp>
        <p:nvSpPr>
          <p:cNvPr id="2" name="Alt Bilgi Yer Tutucusu 1">
            <a:extLst>
              <a:ext uri="{FF2B5EF4-FFF2-40B4-BE49-F238E27FC236}">
                <a16:creationId xmlns:a16="http://schemas.microsoft.com/office/drawing/2014/main" id="{11231740-8E26-CC69-6929-690F52B083BE}"/>
              </a:ext>
            </a:extLst>
          </p:cNvPr>
          <p:cNvSpPr>
            <a:spLocks noGrp="1"/>
          </p:cNvSpPr>
          <p:nvPr>
            <p:ph type="ftr" sz="quarter" idx="11"/>
          </p:nvPr>
        </p:nvSpPr>
        <p:spPr/>
        <p:txBody>
          <a:bodyPr/>
          <a:lstStyle/>
          <a:p>
            <a:r>
              <a:rPr lang="tr-TR"/>
              <a:t>Akçakale Rehberlik ve Araştırma Merkezi</a:t>
            </a:r>
          </a:p>
        </p:txBody>
      </p:sp>
    </p:spTree>
    <p:extLst>
      <p:ext uri="{BB962C8B-B14F-4D97-AF65-F5344CB8AC3E}">
        <p14:creationId xmlns:p14="http://schemas.microsoft.com/office/powerpoint/2010/main" val="195593186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a:extLst>
              <a:ext uri="{FF2B5EF4-FFF2-40B4-BE49-F238E27FC236}">
                <a16:creationId xmlns:a16="http://schemas.microsoft.com/office/drawing/2014/main" id="{1164C38B-0DF1-3556-7F6B-FDB8D00A879A}"/>
              </a:ext>
            </a:extLst>
          </p:cNvPr>
          <p:cNvSpPr>
            <a:spLocks noGrp="1"/>
          </p:cNvSpPr>
          <p:nvPr>
            <p:ph sz="half" idx="2"/>
          </p:nvPr>
        </p:nvSpPr>
        <p:spPr>
          <a:xfrm>
            <a:off x="323528" y="1129604"/>
            <a:ext cx="4040188" cy="3098329"/>
          </a:xfrm>
        </p:spPr>
        <p:txBody>
          <a:bodyPr>
            <a:normAutofit fontScale="62500" lnSpcReduction="20000"/>
          </a:bodyPr>
          <a:lstStyle/>
          <a:p>
            <a:pPr marL="0" indent="0">
              <a:buNone/>
            </a:pPr>
            <a:r>
              <a:rPr lang="tr-TR" sz="3400" b="1" i="1" dirty="0" err="1">
                <a:solidFill>
                  <a:srgbClr val="FF0000"/>
                </a:solidFill>
                <a:latin typeface="Times New Roman" panose="02020603050405020304" pitchFamily="18" charset="0"/>
                <a:cs typeface="Times New Roman" panose="02020603050405020304" pitchFamily="18" charset="0"/>
              </a:rPr>
              <a:t>Bilsem,</a:t>
            </a:r>
            <a:r>
              <a:rPr lang="tr-TR" sz="3400" dirty="0" err="1">
                <a:latin typeface="Times New Roman" panose="02020603050405020304" pitchFamily="18" charset="0"/>
                <a:cs typeface="Times New Roman" panose="02020603050405020304" pitchFamily="18" charset="0"/>
              </a:rPr>
              <a:t>İlkokullarda</a:t>
            </a:r>
            <a:r>
              <a:rPr lang="tr-TR" sz="3400" dirty="0">
                <a:latin typeface="Times New Roman" panose="02020603050405020304" pitchFamily="18" charset="0"/>
                <a:cs typeface="Times New Roman" panose="02020603050405020304" pitchFamily="18" charset="0"/>
              </a:rPr>
              <a:t> sınavla tespit edilen özel yetenekli öğrencilerin örgün eğitim kurumlarındaki eğitimlerini aksatmayacak şekilde bireysel yeteneklerinin farkında olmalarını sağlamak ve sahip oldukları kapasitelerini geliştirerek üst düzeyde kullanmalarını sağlamak amacıyla devlete bağlı olarak açılmış olan özel eğitim kurumlarıdır. </a:t>
            </a:r>
          </a:p>
          <a:p>
            <a:pPr algn="just"/>
            <a:endParaRPr lang="tr-TR" dirty="0"/>
          </a:p>
          <a:p>
            <a:pPr marL="0" indent="0" algn="just">
              <a:buNone/>
            </a:pPr>
            <a:endParaRPr lang="tr-TR" dirty="0"/>
          </a:p>
          <a:p>
            <a:pPr algn="just"/>
            <a:endParaRPr lang="tr-TR" dirty="0"/>
          </a:p>
          <a:p>
            <a:pPr algn="just"/>
            <a:endParaRPr lang="tr-TR" dirty="0"/>
          </a:p>
          <a:p>
            <a:endParaRPr lang="tr-TR" dirty="0"/>
          </a:p>
        </p:txBody>
      </p:sp>
      <p:pic>
        <p:nvPicPr>
          <p:cNvPr id="9" name="İçerik Yer Tutucusu 8" descr="metin, küçük resim içeren bir resim&#10;&#10;Açıklama otomatik olarak oluşturuldu">
            <a:extLst>
              <a:ext uri="{FF2B5EF4-FFF2-40B4-BE49-F238E27FC236}">
                <a16:creationId xmlns:a16="http://schemas.microsoft.com/office/drawing/2014/main" id="{2E822259-C18E-BE38-9C30-045D58650741}"/>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283968" y="987574"/>
            <a:ext cx="4680520" cy="2809738"/>
          </a:xfrm>
        </p:spPr>
      </p:pic>
      <p:sp>
        <p:nvSpPr>
          <p:cNvPr id="7" name="Alt Bilgi Yer Tutucusu 6">
            <a:extLst>
              <a:ext uri="{FF2B5EF4-FFF2-40B4-BE49-F238E27FC236}">
                <a16:creationId xmlns:a16="http://schemas.microsoft.com/office/drawing/2014/main" id="{04C8551A-30CA-2D52-AC0D-99FC28767BAF}"/>
              </a:ext>
            </a:extLst>
          </p:cNvPr>
          <p:cNvSpPr>
            <a:spLocks noGrp="1"/>
          </p:cNvSpPr>
          <p:nvPr>
            <p:ph type="ftr" sz="quarter" idx="11"/>
          </p:nvPr>
        </p:nvSpPr>
        <p:spPr>
          <a:xfrm>
            <a:off x="2123728" y="4767263"/>
            <a:ext cx="4824536" cy="273844"/>
          </a:xfrm>
        </p:spPr>
        <p:txBody>
          <a:bodyPr/>
          <a:lstStyle/>
          <a:p>
            <a:pPr algn="ctr"/>
            <a:r>
              <a:rPr lang="tr-TR" b="1" dirty="0">
                <a:solidFill>
                  <a:schemeClr val="tx1">
                    <a:lumMod val="95000"/>
                    <a:lumOff val="5000"/>
                  </a:schemeClr>
                </a:solidFill>
              </a:rPr>
              <a:t>Akçakale Rehberlik ve Araştırma Merkezi</a:t>
            </a:r>
          </a:p>
        </p:txBody>
      </p:sp>
    </p:spTree>
    <p:extLst>
      <p:ext uri="{BB962C8B-B14F-4D97-AF65-F5344CB8AC3E}">
        <p14:creationId xmlns:p14="http://schemas.microsoft.com/office/powerpoint/2010/main" val="1811129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Resim 8" descr="kişi, iç mekan, grup, aile içeren bir resim&#10;&#10;Açıklama otomatik olarak oluşturuldu">
            <a:extLst>
              <a:ext uri="{FF2B5EF4-FFF2-40B4-BE49-F238E27FC236}">
                <a16:creationId xmlns:a16="http://schemas.microsoft.com/office/drawing/2014/main" id="{BADBCEA9-8D0B-B7E0-8E13-1272D60DBFA3}"/>
              </a:ext>
            </a:extLst>
          </p:cNvPr>
          <p:cNvPicPr>
            <a:picLocks noChangeAspect="1"/>
          </p:cNvPicPr>
          <p:nvPr/>
        </p:nvPicPr>
        <p:blipFill rotWithShape="1">
          <a:blip r:embed="rId2">
            <a:extLst>
              <a:ext uri="{28A0092B-C50C-407E-A947-70E740481C1C}">
                <a14:useLocalDpi xmlns:a14="http://schemas.microsoft.com/office/drawing/2010/main" val="0"/>
              </a:ext>
            </a:extLst>
          </a:blip>
          <a:srcRect r="3" b="5438"/>
          <a:stretch/>
        </p:blipFill>
        <p:spPr>
          <a:xfrm>
            <a:off x="20" y="10"/>
            <a:ext cx="7252212" cy="51434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745E2FF2-91AB-F4CA-7988-598F20461D1A}"/>
              </a:ext>
            </a:extLst>
          </p:cNvPr>
          <p:cNvSpPr>
            <a:spLocks noGrp="1"/>
          </p:cNvSpPr>
          <p:nvPr>
            <p:ph idx="1"/>
          </p:nvPr>
        </p:nvSpPr>
        <p:spPr>
          <a:xfrm>
            <a:off x="5648707" y="1825650"/>
            <a:ext cx="2866642" cy="2807072"/>
          </a:xfrm>
        </p:spPr>
        <p:txBody>
          <a:bodyPr>
            <a:normAutofit/>
          </a:bodyPr>
          <a:lstStyle/>
          <a:p>
            <a:pPr marL="0" indent="0">
              <a:buNone/>
            </a:pPr>
            <a:r>
              <a:rPr lang="tr-TR" sz="1500">
                <a:latin typeface="Gill Sans MT" pitchFamily="34" charset="0"/>
              </a:rPr>
              <a:t>Programların uygulanmasında okuldan tamamen farklı özel eğitim yöntem ve teknikleri, özel materyaller ve özel eğitim ortamları kullanılır. Bilim ve Sanat Merkezlerinde bireysel eğitim esas olmakla birlikte öğretmen, mekan vb. kısıtlılıklar nedeniyle </a:t>
            </a:r>
            <a:r>
              <a:rPr lang="tr-TR" sz="1500" b="1">
                <a:latin typeface="Gill Sans MT" pitchFamily="34" charset="0"/>
              </a:rPr>
              <a:t>çoğunlukla 3-5 kişilik küçük gruplarla </a:t>
            </a:r>
            <a:r>
              <a:rPr lang="tr-TR" sz="1500">
                <a:latin typeface="Gill Sans MT" pitchFamily="34" charset="0"/>
              </a:rPr>
              <a:t>eğitim yapılır. </a:t>
            </a:r>
          </a:p>
        </p:txBody>
      </p:sp>
      <p:sp>
        <p:nvSpPr>
          <p:cNvPr id="4" name="Alt Bilgi Yer Tutucusu 3">
            <a:extLst>
              <a:ext uri="{FF2B5EF4-FFF2-40B4-BE49-F238E27FC236}">
                <a16:creationId xmlns:a16="http://schemas.microsoft.com/office/drawing/2014/main" id="{908BCD8E-43B8-1334-5978-2C7446CDA270}"/>
              </a:ext>
            </a:extLst>
          </p:cNvPr>
          <p:cNvSpPr>
            <a:spLocks noGrp="1"/>
          </p:cNvSpPr>
          <p:nvPr>
            <p:ph type="ftr" sz="quarter" idx="11"/>
          </p:nvPr>
        </p:nvSpPr>
        <p:spPr>
          <a:xfrm>
            <a:off x="3028950" y="4767262"/>
            <a:ext cx="3086100" cy="273844"/>
          </a:xfrm>
        </p:spPr>
        <p:txBody>
          <a:bodyPr>
            <a:normAutofit/>
          </a:bodyPr>
          <a:lstStyle/>
          <a:p>
            <a:pPr>
              <a:spcAft>
                <a:spcPts val="600"/>
              </a:spcAft>
            </a:pPr>
            <a:r>
              <a:rPr lang="tr-TR">
                <a:solidFill>
                  <a:srgbClr val="FFFFFF"/>
                </a:solidFill>
              </a:rPr>
              <a:t>Akçakale Rehberlik ve Araştırma Merkezi</a:t>
            </a:r>
          </a:p>
        </p:txBody>
      </p:sp>
    </p:spTree>
    <p:extLst>
      <p:ext uri="{BB962C8B-B14F-4D97-AF65-F5344CB8AC3E}">
        <p14:creationId xmlns:p14="http://schemas.microsoft.com/office/powerpoint/2010/main" val="4058027754"/>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Renkli sanat malzemeleri">
            <a:extLst>
              <a:ext uri="{FF2B5EF4-FFF2-40B4-BE49-F238E27FC236}">
                <a16:creationId xmlns:a16="http://schemas.microsoft.com/office/drawing/2014/main" id="{BB8E3757-EE31-7143-9280-103540F855B1}"/>
              </a:ext>
            </a:extLst>
          </p:cNvPr>
          <p:cNvPicPr>
            <a:picLocks noChangeAspect="1"/>
          </p:cNvPicPr>
          <p:nvPr/>
        </p:nvPicPr>
        <p:blipFill rotWithShape="1">
          <a:blip r:embed="rId2"/>
          <a:srcRect t="14498" r="9091" b="8894"/>
          <a:stretch/>
        </p:blipFill>
        <p:spPr>
          <a:xfrm>
            <a:off x="15371" y="10"/>
            <a:ext cx="9143980" cy="5143490"/>
          </a:xfrm>
          <a:prstGeom prst="rect">
            <a:avLst/>
          </a:prstGeom>
        </p:spPr>
      </p:pic>
      <p:sp>
        <p:nvSpPr>
          <p:cNvPr id="3" name="İçerik Yer Tutucusu 2">
            <a:extLst>
              <a:ext uri="{FF2B5EF4-FFF2-40B4-BE49-F238E27FC236}">
                <a16:creationId xmlns:a16="http://schemas.microsoft.com/office/drawing/2014/main" id="{8F442D4B-B9E5-D2D0-25D9-B1E8E845A54B}"/>
              </a:ext>
            </a:extLst>
          </p:cNvPr>
          <p:cNvSpPr>
            <a:spLocks noGrp="1"/>
          </p:cNvSpPr>
          <p:nvPr>
            <p:ph idx="1"/>
          </p:nvPr>
        </p:nvSpPr>
        <p:spPr>
          <a:xfrm>
            <a:off x="2555776" y="699542"/>
            <a:ext cx="4965379" cy="2829757"/>
          </a:xfrm>
        </p:spPr>
        <p:txBody>
          <a:bodyPr>
            <a:normAutofit/>
          </a:bodyPr>
          <a:lstStyle/>
          <a:p>
            <a:pPr marL="0" indent="0" algn="ctr">
              <a:buNone/>
            </a:pPr>
            <a:endParaRPr lang="tr-TR" sz="1800" dirty="0">
              <a:latin typeface="Gill Sans MT" pitchFamily="34" charset="0"/>
            </a:endParaRPr>
          </a:p>
          <a:p>
            <a:pPr marL="0" indent="0" algn="ctr">
              <a:buNone/>
            </a:pPr>
            <a:r>
              <a:rPr lang="tr-TR" sz="1800" dirty="0">
                <a:latin typeface="Gill Sans MT" pitchFamily="34" charset="0"/>
              </a:rPr>
              <a:t>Bilim ve Sanat Merkezlerindeki eğitim, öğrencilerin örgün eğitimlerinden farklı olarak gerçekleştirilir. Okullarında öğrenciler geçer not alma ve sınavlara hazırlanma amacıyla hareket ederken, </a:t>
            </a:r>
            <a:r>
              <a:rPr lang="tr-TR" sz="1800" b="1" dirty="0">
                <a:latin typeface="Gill Sans MT" pitchFamily="34" charset="0"/>
              </a:rPr>
              <a:t>Bilim ve Sanat Merkezi’nin yapısında sınıf geçme, not alma vb. amaçlar yer almaz</a:t>
            </a:r>
            <a:r>
              <a:rPr lang="tr-TR" sz="1800" dirty="0">
                <a:latin typeface="Gill Sans MT" pitchFamily="34" charset="0"/>
              </a:rPr>
              <a:t>. Bunun yerine </a:t>
            </a:r>
            <a:r>
              <a:rPr lang="tr-TR" sz="1800" b="1" dirty="0">
                <a:latin typeface="Gill Sans MT" pitchFamily="34" charset="0"/>
              </a:rPr>
              <a:t>süreç odaklı, proje tabanlı öğretim modeliyle </a:t>
            </a:r>
            <a:r>
              <a:rPr lang="tr-TR" sz="1800" dirty="0">
                <a:latin typeface="Gill Sans MT" pitchFamily="34" charset="0"/>
              </a:rPr>
              <a:t>öğretim sağlanır ve öğrencilerin istenilen niteliklere uygun projeler gerçekleştirmeleri beklenir.</a:t>
            </a:r>
          </a:p>
          <a:p>
            <a:endParaRPr lang="tr-TR" sz="1800" dirty="0"/>
          </a:p>
        </p:txBody>
      </p:sp>
      <p:sp>
        <p:nvSpPr>
          <p:cNvPr id="4" name="Alt Bilgi Yer Tutucusu 3">
            <a:extLst>
              <a:ext uri="{FF2B5EF4-FFF2-40B4-BE49-F238E27FC236}">
                <a16:creationId xmlns:a16="http://schemas.microsoft.com/office/drawing/2014/main" id="{969803DC-CC8C-CEED-E955-13524C202944}"/>
              </a:ext>
            </a:extLst>
          </p:cNvPr>
          <p:cNvSpPr>
            <a:spLocks noGrp="1"/>
          </p:cNvSpPr>
          <p:nvPr>
            <p:ph type="ftr" sz="quarter" idx="11"/>
          </p:nvPr>
        </p:nvSpPr>
        <p:spPr>
          <a:xfrm>
            <a:off x="3028950" y="4767262"/>
            <a:ext cx="3086100" cy="273844"/>
          </a:xfrm>
        </p:spPr>
        <p:txBody>
          <a:bodyPr>
            <a:normAutofit/>
          </a:bodyPr>
          <a:lstStyle/>
          <a:p>
            <a:pPr>
              <a:spcAft>
                <a:spcPts val="600"/>
              </a:spcAft>
            </a:pPr>
            <a:r>
              <a:rPr lang="tr-TR">
                <a:solidFill>
                  <a:srgbClr val="FFFFFF"/>
                </a:solidFill>
              </a:rPr>
              <a:t>Akçakale Rehberlik ve Araştırma Merkezi</a:t>
            </a:r>
          </a:p>
        </p:txBody>
      </p:sp>
    </p:spTree>
    <p:extLst>
      <p:ext uri="{BB962C8B-B14F-4D97-AF65-F5344CB8AC3E}">
        <p14:creationId xmlns:p14="http://schemas.microsoft.com/office/powerpoint/2010/main" val="4210139704"/>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7FB7FC-6EF7-1126-A45C-A97CB5DAF1FA}"/>
              </a:ext>
            </a:extLst>
          </p:cNvPr>
          <p:cNvSpPr>
            <a:spLocks noGrp="1"/>
          </p:cNvSpPr>
          <p:nvPr>
            <p:ph type="title"/>
          </p:nvPr>
        </p:nvSpPr>
        <p:spPr>
          <a:xfrm>
            <a:off x="595244" y="638839"/>
            <a:ext cx="7549592" cy="973836"/>
          </a:xfrm>
        </p:spPr>
        <p:txBody>
          <a:bodyPr anchor="b">
            <a:normAutofit/>
          </a:bodyPr>
          <a:lstStyle/>
          <a:p>
            <a:pPr marL="0" marR="0" lvl="0" indent="0" algn="ctr" defTabSz="914400" rtl="0" eaLnBrk="1" fontAlgn="auto" latinLnBrk="0" hangingPunct="1">
              <a:spcBef>
                <a:spcPts val="0"/>
              </a:spcBef>
              <a:spcAft>
                <a:spcPts val="0"/>
              </a:spcAft>
              <a:tabLst/>
              <a:defRPr/>
            </a:pPr>
            <a:br>
              <a:rPr kumimoji="0" lang="tr-TR" sz="1400" b="1" i="0" u="none" strike="noStrike" kern="1200" cap="none" spc="0" normalizeH="0" baseline="0" noProof="0" dirty="0">
                <a:ln>
                  <a:noFill/>
                </a:ln>
                <a:effectLst/>
                <a:uLnTx/>
                <a:uFillTx/>
                <a:latin typeface="Gill Sans MT" pitchFamily="34" charset="0"/>
                <a:ea typeface="+mn-ea"/>
                <a:cs typeface="+mn-cs"/>
              </a:rPr>
            </a:br>
            <a:br>
              <a:rPr kumimoji="0" lang="tr-TR" sz="1400" b="1" i="0" u="none" strike="noStrike" kern="1200" cap="none" spc="0" normalizeH="0" baseline="0" noProof="0" dirty="0">
                <a:ln>
                  <a:noFill/>
                </a:ln>
                <a:solidFill>
                  <a:srgbClr val="FF0000"/>
                </a:solidFill>
                <a:effectLst/>
                <a:uLnTx/>
                <a:uFillTx/>
                <a:latin typeface="Gill Sans MT" pitchFamily="34" charset="0"/>
                <a:ea typeface="+mn-ea"/>
                <a:cs typeface="+mn-cs"/>
              </a:rPr>
            </a:br>
            <a:r>
              <a:rPr kumimoji="0" lang="tr-TR" sz="2000" b="1" i="0" u="none" strike="noStrike" kern="1200" cap="none" spc="0" normalizeH="0" baseline="0" noProof="0" dirty="0">
                <a:ln>
                  <a:noFill/>
                </a:ln>
                <a:solidFill>
                  <a:srgbClr val="FF0000"/>
                </a:solidFill>
                <a:effectLst/>
                <a:uLnTx/>
                <a:uFillTx/>
                <a:latin typeface="Gill Sans MT" pitchFamily="34" charset="0"/>
                <a:ea typeface="+mn-ea"/>
                <a:cs typeface="+mn-cs"/>
              </a:rPr>
              <a:t>BİLSEMLERDE EĞİTİM DÖNEMLERİ NE ZAMANDIR?</a:t>
            </a:r>
            <a:br>
              <a:rPr kumimoji="0" lang="tr-TR" sz="1400" b="1" i="0" u="none" strike="noStrike" kern="1200" cap="none" spc="0" normalizeH="0" baseline="0" noProof="0" dirty="0">
                <a:ln>
                  <a:noFill/>
                </a:ln>
                <a:effectLst/>
                <a:uLnTx/>
                <a:uFillTx/>
                <a:latin typeface="Gill Sans MT" pitchFamily="34" charset="0"/>
                <a:ea typeface="+mn-ea"/>
                <a:cs typeface="+mn-cs"/>
              </a:rPr>
            </a:br>
            <a:endParaRPr lang="tr-TR" sz="1400" dirty="0"/>
          </a:p>
        </p:txBody>
      </p:sp>
      <p:sp>
        <p:nvSpPr>
          <p:cNvPr id="3" name="İçerik Yer Tutucusu 2">
            <a:extLst>
              <a:ext uri="{FF2B5EF4-FFF2-40B4-BE49-F238E27FC236}">
                <a16:creationId xmlns:a16="http://schemas.microsoft.com/office/drawing/2014/main" id="{854189F7-F9EC-8C56-C257-68A543C36E49}"/>
              </a:ext>
            </a:extLst>
          </p:cNvPr>
          <p:cNvSpPr>
            <a:spLocks noGrp="1"/>
          </p:cNvSpPr>
          <p:nvPr>
            <p:ph idx="1"/>
          </p:nvPr>
        </p:nvSpPr>
        <p:spPr>
          <a:xfrm>
            <a:off x="595244" y="1707655"/>
            <a:ext cx="3573199" cy="2971564"/>
          </a:xfrm>
        </p:spPr>
        <p:txBody>
          <a:bodyPr anchor="ctr">
            <a:normAutofit fontScale="77500" lnSpcReduction="20000"/>
          </a:bodyPr>
          <a:lstStyle/>
          <a:p>
            <a:pPr marL="0" indent="0">
              <a:buNone/>
            </a:pPr>
            <a:r>
              <a:rPr lang="tr-TR" sz="1500" dirty="0">
                <a:latin typeface="Gill Sans MT" pitchFamily="34" charset="0"/>
              </a:rPr>
              <a:t> </a:t>
            </a:r>
          </a:p>
          <a:p>
            <a:pPr marL="0" indent="0">
              <a:buNone/>
            </a:pPr>
            <a:endParaRPr lang="tr-TR" sz="1700" dirty="0">
              <a:latin typeface="Gill Sans MT" pitchFamily="34" charset="0"/>
            </a:endParaRPr>
          </a:p>
          <a:p>
            <a:pPr marL="0" indent="0">
              <a:buNone/>
            </a:pPr>
            <a:r>
              <a:rPr lang="tr-TR" dirty="0" err="1">
                <a:latin typeface="Gill Sans MT" pitchFamily="34" charset="0"/>
              </a:rPr>
              <a:t>Bilsem’lerde</a:t>
            </a:r>
            <a:r>
              <a:rPr lang="tr-TR" dirty="0">
                <a:latin typeface="Gill Sans MT" pitchFamily="34" charset="0"/>
              </a:rPr>
              <a:t> eğitim-öğretim; birinci dönem</a:t>
            </a:r>
            <a:r>
              <a:rPr lang="tr-TR" b="1" dirty="0">
                <a:latin typeface="Gill Sans MT" pitchFamily="34" charset="0"/>
              </a:rPr>
              <a:t> (Eylül-Ocak), ikinci dönem (Şubat-Haziran) ve Temmuz, Ağustos (yaz okulu, öğrenci kampları) </a:t>
            </a:r>
            <a:r>
              <a:rPr lang="tr-TR" dirty="0">
                <a:latin typeface="Gill Sans MT" pitchFamily="34" charset="0"/>
              </a:rPr>
              <a:t>aylarını kapsayacak şekilde yılda üç dönem halinde düzenlenir. </a:t>
            </a:r>
          </a:p>
          <a:p>
            <a:pPr marL="0" indent="0">
              <a:buNone/>
            </a:pPr>
            <a:endParaRPr lang="tr-TR" dirty="0">
              <a:latin typeface="Gill Sans MT" pitchFamily="34" charset="0"/>
            </a:endParaRPr>
          </a:p>
          <a:p>
            <a:pPr marL="0" indent="0">
              <a:buNone/>
            </a:pPr>
            <a:r>
              <a:rPr lang="tr-TR" dirty="0">
                <a:latin typeface="Gill Sans MT" pitchFamily="34" charset="0"/>
              </a:rPr>
              <a:t> Her eğitim döneminde </a:t>
            </a:r>
            <a:r>
              <a:rPr lang="tr-TR" b="1" dirty="0">
                <a:latin typeface="Gill Sans MT" pitchFamily="34" charset="0"/>
              </a:rPr>
              <a:t>devamsızlık süresi eğitim süresinin %30’ unu</a:t>
            </a:r>
            <a:r>
              <a:rPr lang="tr-TR" dirty="0">
                <a:latin typeface="Gill Sans MT" pitchFamily="34" charset="0"/>
              </a:rPr>
              <a:t> </a:t>
            </a:r>
            <a:r>
              <a:rPr lang="tr-TR" b="1" dirty="0">
                <a:latin typeface="Gill Sans MT" pitchFamily="34" charset="0"/>
              </a:rPr>
              <a:t>geçemez. </a:t>
            </a:r>
            <a:r>
              <a:rPr lang="tr-TR" dirty="0">
                <a:latin typeface="Gill Sans MT" pitchFamily="34" charset="0"/>
              </a:rPr>
              <a:t>Mazeret göstermeksizin bu süreyi aşan veya programa katılmayan öğrencilerin kaydı silinir.</a:t>
            </a:r>
          </a:p>
          <a:p>
            <a:pPr marL="0" indent="0">
              <a:buNone/>
            </a:pPr>
            <a:endParaRPr lang="tr-TR" sz="1500" dirty="0">
              <a:latin typeface="Gill Sans MT" pitchFamily="34" charset="0"/>
            </a:endParaRPr>
          </a:p>
          <a:p>
            <a:pPr marL="0" indent="0">
              <a:buNone/>
            </a:pPr>
            <a:endParaRPr lang="tr-TR" sz="1500" dirty="0">
              <a:latin typeface="Gill Sans MT" pitchFamily="34" charset="0"/>
            </a:endParaRPr>
          </a:p>
          <a:p>
            <a:endParaRPr lang="tr-TR" sz="1500" dirty="0"/>
          </a:p>
        </p:txBody>
      </p:sp>
      <p:sp>
        <p:nvSpPr>
          <p:cNvPr id="4" name="Alt Bilgi Yer Tutucusu 3">
            <a:extLst>
              <a:ext uri="{FF2B5EF4-FFF2-40B4-BE49-F238E27FC236}">
                <a16:creationId xmlns:a16="http://schemas.microsoft.com/office/drawing/2014/main" id="{F935D980-DEAB-6643-14FE-338A8DC08A3A}"/>
              </a:ext>
            </a:extLst>
          </p:cNvPr>
          <p:cNvSpPr>
            <a:spLocks noGrp="1"/>
          </p:cNvSpPr>
          <p:nvPr>
            <p:ph type="ftr" sz="quarter" idx="11"/>
          </p:nvPr>
        </p:nvSpPr>
        <p:spPr>
          <a:xfrm>
            <a:off x="3028950" y="4869180"/>
            <a:ext cx="3086100" cy="273843"/>
          </a:xfrm>
        </p:spPr>
        <p:txBody>
          <a:bodyPr>
            <a:normAutofit/>
          </a:bodyPr>
          <a:lstStyle/>
          <a:p>
            <a:pPr>
              <a:spcAft>
                <a:spcPts val="600"/>
              </a:spcAft>
            </a:pPr>
            <a:r>
              <a:rPr lang="tr-TR"/>
              <a:t>Akçakale Rehberlik ve Araştırma Merkezi</a:t>
            </a:r>
          </a:p>
        </p:txBody>
      </p:sp>
      <p:pic>
        <p:nvPicPr>
          <p:cNvPr id="8" name="Resim 7" descr="iç mekan, kişi, yatak odası, grup içeren bir resim&#10;&#10;Açıklama otomatik olarak oluşturuldu">
            <a:extLst>
              <a:ext uri="{FF2B5EF4-FFF2-40B4-BE49-F238E27FC236}">
                <a16:creationId xmlns:a16="http://schemas.microsoft.com/office/drawing/2014/main" id="{401B5640-D1D1-F642-6904-4AA83D457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1629" y="1865070"/>
            <a:ext cx="3862707" cy="2506880"/>
          </a:xfrm>
          <a:prstGeom prst="rect">
            <a:avLst/>
          </a:prstGeom>
        </p:spPr>
      </p:pic>
    </p:spTree>
    <p:extLst>
      <p:ext uri="{BB962C8B-B14F-4D97-AF65-F5344CB8AC3E}">
        <p14:creationId xmlns:p14="http://schemas.microsoft.com/office/powerpoint/2010/main" val="3907789602"/>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611592-0FA5-C271-CD2A-EED82331515B}"/>
              </a:ext>
            </a:extLst>
          </p:cNvPr>
          <p:cNvSpPr>
            <a:spLocks noGrp="1"/>
          </p:cNvSpPr>
          <p:nvPr>
            <p:ph type="title"/>
          </p:nvPr>
        </p:nvSpPr>
        <p:spPr>
          <a:xfrm>
            <a:off x="595246" y="290197"/>
            <a:ext cx="7549592" cy="973836"/>
          </a:xfrm>
        </p:spPr>
        <p:txBody>
          <a:bodyPr anchor="b">
            <a:normAutofit/>
          </a:bodyPr>
          <a:lstStyle/>
          <a:p>
            <a:pPr algn="ctr"/>
            <a:r>
              <a:rPr lang="tr-TR" sz="2400" b="1" dirty="0" err="1">
                <a:solidFill>
                  <a:srgbClr val="FF0000"/>
                </a:solidFill>
                <a:latin typeface="Gill Sans MT" pitchFamily="34" charset="0"/>
              </a:rPr>
              <a:t>Bilsemlerde</a:t>
            </a:r>
            <a:r>
              <a:rPr lang="tr-TR" sz="2400" b="1" dirty="0">
                <a:solidFill>
                  <a:srgbClr val="FF0000"/>
                </a:solidFill>
                <a:latin typeface="Gill Sans MT" pitchFamily="34" charset="0"/>
              </a:rPr>
              <a:t> Ölçme ve Değerlendirme Nasıl Yapılır?</a:t>
            </a:r>
            <a:endParaRPr lang="tr-TR" sz="2400" dirty="0">
              <a:solidFill>
                <a:srgbClr val="FF0000"/>
              </a:solidFill>
            </a:endParaRPr>
          </a:p>
        </p:txBody>
      </p:sp>
      <p:sp>
        <p:nvSpPr>
          <p:cNvPr id="3" name="İçerik Yer Tutucusu 2">
            <a:extLst>
              <a:ext uri="{FF2B5EF4-FFF2-40B4-BE49-F238E27FC236}">
                <a16:creationId xmlns:a16="http://schemas.microsoft.com/office/drawing/2014/main" id="{0DE3B010-B38E-948C-AFDD-AB8B5DAF493C}"/>
              </a:ext>
            </a:extLst>
          </p:cNvPr>
          <p:cNvSpPr>
            <a:spLocks noGrp="1"/>
          </p:cNvSpPr>
          <p:nvPr>
            <p:ph idx="1"/>
          </p:nvPr>
        </p:nvSpPr>
        <p:spPr>
          <a:xfrm>
            <a:off x="595244" y="1484339"/>
            <a:ext cx="3544707" cy="3368964"/>
          </a:xfrm>
        </p:spPr>
        <p:txBody>
          <a:bodyPr anchor="ctr">
            <a:normAutofit/>
          </a:bodyPr>
          <a:lstStyle/>
          <a:p>
            <a:pPr>
              <a:buFont typeface="Wingdings" pitchFamily="2" charset="2"/>
              <a:buChar char="Ø"/>
            </a:pPr>
            <a:r>
              <a:rPr lang="tr-TR" sz="1600" dirty="0">
                <a:latin typeface="Times New Roman" panose="02020603050405020304" pitchFamily="18" charset="0"/>
                <a:cs typeface="Times New Roman" panose="02020603050405020304" pitchFamily="18" charset="0"/>
              </a:rPr>
              <a:t>Bilim ve Sanat Merkezlerinde öğrencilere, akademik başarıyı ölçmeye yönelik herhangi bir işlem uygulanmaz, sınav yapılmaz, ölçme ve değerlendirmelerde puan ya da not kullanılmaz. </a:t>
            </a:r>
          </a:p>
          <a:p>
            <a:endParaRPr lang="tr-TR" sz="1600" dirty="0">
              <a:latin typeface="Times New Roman" panose="02020603050405020304" pitchFamily="18" charset="0"/>
              <a:cs typeface="Times New Roman" panose="02020603050405020304" pitchFamily="18" charset="0"/>
            </a:endParaRPr>
          </a:p>
          <a:p>
            <a:pPr>
              <a:buFont typeface="Wingdings" pitchFamily="2" charset="2"/>
              <a:buChar char="Ø"/>
            </a:pPr>
            <a:r>
              <a:rPr lang="tr-TR" sz="1600" dirty="0">
                <a:latin typeface="Times New Roman" panose="02020603050405020304" pitchFamily="18" charset="0"/>
                <a:cs typeface="Times New Roman" panose="02020603050405020304" pitchFamily="18" charset="0"/>
              </a:rPr>
              <a:t> Uygulanan eğitim programlarının her aşamasında Gözlem Formları kullanılarak izleme ve değerlendirme yapılır ve programın sonunda programı tamamlayan öğrencilere "</a:t>
            </a:r>
            <a:r>
              <a:rPr lang="tr-TR" sz="1600" b="1" dirty="0">
                <a:latin typeface="Times New Roman" panose="02020603050405020304" pitchFamily="18" charset="0"/>
                <a:cs typeface="Times New Roman" panose="02020603050405020304" pitchFamily="18" charset="0"/>
              </a:rPr>
              <a:t>Program Tamamlama Belgesi" </a:t>
            </a:r>
            <a:r>
              <a:rPr lang="tr-TR" sz="1600" dirty="0">
                <a:latin typeface="Times New Roman" panose="02020603050405020304" pitchFamily="18" charset="0"/>
                <a:cs typeface="Times New Roman" panose="02020603050405020304" pitchFamily="18" charset="0"/>
              </a:rPr>
              <a:t>verilir.</a:t>
            </a:r>
          </a:p>
          <a:p>
            <a:endParaRPr lang="tr-TR" sz="1400" dirty="0"/>
          </a:p>
        </p:txBody>
      </p:sp>
      <p:sp>
        <p:nvSpPr>
          <p:cNvPr id="4" name="Alt Bilgi Yer Tutucusu 3">
            <a:extLst>
              <a:ext uri="{FF2B5EF4-FFF2-40B4-BE49-F238E27FC236}">
                <a16:creationId xmlns:a16="http://schemas.microsoft.com/office/drawing/2014/main" id="{470E868F-34FC-E559-9EEB-9D6E5F1E9BDF}"/>
              </a:ext>
            </a:extLst>
          </p:cNvPr>
          <p:cNvSpPr>
            <a:spLocks noGrp="1"/>
          </p:cNvSpPr>
          <p:nvPr>
            <p:ph type="ftr" sz="quarter" idx="11"/>
          </p:nvPr>
        </p:nvSpPr>
        <p:spPr>
          <a:xfrm>
            <a:off x="3028950" y="4869180"/>
            <a:ext cx="3086100" cy="273843"/>
          </a:xfrm>
        </p:spPr>
        <p:txBody>
          <a:bodyPr>
            <a:normAutofit/>
          </a:bodyPr>
          <a:lstStyle/>
          <a:p>
            <a:pPr>
              <a:spcAft>
                <a:spcPts val="600"/>
              </a:spcAft>
            </a:pPr>
            <a:r>
              <a:rPr lang="tr-TR"/>
              <a:t>Akçakale Rehberlik ve Araştırma Merkezi</a:t>
            </a:r>
          </a:p>
        </p:txBody>
      </p:sp>
      <p:pic>
        <p:nvPicPr>
          <p:cNvPr id="8" name="Resim 7" descr="metin içeren bir resim&#10;&#10;Açıklama otomatik olarak oluşturuldu">
            <a:extLst>
              <a:ext uri="{FF2B5EF4-FFF2-40B4-BE49-F238E27FC236}">
                <a16:creationId xmlns:a16="http://schemas.microsoft.com/office/drawing/2014/main" id="{3967FEE9-695D-09A4-43AF-976D12E4CC92}"/>
              </a:ext>
            </a:extLst>
          </p:cNvPr>
          <p:cNvPicPr>
            <a:picLocks noChangeAspect="1"/>
          </p:cNvPicPr>
          <p:nvPr/>
        </p:nvPicPr>
        <p:blipFill rotWithShape="1">
          <a:blip r:embed="rId2">
            <a:extLst>
              <a:ext uri="{28A0092B-C50C-407E-A947-70E740481C1C}">
                <a14:useLocalDpi xmlns:a14="http://schemas.microsoft.com/office/drawing/2010/main" val="0"/>
              </a:ext>
            </a:extLst>
          </a:blip>
          <a:srcRect l="11833" r="15706" b="2"/>
          <a:stretch/>
        </p:blipFill>
        <p:spPr>
          <a:xfrm>
            <a:off x="4427984" y="1484339"/>
            <a:ext cx="3862707" cy="2887611"/>
          </a:xfrm>
          <a:prstGeom prst="rect">
            <a:avLst/>
          </a:prstGeom>
        </p:spPr>
      </p:pic>
    </p:spTree>
    <p:extLst>
      <p:ext uri="{BB962C8B-B14F-4D97-AF65-F5344CB8AC3E}">
        <p14:creationId xmlns:p14="http://schemas.microsoft.com/office/powerpoint/2010/main" val="3894821531"/>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Resim 7" descr="yer, iç mekan, oda, tablo içeren bir resim&#10;&#10;Açıklama otomatik olarak oluşturuldu">
            <a:extLst>
              <a:ext uri="{FF2B5EF4-FFF2-40B4-BE49-F238E27FC236}">
                <a16:creationId xmlns:a16="http://schemas.microsoft.com/office/drawing/2014/main" id="{681C8CB6-290B-2B76-9BAE-1A49F155C705}"/>
              </a:ext>
            </a:extLst>
          </p:cNvPr>
          <p:cNvPicPr>
            <a:picLocks noChangeAspect="1"/>
          </p:cNvPicPr>
          <p:nvPr/>
        </p:nvPicPr>
        <p:blipFill rotWithShape="1">
          <a:blip r:embed="rId2">
            <a:extLst>
              <a:ext uri="{28A0092B-C50C-407E-A947-70E740481C1C}">
                <a14:useLocalDpi xmlns:a14="http://schemas.microsoft.com/office/drawing/2010/main" val="0"/>
              </a:ext>
            </a:extLst>
          </a:blip>
          <a:srcRect l="20033" r="12546"/>
          <a:stretch/>
        </p:blipFill>
        <p:spPr>
          <a:xfrm>
            <a:off x="-3481" y="10"/>
            <a:ext cx="2254545" cy="2504726"/>
          </a:xfrm>
          <a:prstGeom prst="rect">
            <a:avLst/>
          </a:prstGeom>
        </p:spPr>
      </p:pic>
      <p:pic>
        <p:nvPicPr>
          <p:cNvPr id="6" name="Resim 5" descr="yer, iç mekan, mobilya, kalabalık içeren bir resim&#10;&#10;Açıklama otomatik olarak oluşturuldu">
            <a:extLst>
              <a:ext uri="{FF2B5EF4-FFF2-40B4-BE49-F238E27FC236}">
                <a16:creationId xmlns:a16="http://schemas.microsoft.com/office/drawing/2014/main" id="{001443DB-081B-9222-F0B7-09106148B8CE}"/>
              </a:ext>
            </a:extLst>
          </p:cNvPr>
          <p:cNvPicPr>
            <a:picLocks noChangeAspect="1"/>
          </p:cNvPicPr>
          <p:nvPr/>
        </p:nvPicPr>
        <p:blipFill rotWithShape="1">
          <a:blip r:embed="rId3">
            <a:extLst>
              <a:ext uri="{28A0092B-C50C-407E-A947-70E740481C1C}">
                <a14:useLocalDpi xmlns:a14="http://schemas.microsoft.com/office/drawing/2010/main" val="0"/>
              </a:ext>
            </a:extLst>
          </a:blip>
          <a:srcRect l="15356" r="21247" b="4"/>
          <a:stretch/>
        </p:blipFill>
        <p:spPr>
          <a:xfrm>
            <a:off x="2398551" y="10"/>
            <a:ext cx="2243316" cy="2504726"/>
          </a:xfrm>
          <a:prstGeom prst="rect">
            <a:avLst/>
          </a:prstGeom>
        </p:spPr>
      </p:pic>
      <p:pic>
        <p:nvPicPr>
          <p:cNvPr id="5" name="Resim 4" descr="metin, piyano içeren bir resim&#10;&#10;Açıklama otomatik olarak oluşturuldu">
            <a:extLst>
              <a:ext uri="{FF2B5EF4-FFF2-40B4-BE49-F238E27FC236}">
                <a16:creationId xmlns:a16="http://schemas.microsoft.com/office/drawing/2014/main" id="{A3135AC0-3CFA-09C4-CE04-3163B841C276}"/>
              </a:ext>
            </a:extLst>
          </p:cNvPr>
          <p:cNvPicPr>
            <a:picLocks noChangeAspect="1"/>
          </p:cNvPicPr>
          <p:nvPr/>
        </p:nvPicPr>
        <p:blipFill rotWithShape="1">
          <a:blip r:embed="rId4">
            <a:extLst>
              <a:ext uri="{28A0092B-C50C-407E-A947-70E740481C1C}">
                <a14:useLocalDpi xmlns:a14="http://schemas.microsoft.com/office/drawing/2010/main" val="0"/>
              </a:ext>
            </a:extLst>
          </a:blip>
          <a:srcRect t="4533" r="2" b="2"/>
          <a:stretch/>
        </p:blipFill>
        <p:spPr>
          <a:xfrm>
            <a:off x="-1" y="2638763"/>
            <a:ext cx="4641868" cy="2504737"/>
          </a:xfrm>
          <a:prstGeom prst="rect">
            <a:avLst/>
          </a:prstGeom>
        </p:spPr>
      </p:pic>
      <p:sp>
        <p:nvSpPr>
          <p:cNvPr id="3" name="İçerik Yer Tutucusu 2">
            <a:extLst>
              <a:ext uri="{FF2B5EF4-FFF2-40B4-BE49-F238E27FC236}">
                <a16:creationId xmlns:a16="http://schemas.microsoft.com/office/drawing/2014/main" id="{59A0305D-CC8C-93CF-77CF-82BCC7689A3B}"/>
              </a:ext>
            </a:extLst>
          </p:cNvPr>
          <p:cNvSpPr>
            <a:spLocks noGrp="1"/>
          </p:cNvSpPr>
          <p:nvPr>
            <p:ph idx="1"/>
          </p:nvPr>
        </p:nvSpPr>
        <p:spPr>
          <a:xfrm>
            <a:off x="4950198" y="339502"/>
            <a:ext cx="3565151" cy="4427760"/>
          </a:xfrm>
        </p:spPr>
        <p:txBody>
          <a:bodyPr>
            <a:normAutofit fontScale="47500" lnSpcReduction="20000"/>
          </a:bodyPr>
          <a:lstStyle/>
          <a:p>
            <a:pPr marL="0" indent="0" algn="ctr" defTabSz="685800">
              <a:buNone/>
            </a:pPr>
            <a:endParaRPr lang="tr-TR" sz="3300" b="1" dirty="0">
              <a:latin typeface="Gill Sans MT" pitchFamily="34" charset="0"/>
            </a:endParaRPr>
          </a:p>
          <a:p>
            <a:pPr marL="0" indent="0" algn="ctr" defTabSz="685800">
              <a:buNone/>
            </a:pPr>
            <a:r>
              <a:rPr lang="tr-TR" sz="3800" b="1" u="sng" dirty="0">
                <a:solidFill>
                  <a:srgbClr val="FF0000"/>
                </a:solidFill>
                <a:latin typeface="Gill Sans MT" pitchFamily="34" charset="0"/>
              </a:rPr>
              <a:t>ATÖLYELER</a:t>
            </a:r>
          </a:p>
          <a:p>
            <a:pPr marL="0" indent="0" defTabSz="685800">
              <a:buNone/>
            </a:pPr>
            <a:endParaRPr lang="tr-TR" sz="3300" b="1" dirty="0">
              <a:latin typeface="Gill Sans MT" pitchFamily="34" charset="0"/>
            </a:endParaRPr>
          </a:p>
          <a:p>
            <a:pPr defTabSz="685800">
              <a:buFont typeface="Wingdings" pitchFamily="2" charset="2"/>
              <a:buChar char="Ø"/>
            </a:pPr>
            <a:r>
              <a:rPr lang="tr-TR" sz="3300" dirty="0">
                <a:latin typeface="Gill Sans MT" pitchFamily="34" charset="0"/>
              </a:rPr>
              <a:t> Robotik Kodlama</a:t>
            </a:r>
          </a:p>
          <a:p>
            <a:pPr defTabSz="685800">
              <a:buFont typeface="Wingdings" pitchFamily="2" charset="2"/>
              <a:buChar char="Ø"/>
            </a:pPr>
            <a:r>
              <a:rPr lang="tr-TR" sz="3300" dirty="0">
                <a:latin typeface="Gill Sans MT" pitchFamily="34" charset="0"/>
              </a:rPr>
              <a:t> Mekatronik</a:t>
            </a:r>
          </a:p>
          <a:p>
            <a:pPr defTabSz="685800">
              <a:buFont typeface="Wingdings" pitchFamily="2" charset="2"/>
              <a:buChar char="Ø"/>
            </a:pPr>
            <a:r>
              <a:rPr lang="tr-TR" sz="3300" dirty="0">
                <a:latin typeface="Gill Sans MT" pitchFamily="34" charset="0"/>
              </a:rPr>
              <a:t> Zeka Oyunları</a:t>
            </a:r>
          </a:p>
          <a:p>
            <a:pPr defTabSz="685800">
              <a:buFont typeface="Wingdings" pitchFamily="2" charset="2"/>
              <a:buChar char="Ø"/>
            </a:pPr>
            <a:r>
              <a:rPr lang="tr-TR" sz="3300" dirty="0">
                <a:latin typeface="Gill Sans MT" pitchFamily="34" charset="0"/>
              </a:rPr>
              <a:t> Yaratıcı Drama</a:t>
            </a:r>
          </a:p>
          <a:p>
            <a:pPr defTabSz="685800">
              <a:buFont typeface="Wingdings" pitchFamily="2" charset="2"/>
              <a:buChar char="Ø"/>
            </a:pPr>
            <a:r>
              <a:rPr lang="tr-TR" sz="3300" dirty="0">
                <a:latin typeface="Gill Sans MT" pitchFamily="34" charset="0"/>
              </a:rPr>
              <a:t> STEM (Bilim, Teknoloji, Mühendislik ve   Matematik)</a:t>
            </a:r>
          </a:p>
          <a:p>
            <a:pPr defTabSz="685800">
              <a:buFont typeface="Wingdings" pitchFamily="2" charset="2"/>
              <a:buChar char="Ø"/>
            </a:pPr>
            <a:r>
              <a:rPr lang="tr-TR" sz="3300" dirty="0">
                <a:latin typeface="Gill Sans MT" pitchFamily="34" charset="0"/>
              </a:rPr>
              <a:t> Müzik</a:t>
            </a:r>
          </a:p>
          <a:p>
            <a:pPr defTabSz="685800">
              <a:buFont typeface="Wingdings" pitchFamily="2" charset="2"/>
              <a:buChar char="Ø"/>
            </a:pPr>
            <a:r>
              <a:rPr lang="tr-TR" sz="3300" dirty="0">
                <a:latin typeface="Gill Sans MT" pitchFamily="34" charset="0"/>
              </a:rPr>
              <a:t> Görsel Sanatlar</a:t>
            </a:r>
          </a:p>
          <a:p>
            <a:pPr defTabSz="685800">
              <a:buFont typeface="Wingdings" pitchFamily="2" charset="2"/>
              <a:buChar char="Ø"/>
            </a:pPr>
            <a:r>
              <a:rPr lang="tr-TR" sz="3300" dirty="0">
                <a:latin typeface="Gill Sans MT" pitchFamily="34" charset="0"/>
              </a:rPr>
              <a:t> Tarih</a:t>
            </a:r>
          </a:p>
          <a:p>
            <a:pPr defTabSz="685800">
              <a:buFont typeface="Wingdings" pitchFamily="2" charset="2"/>
              <a:buChar char="Ø"/>
            </a:pPr>
            <a:r>
              <a:rPr lang="tr-TR" sz="3300" dirty="0">
                <a:latin typeface="Gill Sans MT" pitchFamily="34" charset="0"/>
              </a:rPr>
              <a:t> Fen Bilimleri</a:t>
            </a:r>
          </a:p>
          <a:p>
            <a:pPr defTabSz="685800">
              <a:buFont typeface="Wingdings" pitchFamily="2" charset="2"/>
              <a:buChar char="Ø"/>
            </a:pPr>
            <a:r>
              <a:rPr lang="tr-TR" sz="3300" dirty="0">
                <a:latin typeface="Gill Sans MT" pitchFamily="34" charset="0"/>
              </a:rPr>
              <a:t> Kimya</a:t>
            </a:r>
          </a:p>
          <a:p>
            <a:pPr defTabSz="685800">
              <a:buFont typeface="Wingdings" pitchFamily="2" charset="2"/>
              <a:buChar char="Ø"/>
            </a:pPr>
            <a:r>
              <a:rPr lang="tr-TR" sz="3300" dirty="0">
                <a:latin typeface="Gill Sans MT" pitchFamily="34" charset="0"/>
              </a:rPr>
              <a:t> Biyoloji</a:t>
            </a:r>
          </a:p>
          <a:p>
            <a:pPr defTabSz="685800">
              <a:buFont typeface="Wingdings" pitchFamily="2" charset="2"/>
              <a:buChar char="Ø"/>
            </a:pPr>
            <a:r>
              <a:rPr lang="tr-TR" sz="3300" dirty="0">
                <a:latin typeface="Gill Sans MT" pitchFamily="34" charset="0"/>
              </a:rPr>
              <a:t> Türkçe </a:t>
            </a:r>
          </a:p>
          <a:p>
            <a:endParaRPr lang="tr-TR" sz="800" dirty="0"/>
          </a:p>
        </p:txBody>
      </p:sp>
      <p:sp>
        <p:nvSpPr>
          <p:cNvPr id="4" name="Alt Bilgi Yer Tutucusu 3">
            <a:extLst>
              <a:ext uri="{FF2B5EF4-FFF2-40B4-BE49-F238E27FC236}">
                <a16:creationId xmlns:a16="http://schemas.microsoft.com/office/drawing/2014/main" id="{A887C259-F790-DAA4-4B06-0542907EB05D}"/>
              </a:ext>
            </a:extLst>
          </p:cNvPr>
          <p:cNvSpPr>
            <a:spLocks noGrp="1"/>
          </p:cNvSpPr>
          <p:nvPr>
            <p:ph type="ftr" sz="quarter" idx="11"/>
          </p:nvPr>
        </p:nvSpPr>
        <p:spPr>
          <a:xfrm>
            <a:off x="5724128" y="4831866"/>
            <a:ext cx="3086100" cy="273844"/>
          </a:xfrm>
        </p:spPr>
        <p:txBody>
          <a:bodyPr>
            <a:normAutofit/>
          </a:bodyPr>
          <a:lstStyle/>
          <a:p>
            <a:pPr algn="l">
              <a:spcAft>
                <a:spcPts val="600"/>
              </a:spcAft>
            </a:pPr>
            <a:r>
              <a:rPr lang="tr-TR"/>
              <a:t>Akçakale Rehberlik ve Araştırma Merkezi</a:t>
            </a:r>
          </a:p>
        </p:txBody>
      </p:sp>
    </p:spTree>
    <p:extLst>
      <p:ext uri="{BB962C8B-B14F-4D97-AF65-F5344CB8AC3E}">
        <p14:creationId xmlns:p14="http://schemas.microsoft.com/office/powerpoint/2010/main" val="3282839014"/>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3"/>
          <p:cNvSpPr>
            <a:spLocks noChangeArrowheads="1"/>
          </p:cNvSpPr>
          <p:nvPr/>
        </p:nvSpPr>
        <p:spPr bwMode="auto">
          <a:xfrm>
            <a:off x="1946672" y="857251"/>
            <a:ext cx="5786438" cy="507831"/>
          </a:xfrm>
          <a:prstGeom prst="rect">
            <a:avLst/>
          </a:prstGeom>
          <a:noFill/>
          <a:ln w="9525">
            <a:noFill/>
            <a:miter lim="800000"/>
            <a:headEnd/>
            <a:tailEnd/>
          </a:ln>
        </p:spPr>
        <p:txBody>
          <a:bodyPr>
            <a:spAutoFit/>
          </a:bodyPr>
          <a:lstStyle/>
          <a:p>
            <a:pPr algn="ctr" defTabSz="685800"/>
            <a:endParaRPr lang="tr-TR" sz="1350" dirty="0">
              <a:solidFill>
                <a:prstClr val="black"/>
              </a:solidFill>
              <a:latin typeface="Gill Sans MT" pitchFamily="34" charset="0"/>
            </a:endParaRPr>
          </a:p>
          <a:p>
            <a:pPr defTabSz="685800"/>
            <a:endParaRPr lang="tr-TR" sz="1350" dirty="0">
              <a:solidFill>
                <a:prstClr val="black"/>
              </a:solidFill>
              <a:latin typeface="Gill Sans MT" pitchFamily="34" charset="0"/>
            </a:endParaRPr>
          </a:p>
        </p:txBody>
      </p:sp>
      <p:sp>
        <p:nvSpPr>
          <p:cNvPr id="3" name="Başlık 1"/>
          <p:cNvSpPr txBox="1">
            <a:spLocks/>
          </p:cNvSpPr>
          <p:nvPr/>
        </p:nvSpPr>
        <p:spPr>
          <a:xfrm>
            <a:off x="827584" y="1167594"/>
            <a:ext cx="7848872" cy="756084"/>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defTabSz="685800"/>
            <a:r>
              <a:rPr lang="tr-TR" sz="4000" b="1" dirty="0">
                <a:solidFill>
                  <a:srgbClr val="04617B"/>
                </a:solidFill>
                <a:latin typeface="Calibri"/>
              </a:rPr>
              <a:t>Dinlediğiniz için teşekkür ederiz…</a:t>
            </a:r>
          </a:p>
        </p:txBody>
      </p:sp>
      <p:pic>
        <p:nvPicPr>
          <p:cNvPr id="5" name="Resim 4">
            <a:extLst>
              <a:ext uri="{FF2B5EF4-FFF2-40B4-BE49-F238E27FC236}">
                <a16:creationId xmlns:a16="http://schemas.microsoft.com/office/drawing/2014/main" id="{6E72F5B9-9B3B-AA0C-FBA3-891F93C3D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5" y="2234021"/>
            <a:ext cx="2254559" cy="2254559"/>
          </a:xfrm>
          <a:prstGeom prst="rect">
            <a:avLst/>
          </a:prstGeom>
        </p:spPr>
      </p:pic>
      <p:sp>
        <p:nvSpPr>
          <p:cNvPr id="6" name="Alt Bilgi Yer Tutucusu 3">
            <a:extLst>
              <a:ext uri="{FF2B5EF4-FFF2-40B4-BE49-F238E27FC236}">
                <a16:creationId xmlns:a16="http://schemas.microsoft.com/office/drawing/2014/main" id="{D44C0604-15C1-4C86-5EF1-E859CFB088EB}"/>
              </a:ext>
            </a:extLst>
          </p:cNvPr>
          <p:cNvSpPr txBox="1">
            <a:spLocks/>
          </p:cNvSpPr>
          <p:nvPr/>
        </p:nvSpPr>
        <p:spPr>
          <a:xfrm>
            <a:off x="2860085" y="4731990"/>
            <a:ext cx="3086100" cy="273844"/>
          </a:xfrm>
          <a:prstGeom prst="rect">
            <a:avLst/>
          </a:prstGeom>
        </p:spPr>
        <p:txBody>
          <a:bodyPr>
            <a:normAutofit fontScale="62500" lnSpcReduction="20000"/>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tr-TR"/>
              <a:t>Akçakale Rehberlik ve Araştırma Merkezi</a:t>
            </a:r>
          </a:p>
        </p:txBody>
      </p:sp>
    </p:spTree>
    <p:extLst>
      <p:ext uri="{BB962C8B-B14F-4D97-AF65-F5344CB8AC3E}">
        <p14:creationId xmlns:p14="http://schemas.microsoft.com/office/powerpoint/2010/main" val="1055302635"/>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Resim 10" descr="metin, iç mekan, kişi içeren bir resim&#10;&#10;Açıklama otomatik olarak oluşturuldu">
            <a:extLst>
              <a:ext uri="{FF2B5EF4-FFF2-40B4-BE49-F238E27FC236}">
                <a16:creationId xmlns:a16="http://schemas.microsoft.com/office/drawing/2014/main" id="{4906CC11-9694-2E83-6869-0CFDA2B0E5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834" b="7"/>
          <a:stretch/>
        </p:blipFill>
        <p:spPr>
          <a:xfrm>
            <a:off x="80106" y="0"/>
            <a:ext cx="2948920" cy="3003803"/>
          </a:xfrm>
          <a:prstGeom prst="rect">
            <a:avLst/>
          </a:prstGeom>
        </p:spPr>
      </p:pic>
      <p:pic>
        <p:nvPicPr>
          <p:cNvPr id="15" name="Resim 14" descr="çocuk, kişi, oğlan, genç içeren bir resim&#10;&#10;Açıklama otomatik olarak oluşturuldu">
            <a:extLst>
              <a:ext uri="{FF2B5EF4-FFF2-40B4-BE49-F238E27FC236}">
                <a16:creationId xmlns:a16="http://schemas.microsoft.com/office/drawing/2014/main" id="{F0A50443-CCC3-F5E2-A405-4CE99EFF5CB8}"/>
              </a:ext>
            </a:extLst>
          </p:cNvPr>
          <p:cNvPicPr>
            <a:picLocks noChangeAspect="1"/>
          </p:cNvPicPr>
          <p:nvPr/>
        </p:nvPicPr>
        <p:blipFill rotWithShape="1">
          <a:blip r:embed="rId3">
            <a:extLst>
              <a:ext uri="{28A0092B-C50C-407E-A947-70E740481C1C}">
                <a14:useLocalDpi xmlns:a14="http://schemas.microsoft.com/office/drawing/2010/main" val="0"/>
              </a:ext>
            </a:extLst>
          </a:blip>
          <a:srcRect l="28778" r="15998" b="-2"/>
          <a:stretch/>
        </p:blipFill>
        <p:spPr>
          <a:xfrm>
            <a:off x="3246122" y="0"/>
            <a:ext cx="2948940" cy="3003803"/>
          </a:xfrm>
          <a:prstGeom prst="rect">
            <a:avLst/>
          </a:prstGeom>
        </p:spPr>
      </p:pic>
      <p:pic>
        <p:nvPicPr>
          <p:cNvPr id="9" name="Resim 8" descr="kişi, iç mekan, grup, aile içeren bir resim">
            <a:extLst>
              <a:ext uri="{FF2B5EF4-FFF2-40B4-BE49-F238E27FC236}">
                <a16:creationId xmlns:a16="http://schemas.microsoft.com/office/drawing/2014/main" id="{E58CB2BE-45FA-2310-9572-E7A479EE685C}"/>
              </a:ext>
            </a:extLst>
          </p:cNvPr>
          <p:cNvPicPr>
            <a:picLocks noChangeAspect="1"/>
          </p:cNvPicPr>
          <p:nvPr/>
        </p:nvPicPr>
        <p:blipFill rotWithShape="1">
          <a:blip r:embed="rId4">
            <a:extLst>
              <a:ext uri="{28A0092B-C50C-407E-A947-70E740481C1C}">
                <a14:useLocalDpi xmlns:a14="http://schemas.microsoft.com/office/drawing/2010/main" val="0"/>
              </a:ext>
            </a:extLst>
          </a:blip>
          <a:srcRect r="26372" b="4"/>
          <a:stretch/>
        </p:blipFill>
        <p:spPr>
          <a:xfrm>
            <a:off x="6374572" y="6"/>
            <a:ext cx="2769428" cy="3003793"/>
          </a:xfrm>
          <a:prstGeom prst="rect">
            <a:avLst/>
          </a:prstGeom>
        </p:spPr>
      </p:pic>
      <p:sp>
        <p:nvSpPr>
          <p:cNvPr id="3" name="İçerik Yer Tutucusu 2">
            <a:extLst>
              <a:ext uri="{FF2B5EF4-FFF2-40B4-BE49-F238E27FC236}">
                <a16:creationId xmlns:a16="http://schemas.microsoft.com/office/drawing/2014/main" id="{9E43CC03-708C-5862-99B1-FDE6726BA65F}"/>
              </a:ext>
            </a:extLst>
          </p:cNvPr>
          <p:cNvSpPr>
            <a:spLocks noGrp="1"/>
          </p:cNvSpPr>
          <p:nvPr>
            <p:ph idx="1"/>
          </p:nvPr>
        </p:nvSpPr>
        <p:spPr>
          <a:xfrm>
            <a:off x="511824" y="3326289"/>
            <a:ext cx="8092624" cy="1234440"/>
          </a:xfrm>
        </p:spPr>
        <p:txBody>
          <a:bodyPr anchor="ctr">
            <a:normAutofit/>
          </a:bodyPr>
          <a:lstStyle/>
          <a:p>
            <a:pPr marL="0" indent="0">
              <a:buNone/>
            </a:pPr>
            <a:r>
              <a:rPr lang="tr-TR" sz="1800" b="1" dirty="0">
                <a:latin typeface="Gill Sans MT" pitchFamily="34" charset="0"/>
              </a:rPr>
              <a:t>   Türkiye genelinde her ilde bir bilsem olmakla birlikte nüfus yoğunluğuna    göre büyük şehirlerde birden fazla bilsem olabilmektedir. </a:t>
            </a:r>
          </a:p>
          <a:p>
            <a:pPr marL="0" indent="0">
              <a:buNone/>
            </a:pPr>
            <a:r>
              <a:rPr lang="tr-TR" sz="1800" b="1" dirty="0">
                <a:solidFill>
                  <a:srgbClr val="FF0000"/>
                </a:solidFill>
                <a:latin typeface="Gill Sans MT" pitchFamily="34" charset="0"/>
              </a:rPr>
              <a:t>Şanlıurfa ilimizde 8 adet BİLSEM bulunmaktadır.</a:t>
            </a:r>
          </a:p>
          <a:p>
            <a:endParaRPr lang="tr-TR" sz="1400" dirty="0"/>
          </a:p>
        </p:txBody>
      </p:sp>
      <p:sp>
        <p:nvSpPr>
          <p:cNvPr id="4" name="Alt Bilgi Yer Tutucusu 3">
            <a:extLst>
              <a:ext uri="{FF2B5EF4-FFF2-40B4-BE49-F238E27FC236}">
                <a16:creationId xmlns:a16="http://schemas.microsoft.com/office/drawing/2014/main" id="{E427F5D9-F858-1CEB-BDEB-70BA4F6E75CC}"/>
              </a:ext>
            </a:extLst>
          </p:cNvPr>
          <p:cNvSpPr>
            <a:spLocks noGrp="1"/>
          </p:cNvSpPr>
          <p:nvPr>
            <p:ph type="ftr" sz="quarter" idx="11"/>
          </p:nvPr>
        </p:nvSpPr>
        <p:spPr>
          <a:xfrm>
            <a:off x="3028950" y="4767262"/>
            <a:ext cx="3086100" cy="273844"/>
          </a:xfrm>
        </p:spPr>
        <p:txBody>
          <a:bodyPr>
            <a:normAutofit/>
          </a:bodyPr>
          <a:lstStyle/>
          <a:p>
            <a:pPr algn="ctr">
              <a:spcAft>
                <a:spcPts val="600"/>
              </a:spcAft>
            </a:pPr>
            <a:r>
              <a:rPr lang="tr-TR" dirty="0">
                <a:solidFill>
                  <a:schemeClr val="tx1">
                    <a:lumMod val="50000"/>
                    <a:lumOff val="50000"/>
                  </a:schemeClr>
                </a:solidFill>
              </a:rPr>
              <a:t>Akçakale Rehberlik ve Araştırma Merkezi</a:t>
            </a:r>
          </a:p>
        </p:txBody>
      </p:sp>
    </p:spTree>
    <p:extLst>
      <p:ext uri="{BB962C8B-B14F-4D97-AF65-F5344CB8AC3E}">
        <p14:creationId xmlns:p14="http://schemas.microsoft.com/office/powerpoint/2010/main" val="167911525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C8F2622-C595-2CE7-01BF-558ECB02C33B}"/>
              </a:ext>
            </a:extLst>
          </p:cNvPr>
          <p:cNvSpPr>
            <a:spLocks noGrp="1"/>
          </p:cNvSpPr>
          <p:nvPr>
            <p:ph type="title"/>
          </p:nvPr>
        </p:nvSpPr>
        <p:spPr>
          <a:xfrm>
            <a:off x="395536" y="273843"/>
            <a:ext cx="4968552" cy="1355479"/>
          </a:xfrm>
        </p:spPr>
        <p:txBody>
          <a:bodyPr>
            <a:normAutofit/>
          </a:bodyPr>
          <a:lstStyle/>
          <a:p>
            <a:pPr algn="ctr"/>
            <a:r>
              <a:rPr lang="tr-TR" sz="3100" b="1" dirty="0">
                <a:solidFill>
                  <a:srgbClr val="FF0000"/>
                </a:solidFill>
              </a:rPr>
              <a:t>Şanlıurfa  İlindeki Bilim  ve Sanat Merkezleri</a:t>
            </a:r>
          </a:p>
        </p:txBody>
      </p:sp>
      <p:sp>
        <p:nvSpPr>
          <p:cNvPr id="3" name="İçerik Yer Tutucusu 2">
            <a:extLst>
              <a:ext uri="{FF2B5EF4-FFF2-40B4-BE49-F238E27FC236}">
                <a16:creationId xmlns:a16="http://schemas.microsoft.com/office/drawing/2014/main" id="{38AF9BD9-97C5-D731-EC4F-0248185EA624}"/>
              </a:ext>
            </a:extLst>
          </p:cNvPr>
          <p:cNvSpPr>
            <a:spLocks noGrp="1"/>
          </p:cNvSpPr>
          <p:nvPr>
            <p:ph idx="1"/>
          </p:nvPr>
        </p:nvSpPr>
        <p:spPr>
          <a:xfrm>
            <a:off x="628650" y="1749972"/>
            <a:ext cx="3464715" cy="2882750"/>
          </a:xfrm>
        </p:spPr>
        <p:txBody>
          <a:bodyPr>
            <a:normAutofit/>
          </a:bodyPr>
          <a:lstStyle/>
          <a:p>
            <a:r>
              <a:rPr lang="tr-TR" sz="1500" dirty="0" err="1"/>
              <a:t>Eyyübiye</a:t>
            </a:r>
            <a:r>
              <a:rPr lang="tr-TR" sz="1500" dirty="0"/>
              <a:t> Bilim ve Sanat Merkezi</a:t>
            </a:r>
          </a:p>
          <a:p>
            <a:r>
              <a:rPr lang="tr-TR" sz="1500" dirty="0"/>
              <a:t>Karaköprü Bilim ve Sanat Merkezi</a:t>
            </a:r>
          </a:p>
          <a:p>
            <a:r>
              <a:rPr lang="tr-TR" sz="1500" dirty="0" err="1"/>
              <a:t>Haliliye</a:t>
            </a:r>
            <a:r>
              <a:rPr lang="tr-TR" sz="1500" dirty="0"/>
              <a:t> Bilim ve Sanat Merkezi</a:t>
            </a:r>
          </a:p>
          <a:p>
            <a:r>
              <a:rPr lang="tr-TR" sz="1500" dirty="0"/>
              <a:t>Birecik Bilim ve Sanat Merkezi</a:t>
            </a:r>
          </a:p>
          <a:p>
            <a:r>
              <a:rPr lang="tr-TR" sz="1500" dirty="0"/>
              <a:t>Viranşehir Bilim ve Sanat Merkezi</a:t>
            </a:r>
          </a:p>
          <a:p>
            <a:r>
              <a:rPr lang="tr-TR" sz="1500" dirty="0"/>
              <a:t>Siverek Bilim ve Sanat Merkezi</a:t>
            </a:r>
          </a:p>
          <a:p>
            <a:r>
              <a:rPr lang="tr-TR" sz="1500" dirty="0" err="1"/>
              <a:t>Ceylanlanpınar</a:t>
            </a:r>
            <a:r>
              <a:rPr lang="tr-TR" sz="1500" dirty="0"/>
              <a:t> Bilim ve Sanat Merkezi</a:t>
            </a:r>
          </a:p>
          <a:p>
            <a:r>
              <a:rPr lang="tr-TR" sz="1500" dirty="0"/>
              <a:t>Suruç </a:t>
            </a:r>
            <a:r>
              <a:rPr lang="tr-TR" sz="1600" dirty="0"/>
              <a:t>Bilim ve Sanat Merkezi</a:t>
            </a:r>
            <a:endParaRPr lang="tr-TR" sz="1500" dirty="0"/>
          </a:p>
        </p:txBody>
      </p:sp>
      <p:pic>
        <p:nvPicPr>
          <p:cNvPr id="6" name="Picture 5" descr="Farklı renk ve boyutlara sahip birden çok grafik">
            <a:extLst>
              <a:ext uri="{FF2B5EF4-FFF2-40B4-BE49-F238E27FC236}">
                <a16:creationId xmlns:a16="http://schemas.microsoft.com/office/drawing/2014/main" id="{CD446FBC-0D31-F8E5-7A06-30820AC734CA}"/>
              </a:ext>
            </a:extLst>
          </p:cNvPr>
          <p:cNvPicPr>
            <a:picLocks noChangeAspect="1"/>
          </p:cNvPicPr>
          <p:nvPr/>
        </p:nvPicPr>
        <p:blipFill rotWithShape="1">
          <a:blip r:embed="rId2"/>
          <a:srcRect l="20060" r="21903"/>
          <a:stretch/>
        </p:blipFill>
        <p:spPr>
          <a:xfrm>
            <a:off x="4671911" y="10"/>
            <a:ext cx="4472089" cy="51434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Alt Bilgi Yer Tutucusu 3">
            <a:extLst>
              <a:ext uri="{FF2B5EF4-FFF2-40B4-BE49-F238E27FC236}">
                <a16:creationId xmlns:a16="http://schemas.microsoft.com/office/drawing/2014/main" id="{1150E42F-DFF7-5048-2A52-99BF04F40996}"/>
              </a:ext>
            </a:extLst>
          </p:cNvPr>
          <p:cNvSpPr>
            <a:spLocks noGrp="1"/>
          </p:cNvSpPr>
          <p:nvPr>
            <p:ph type="ftr" sz="quarter" idx="11"/>
          </p:nvPr>
        </p:nvSpPr>
        <p:spPr>
          <a:xfrm>
            <a:off x="2628900" y="4767262"/>
            <a:ext cx="2571750" cy="273844"/>
          </a:xfrm>
        </p:spPr>
        <p:txBody>
          <a:bodyPr>
            <a:normAutofit/>
          </a:bodyPr>
          <a:lstStyle/>
          <a:p>
            <a:pPr algn="l">
              <a:spcAft>
                <a:spcPts val="600"/>
              </a:spcAft>
              <a:defRPr/>
            </a:pPr>
            <a:r>
              <a:rPr lang="tr-TR"/>
              <a:t>Akçakale Rehberlik ve Araştırma Merkezi</a:t>
            </a:r>
          </a:p>
        </p:txBody>
      </p:sp>
    </p:spTree>
    <p:extLst>
      <p:ext uri="{BB962C8B-B14F-4D97-AF65-F5344CB8AC3E}">
        <p14:creationId xmlns:p14="http://schemas.microsoft.com/office/powerpoint/2010/main" val="263451203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a:extLst>
              <a:ext uri="{FF2B5EF4-FFF2-40B4-BE49-F238E27FC236}">
                <a16:creationId xmlns:a16="http://schemas.microsoft.com/office/drawing/2014/main" id="{C973D1FC-AD6F-87AB-7FBA-FA94B192D9C8}"/>
              </a:ext>
            </a:extLst>
          </p:cNvPr>
          <p:cNvGrpSpPr/>
          <p:nvPr/>
        </p:nvGrpSpPr>
        <p:grpSpPr>
          <a:xfrm>
            <a:off x="395536" y="195485"/>
            <a:ext cx="8208912" cy="4752529"/>
            <a:chOff x="628650" y="267493"/>
            <a:chExt cx="8047806" cy="4752529"/>
          </a:xfrm>
        </p:grpSpPr>
        <p:sp>
          <p:nvSpPr>
            <p:cNvPr id="8" name="Serbest Form: Şekil 7">
              <a:extLst>
                <a:ext uri="{FF2B5EF4-FFF2-40B4-BE49-F238E27FC236}">
                  <a16:creationId xmlns:a16="http://schemas.microsoft.com/office/drawing/2014/main" id="{AD4654DE-F565-05FF-EC53-FC6932AF7A4A}"/>
                </a:ext>
              </a:extLst>
            </p:cNvPr>
            <p:cNvSpPr/>
            <p:nvPr/>
          </p:nvSpPr>
          <p:spPr>
            <a:xfrm>
              <a:off x="628650" y="3614505"/>
              <a:ext cx="8047806" cy="1138626"/>
            </a:xfrm>
            <a:custGeom>
              <a:avLst/>
              <a:gdLst>
                <a:gd name="connsiteX0" fmla="*/ 0 w 8047806"/>
                <a:gd name="connsiteY0" fmla="*/ 0 h 1138626"/>
                <a:gd name="connsiteX1" fmla="*/ 8047806 w 8047806"/>
                <a:gd name="connsiteY1" fmla="*/ 0 h 1138626"/>
                <a:gd name="connsiteX2" fmla="*/ 8047806 w 8047806"/>
                <a:gd name="connsiteY2" fmla="*/ 1138626 h 1138626"/>
                <a:gd name="connsiteX3" fmla="*/ 0 w 8047806"/>
                <a:gd name="connsiteY3" fmla="*/ 1138626 h 1138626"/>
                <a:gd name="connsiteX4" fmla="*/ 0 w 8047806"/>
                <a:gd name="connsiteY4" fmla="*/ 0 h 1138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7806" h="1138626">
                  <a:moveTo>
                    <a:pt x="0" y="0"/>
                  </a:moveTo>
                  <a:lnTo>
                    <a:pt x="8047806" y="0"/>
                  </a:lnTo>
                  <a:lnTo>
                    <a:pt x="8047806" y="1138626"/>
                  </a:lnTo>
                  <a:lnTo>
                    <a:pt x="0" y="113862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2" tIns="149352" rIns="149352" bIns="673120" numCol="1" spcCol="1270" anchor="ctr" anchorCtr="0">
              <a:noAutofit/>
            </a:bodyPr>
            <a:lstStyle/>
            <a:p>
              <a:pPr marL="0" lvl="0" indent="0" algn="ctr" defTabSz="933450">
                <a:lnSpc>
                  <a:spcPct val="90000"/>
                </a:lnSpc>
                <a:spcBef>
                  <a:spcPct val="0"/>
                </a:spcBef>
                <a:spcAft>
                  <a:spcPct val="35000"/>
                </a:spcAft>
                <a:buNone/>
              </a:pPr>
              <a:r>
                <a:rPr lang="tr-TR" sz="2100" kern="1200" dirty="0"/>
                <a:t>BİREYSEL DEĞERLENDİRME AŞAMASI</a:t>
              </a:r>
            </a:p>
          </p:txBody>
        </p:sp>
        <p:sp>
          <p:nvSpPr>
            <p:cNvPr id="9" name="Serbest Form: Şekil 8">
              <a:extLst>
                <a:ext uri="{FF2B5EF4-FFF2-40B4-BE49-F238E27FC236}">
                  <a16:creationId xmlns:a16="http://schemas.microsoft.com/office/drawing/2014/main" id="{1B9981C0-D015-84F8-914D-549C30F91874}"/>
                </a:ext>
              </a:extLst>
            </p:cNvPr>
            <p:cNvSpPr/>
            <p:nvPr/>
          </p:nvSpPr>
          <p:spPr>
            <a:xfrm>
              <a:off x="628650" y="4260518"/>
              <a:ext cx="4023903" cy="759504"/>
            </a:xfrm>
            <a:custGeom>
              <a:avLst/>
              <a:gdLst>
                <a:gd name="connsiteX0" fmla="*/ 0 w 4023903"/>
                <a:gd name="connsiteY0" fmla="*/ 0 h 523768"/>
                <a:gd name="connsiteX1" fmla="*/ 4023903 w 4023903"/>
                <a:gd name="connsiteY1" fmla="*/ 0 h 523768"/>
                <a:gd name="connsiteX2" fmla="*/ 4023903 w 4023903"/>
                <a:gd name="connsiteY2" fmla="*/ 523768 h 523768"/>
                <a:gd name="connsiteX3" fmla="*/ 0 w 4023903"/>
                <a:gd name="connsiteY3" fmla="*/ 523768 h 523768"/>
                <a:gd name="connsiteX4" fmla="*/ 0 w 4023903"/>
                <a:gd name="connsiteY4" fmla="*/ 0 h 523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903" h="523768">
                  <a:moveTo>
                    <a:pt x="0" y="0"/>
                  </a:moveTo>
                  <a:lnTo>
                    <a:pt x="4023903" y="0"/>
                  </a:lnTo>
                  <a:lnTo>
                    <a:pt x="4023903" y="523768"/>
                  </a:lnTo>
                  <a:lnTo>
                    <a:pt x="0" y="52376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tr-TR" sz="1400" b="1" u="sng" kern="1200" dirty="0">
                  <a:solidFill>
                    <a:srgbClr val="FF0000"/>
                  </a:solidFill>
                  <a:latin typeface="Times New Roman" panose="02020603050405020304" pitchFamily="18" charset="0"/>
                  <a:cs typeface="Times New Roman" panose="02020603050405020304" pitchFamily="18" charset="0"/>
                </a:rPr>
                <a:t>09 Mayıs 2023                                                                                                                                 </a:t>
              </a:r>
              <a:r>
                <a:rPr lang="tr-TR" sz="1100" b="1" kern="1200" dirty="0"/>
                <a:t>Bireysel değerlendirme uygulamalarına alınacak öğrencilerin giriş belgelerinin e-Okul Yönetim Bilgi Sistemi üzerinden yayımlanması</a:t>
              </a:r>
            </a:p>
          </p:txBody>
        </p:sp>
        <p:sp>
          <p:nvSpPr>
            <p:cNvPr id="10" name="Serbest Form: Şekil 9">
              <a:extLst>
                <a:ext uri="{FF2B5EF4-FFF2-40B4-BE49-F238E27FC236}">
                  <a16:creationId xmlns:a16="http://schemas.microsoft.com/office/drawing/2014/main" id="{47EE2A62-53DD-DFC6-CAE0-9BB8FC009B54}"/>
                </a:ext>
              </a:extLst>
            </p:cNvPr>
            <p:cNvSpPr/>
            <p:nvPr/>
          </p:nvSpPr>
          <p:spPr>
            <a:xfrm>
              <a:off x="4652553" y="4260517"/>
              <a:ext cx="4023903" cy="759505"/>
            </a:xfrm>
            <a:custGeom>
              <a:avLst/>
              <a:gdLst>
                <a:gd name="connsiteX0" fmla="*/ 0 w 4023903"/>
                <a:gd name="connsiteY0" fmla="*/ 0 h 523768"/>
                <a:gd name="connsiteX1" fmla="*/ 4023903 w 4023903"/>
                <a:gd name="connsiteY1" fmla="*/ 0 h 523768"/>
                <a:gd name="connsiteX2" fmla="*/ 4023903 w 4023903"/>
                <a:gd name="connsiteY2" fmla="*/ 523768 h 523768"/>
                <a:gd name="connsiteX3" fmla="*/ 0 w 4023903"/>
                <a:gd name="connsiteY3" fmla="*/ 523768 h 523768"/>
                <a:gd name="connsiteX4" fmla="*/ 0 w 4023903"/>
                <a:gd name="connsiteY4" fmla="*/ 0 h 523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903" h="523768">
                  <a:moveTo>
                    <a:pt x="0" y="0"/>
                  </a:moveTo>
                  <a:lnTo>
                    <a:pt x="4023903" y="0"/>
                  </a:lnTo>
                  <a:lnTo>
                    <a:pt x="4023903" y="523768"/>
                  </a:lnTo>
                  <a:lnTo>
                    <a:pt x="0" y="52376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tr-TR" sz="1400" b="1" u="sng" kern="1200" dirty="0">
                  <a:solidFill>
                    <a:srgbClr val="FF0000"/>
                  </a:solidFill>
                  <a:latin typeface="Times New Roman" panose="02020603050405020304" pitchFamily="18" charset="0"/>
                  <a:cs typeface="Times New Roman" panose="02020603050405020304" pitchFamily="18" charset="0"/>
                </a:rPr>
                <a:t>15 Mayıs 2023-28 Temmuz 2023                                      </a:t>
              </a:r>
            </a:p>
            <a:p>
              <a:pPr marL="0" lvl="0" indent="0" algn="ctr" defTabSz="444500">
                <a:lnSpc>
                  <a:spcPct val="90000"/>
                </a:lnSpc>
                <a:spcBef>
                  <a:spcPct val="0"/>
                </a:spcBef>
                <a:spcAft>
                  <a:spcPct val="35000"/>
                </a:spcAft>
                <a:buNone/>
              </a:pPr>
              <a:r>
                <a:rPr lang="tr-TR" sz="1200" b="1" kern="1200" dirty="0">
                  <a:solidFill>
                    <a:srgbClr val="FF0000"/>
                  </a:solidFill>
                </a:rPr>
                <a:t>        </a:t>
              </a:r>
              <a:r>
                <a:rPr lang="tr-TR" sz="1200" b="1" kern="1200" dirty="0"/>
                <a:t>Bireysel değerlendirme uygulamalarının yapılması</a:t>
              </a:r>
              <a:endParaRPr lang="tr-TR" sz="1200" kern="1200" dirty="0"/>
            </a:p>
          </p:txBody>
        </p:sp>
        <p:sp>
          <p:nvSpPr>
            <p:cNvPr id="11" name="Serbest Form: Şekil 10">
              <a:extLst>
                <a:ext uri="{FF2B5EF4-FFF2-40B4-BE49-F238E27FC236}">
                  <a16:creationId xmlns:a16="http://schemas.microsoft.com/office/drawing/2014/main" id="{538E660C-D047-88A1-5B49-EA6A6C8D3D20}"/>
                </a:ext>
              </a:extLst>
            </p:cNvPr>
            <p:cNvSpPr/>
            <p:nvPr/>
          </p:nvSpPr>
          <p:spPr>
            <a:xfrm>
              <a:off x="628650" y="2002436"/>
              <a:ext cx="8047806" cy="1751208"/>
            </a:xfrm>
            <a:custGeom>
              <a:avLst/>
              <a:gdLst>
                <a:gd name="connsiteX0" fmla="*/ 0 w 8047806"/>
                <a:gd name="connsiteY0" fmla="*/ 613325 h 1751207"/>
                <a:gd name="connsiteX1" fmla="*/ 3805002 w 8047806"/>
                <a:gd name="connsiteY1" fmla="*/ 613325 h 1751207"/>
                <a:gd name="connsiteX2" fmla="*/ 3805002 w 8047806"/>
                <a:gd name="connsiteY2" fmla="*/ 437802 h 1751207"/>
                <a:gd name="connsiteX3" fmla="*/ 3586101 w 8047806"/>
                <a:gd name="connsiteY3" fmla="*/ 437802 h 1751207"/>
                <a:gd name="connsiteX4" fmla="*/ 4023903 w 8047806"/>
                <a:gd name="connsiteY4" fmla="*/ 0 h 1751207"/>
                <a:gd name="connsiteX5" fmla="*/ 4461705 w 8047806"/>
                <a:gd name="connsiteY5" fmla="*/ 437802 h 1751207"/>
                <a:gd name="connsiteX6" fmla="*/ 4242804 w 8047806"/>
                <a:gd name="connsiteY6" fmla="*/ 437802 h 1751207"/>
                <a:gd name="connsiteX7" fmla="*/ 4242804 w 8047806"/>
                <a:gd name="connsiteY7" fmla="*/ 613325 h 1751207"/>
                <a:gd name="connsiteX8" fmla="*/ 8047806 w 8047806"/>
                <a:gd name="connsiteY8" fmla="*/ 613325 h 1751207"/>
                <a:gd name="connsiteX9" fmla="*/ 8047806 w 8047806"/>
                <a:gd name="connsiteY9" fmla="*/ 1751207 h 1751207"/>
                <a:gd name="connsiteX10" fmla="*/ 0 w 8047806"/>
                <a:gd name="connsiteY10" fmla="*/ 1751207 h 1751207"/>
                <a:gd name="connsiteX11" fmla="*/ 0 w 8047806"/>
                <a:gd name="connsiteY11" fmla="*/ 613325 h 175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47806" h="1751207">
                  <a:moveTo>
                    <a:pt x="8047806" y="1137882"/>
                  </a:moveTo>
                  <a:lnTo>
                    <a:pt x="4242804" y="1137882"/>
                  </a:lnTo>
                  <a:lnTo>
                    <a:pt x="4242804" y="1313405"/>
                  </a:lnTo>
                  <a:lnTo>
                    <a:pt x="4461705" y="1313405"/>
                  </a:lnTo>
                  <a:lnTo>
                    <a:pt x="4023903" y="1751206"/>
                  </a:lnTo>
                  <a:lnTo>
                    <a:pt x="3586101" y="1313405"/>
                  </a:lnTo>
                  <a:lnTo>
                    <a:pt x="3805002" y="1313405"/>
                  </a:lnTo>
                  <a:lnTo>
                    <a:pt x="3805002" y="1137882"/>
                  </a:lnTo>
                  <a:lnTo>
                    <a:pt x="0" y="1137882"/>
                  </a:lnTo>
                  <a:lnTo>
                    <a:pt x="0" y="1"/>
                  </a:lnTo>
                  <a:lnTo>
                    <a:pt x="8047806" y="1"/>
                  </a:lnTo>
                  <a:lnTo>
                    <a:pt x="8047806" y="11378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2" tIns="149352" rIns="149352" bIns="1285887" numCol="1" spcCol="1270" anchor="ctr" anchorCtr="0">
              <a:noAutofit/>
            </a:bodyPr>
            <a:lstStyle/>
            <a:p>
              <a:pPr marL="0" lvl="0" indent="0" algn="ctr" defTabSz="933450">
                <a:lnSpc>
                  <a:spcPct val="90000"/>
                </a:lnSpc>
                <a:spcBef>
                  <a:spcPct val="0"/>
                </a:spcBef>
                <a:spcAft>
                  <a:spcPct val="35000"/>
                </a:spcAft>
                <a:buNone/>
              </a:pPr>
              <a:r>
                <a:rPr lang="tr-TR" sz="2100" kern="1200" dirty="0"/>
                <a:t>ÖN DEĞERLENDİRME AŞAMASI</a:t>
              </a:r>
            </a:p>
          </p:txBody>
        </p:sp>
        <p:sp>
          <p:nvSpPr>
            <p:cNvPr id="12" name="Serbest Form: Şekil 11">
              <a:extLst>
                <a:ext uri="{FF2B5EF4-FFF2-40B4-BE49-F238E27FC236}">
                  <a16:creationId xmlns:a16="http://schemas.microsoft.com/office/drawing/2014/main" id="{39984009-23BF-6ACD-FF9A-5B059C949349}"/>
                </a:ext>
              </a:extLst>
            </p:cNvPr>
            <p:cNvSpPr/>
            <p:nvPr/>
          </p:nvSpPr>
          <p:spPr>
            <a:xfrm>
              <a:off x="628650" y="2617110"/>
              <a:ext cx="4023903" cy="602712"/>
            </a:xfrm>
            <a:custGeom>
              <a:avLst/>
              <a:gdLst>
                <a:gd name="connsiteX0" fmla="*/ 0 w 4023903"/>
                <a:gd name="connsiteY0" fmla="*/ 0 h 523611"/>
                <a:gd name="connsiteX1" fmla="*/ 4023903 w 4023903"/>
                <a:gd name="connsiteY1" fmla="*/ 0 h 523611"/>
                <a:gd name="connsiteX2" fmla="*/ 4023903 w 4023903"/>
                <a:gd name="connsiteY2" fmla="*/ 523611 h 523611"/>
                <a:gd name="connsiteX3" fmla="*/ 0 w 4023903"/>
                <a:gd name="connsiteY3" fmla="*/ 523611 h 523611"/>
                <a:gd name="connsiteX4" fmla="*/ 0 w 4023903"/>
                <a:gd name="connsiteY4" fmla="*/ 0 h 523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903" h="523611">
                  <a:moveTo>
                    <a:pt x="0" y="0"/>
                  </a:moveTo>
                  <a:lnTo>
                    <a:pt x="4023903" y="0"/>
                  </a:lnTo>
                  <a:lnTo>
                    <a:pt x="4023903" y="523611"/>
                  </a:lnTo>
                  <a:lnTo>
                    <a:pt x="0" y="52361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tr-TR" sz="1200" b="1" u="sng" kern="1200" dirty="0">
                  <a:solidFill>
                    <a:srgbClr val="FF0000"/>
                  </a:solidFill>
                  <a:latin typeface="Times New Roman" panose="02020603050405020304" pitchFamily="18" charset="0"/>
                  <a:cs typeface="Times New Roman" panose="02020603050405020304" pitchFamily="18" charset="0"/>
                </a:rPr>
                <a:t>14 Ocak 2023-09 Nisan 2023               </a:t>
              </a:r>
            </a:p>
            <a:p>
              <a:pPr marL="0" lvl="0" indent="0" algn="ctr" defTabSz="444500">
                <a:lnSpc>
                  <a:spcPct val="90000"/>
                </a:lnSpc>
                <a:spcBef>
                  <a:spcPct val="0"/>
                </a:spcBef>
                <a:spcAft>
                  <a:spcPct val="35000"/>
                </a:spcAft>
                <a:buNone/>
              </a:pPr>
              <a:r>
                <a:rPr lang="tr-TR" sz="1000" b="1" u="sng" kern="1200" dirty="0">
                  <a:solidFill>
                    <a:srgbClr val="FF0000"/>
                  </a:solidFill>
                </a:rPr>
                <a:t> </a:t>
              </a:r>
              <a:r>
                <a:rPr lang="tr-TR" sz="1200" b="1" kern="1200" dirty="0"/>
                <a:t>Öğrencilerin yetenek alanlarına göre ön değerlendirme uygulamalarına alınması</a:t>
              </a:r>
              <a:endParaRPr lang="tr-TR" sz="1200" kern="1200" dirty="0"/>
            </a:p>
          </p:txBody>
        </p:sp>
        <p:sp>
          <p:nvSpPr>
            <p:cNvPr id="13" name="Serbest Form: Şekil 12">
              <a:extLst>
                <a:ext uri="{FF2B5EF4-FFF2-40B4-BE49-F238E27FC236}">
                  <a16:creationId xmlns:a16="http://schemas.microsoft.com/office/drawing/2014/main" id="{AF6C0C6B-9A95-7F4D-AA05-3F4E7BA7DFC2}"/>
                </a:ext>
              </a:extLst>
            </p:cNvPr>
            <p:cNvSpPr/>
            <p:nvPr/>
          </p:nvSpPr>
          <p:spPr>
            <a:xfrm>
              <a:off x="4652553" y="2617110"/>
              <a:ext cx="4023903" cy="602712"/>
            </a:xfrm>
            <a:custGeom>
              <a:avLst/>
              <a:gdLst>
                <a:gd name="connsiteX0" fmla="*/ 0 w 4023903"/>
                <a:gd name="connsiteY0" fmla="*/ 0 h 523611"/>
                <a:gd name="connsiteX1" fmla="*/ 4023903 w 4023903"/>
                <a:gd name="connsiteY1" fmla="*/ 0 h 523611"/>
                <a:gd name="connsiteX2" fmla="*/ 4023903 w 4023903"/>
                <a:gd name="connsiteY2" fmla="*/ 523611 h 523611"/>
                <a:gd name="connsiteX3" fmla="*/ 0 w 4023903"/>
                <a:gd name="connsiteY3" fmla="*/ 523611 h 523611"/>
                <a:gd name="connsiteX4" fmla="*/ 0 w 4023903"/>
                <a:gd name="connsiteY4" fmla="*/ 0 h 523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903" h="523611">
                  <a:moveTo>
                    <a:pt x="0" y="0"/>
                  </a:moveTo>
                  <a:lnTo>
                    <a:pt x="4023903" y="0"/>
                  </a:lnTo>
                  <a:lnTo>
                    <a:pt x="4023903" y="523611"/>
                  </a:lnTo>
                  <a:lnTo>
                    <a:pt x="0" y="52361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tr-TR" sz="1400" b="1" u="sng" kern="1200" dirty="0">
                  <a:solidFill>
                    <a:srgbClr val="FF0000"/>
                  </a:solidFill>
                  <a:latin typeface="Times New Roman" panose="02020603050405020304" pitchFamily="18" charset="0"/>
                  <a:cs typeface="Times New Roman" panose="02020603050405020304" pitchFamily="18" charset="0"/>
                </a:rPr>
                <a:t>19 Nisan 2023                                                                                                       </a:t>
              </a:r>
              <a:r>
                <a:rPr lang="tr-TR" sz="1200" b="1" kern="1200" dirty="0"/>
                <a:t>Bireysel değerlendirmeye hak kazanan öğrencilerin ilan edilmesi        </a:t>
              </a:r>
            </a:p>
          </p:txBody>
        </p:sp>
        <p:sp>
          <p:nvSpPr>
            <p:cNvPr id="14" name="Serbest Form: Şekil 13">
              <a:extLst>
                <a:ext uri="{FF2B5EF4-FFF2-40B4-BE49-F238E27FC236}">
                  <a16:creationId xmlns:a16="http://schemas.microsoft.com/office/drawing/2014/main" id="{F4FCC95A-F148-9853-592D-4CF59A3F4F3F}"/>
                </a:ext>
              </a:extLst>
            </p:cNvPr>
            <p:cNvSpPr/>
            <p:nvPr/>
          </p:nvSpPr>
          <p:spPr>
            <a:xfrm>
              <a:off x="628650" y="267493"/>
              <a:ext cx="8047806" cy="1751209"/>
            </a:xfrm>
            <a:custGeom>
              <a:avLst/>
              <a:gdLst>
                <a:gd name="connsiteX0" fmla="*/ 0 w 8047806"/>
                <a:gd name="connsiteY0" fmla="*/ 613325 h 1751207"/>
                <a:gd name="connsiteX1" fmla="*/ 3805002 w 8047806"/>
                <a:gd name="connsiteY1" fmla="*/ 613325 h 1751207"/>
                <a:gd name="connsiteX2" fmla="*/ 3805002 w 8047806"/>
                <a:gd name="connsiteY2" fmla="*/ 437802 h 1751207"/>
                <a:gd name="connsiteX3" fmla="*/ 3586101 w 8047806"/>
                <a:gd name="connsiteY3" fmla="*/ 437802 h 1751207"/>
                <a:gd name="connsiteX4" fmla="*/ 4023903 w 8047806"/>
                <a:gd name="connsiteY4" fmla="*/ 0 h 1751207"/>
                <a:gd name="connsiteX5" fmla="*/ 4461705 w 8047806"/>
                <a:gd name="connsiteY5" fmla="*/ 437802 h 1751207"/>
                <a:gd name="connsiteX6" fmla="*/ 4242804 w 8047806"/>
                <a:gd name="connsiteY6" fmla="*/ 437802 h 1751207"/>
                <a:gd name="connsiteX7" fmla="*/ 4242804 w 8047806"/>
                <a:gd name="connsiteY7" fmla="*/ 613325 h 1751207"/>
                <a:gd name="connsiteX8" fmla="*/ 8047806 w 8047806"/>
                <a:gd name="connsiteY8" fmla="*/ 613325 h 1751207"/>
                <a:gd name="connsiteX9" fmla="*/ 8047806 w 8047806"/>
                <a:gd name="connsiteY9" fmla="*/ 1751207 h 1751207"/>
                <a:gd name="connsiteX10" fmla="*/ 0 w 8047806"/>
                <a:gd name="connsiteY10" fmla="*/ 1751207 h 1751207"/>
                <a:gd name="connsiteX11" fmla="*/ 0 w 8047806"/>
                <a:gd name="connsiteY11" fmla="*/ 613325 h 175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47806" h="1751207">
                  <a:moveTo>
                    <a:pt x="8047806" y="1137882"/>
                  </a:moveTo>
                  <a:lnTo>
                    <a:pt x="4242804" y="1137882"/>
                  </a:lnTo>
                  <a:lnTo>
                    <a:pt x="4242804" y="1313405"/>
                  </a:lnTo>
                  <a:lnTo>
                    <a:pt x="4461705" y="1313405"/>
                  </a:lnTo>
                  <a:lnTo>
                    <a:pt x="4023903" y="1751206"/>
                  </a:lnTo>
                  <a:lnTo>
                    <a:pt x="3586101" y="1313405"/>
                  </a:lnTo>
                  <a:lnTo>
                    <a:pt x="3805002" y="1313405"/>
                  </a:lnTo>
                  <a:lnTo>
                    <a:pt x="3805002" y="1137882"/>
                  </a:lnTo>
                  <a:lnTo>
                    <a:pt x="0" y="1137882"/>
                  </a:lnTo>
                  <a:lnTo>
                    <a:pt x="0" y="1"/>
                  </a:lnTo>
                  <a:lnTo>
                    <a:pt x="8047806" y="1"/>
                  </a:lnTo>
                  <a:lnTo>
                    <a:pt x="8047806" y="11378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2" tIns="149353" rIns="149352" bIns="1285887" numCol="1" spcCol="1270" anchor="ctr" anchorCtr="0">
              <a:noAutofit/>
            </a:bodyPr>
            <a:lstStyle/>
            <a:p>
              <a:pPr marL="0" lvl="0" indent="0" algn="ctr" defTabSz="933450">
                <a:lnSpc>
                  <a:spcPct val="90000"/>
                </a:lnSpc>
                <a:spcBef>
                  <a:spcPct val="0"/>
                </a:spcBef>
                <a:spcAft>
                  <a:spcPct val="35000"/>
                </a:spcAft>
                <a:buNone/>
              </a:pPr>
              <a:r>
                <a:rPr lang="tr-TR" sz="2100" kern="1200" dirty="0"/>
                <a:t>ADAY GÖSTERME SÜRECİ</a:t>
              </a:r>
            </a:p>
          </p:txBody>
        </p:sp>
        <p:sp>
          <p:nvSpPr>
            <p:cNvPr id="15" name="Serbest Form: Şekil 14">
              <a:extLst>
                <a:ext uri="{FF2B5EF4-FFF2-40B4-BE49-F238E27FC236}">
                  <a16:creationId xmlns:a16="http://schemas.microsoft.com/office/drawing/2014/main" id="{05A34825-1727-72BD-5A57-6114C62282F8}"/>
                </a:ext>
              </a:extLst>
            </p:cNvPr>
            <p:cNvSpPr/>
            <p:nvPr/>
          </p:nvSpPr>
          <p:spPr>
            <a:xfrm>
              <a:off x="628650" y="882982"/>
              <a:ext cx="4023903" cy="612580"/>
            </a:xfrm>
            <a:custGeom>
              <a:avLst/>
              <a:gdLst>
                <a:gd name="connsiteX0" fmla="*/ 0 w 4023903"/>
                <a:gd name="connsiteY0" fmla="*/ 0 h 523611"/>
                <a:gd name="connsiteX1" fmla="*/ 4023903 w 4023903"/>
                <a:gd name="connsiteY1" fmla="*/ 0 h 523611"/>
                <a:gd name="connsiteX2" fmla="*/ 4023903 w 4023903"/>
                <a:gd name="connsiteY2" fmla="*/ 523611 h 523611"/>
                <a:gd name="connsiteX3" fmla="*/ 0 w 4023903"/>
                <a:gd name="connsiteY3" fmla="*/ 523611 h 523611"/>
                <a:gd name="connsiteX4" fmla="*/ 0 w 4023903"/>
                <a:gd name="connsiteY4" fmla="*/ 0 h 523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903" h="523611">
                  <a:moveTo>
                    <a:pt x="0" y="0"/>
                  </a:moveTo>
                  <a:lnTo>
                    <a:pt x="4023903" y="0"/>
                  </a:lnTo>
                  <a:lnTo>
                    <a:pt x="4023903" y="523611"/>
                  </a:lnTo>
                  <a:lnTo>
                    <a:pt x="0" y="52361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tr-TR" sz="1400" b="1" u="sng" kern="1200" dirty="0">
                  <a:solidFill>
                    <a:srgbClr val="FF0000"/>
                  </a:solidFill>
                  <a:latin typeface="Times New Roman" panose="02020603050405020304" pitchFamily="18" charset="0"/>
                  <a:cs typeface="Times New Roman" panose="02020603050405020304" pitchFamily="18" charset="0"/>
                </a:rPr>
                <a:t>19-30 Aralık                                                              </a:t>
              </a:r>
            </a:p>
            <a:p>
              <a:pPr marL="0" lvl="0" indent="0" algn="ctr" defTabSz="444500">
                <a:lnSpc>
                  <a:spcPct val="90000"/>
                </a:lnSpc>
                <a:spcBef>
                  <a:spcPct val="0"/>
                </a:spcBef>
                <a:spcAft>
                  <a:spcPct val="35000"/>
                </a:spcAft>
                <a:buNone/>
              </a:pPr>
              <a:r>
                <a:rPr lang="tr-TR" sz="1200" b="1" kern="1200" dirty="0"/>
                <a:t>Gözlem formlarının doldurulması</a:t>
              </a:r>
            </a:p>
          </p:txBody>
        </p:sp>
        <p:sp>
          <p:nvSpPr>
            <p:cNvPr id="16" name="Serbest Form: Şekil 15">
              <a:extLst>
                <a:ext uri="{FF2B5EF4-FFF2-40B4-BE49-F238E27FC236}">
                  <a16:creationId xmlns:a16="http://schemas.microsoft.com/office/drawing/2014/main" id="{B9C810E3-26B8-860B-BD73-C06E3B057628}"/>
                </a:ext>
              </a:extLst>
            </p:cNvPr>
            <p:cNvSpPr/>
            <p:nvPr/>
          </p:nvSpPr>
          <p:spPr>
            <a:xfrm>
              <a:off x="4652553" y="882982"/>
              <a:ext cx="4023903" cy="612580"/>
            </a:xfrm>
            <a:custGeom>
              <a:avLst/>
              <a:gdLst>
                <a:gd name="connsiteX0" fmla="*/ 0 w 4023903"/>
                <a:gd name="connsiteY0" fmla="*/ 0 h 523611"/>
                <a:gd name="connsiteX1" fmla="*/ 4023903 w 4023903"/>
                <a:gd name="connsiteY1" fmla="*/ 0 h 523611"/>
                <a:gd name="connsiteX2" fmla="*/ 4023903 w 4023903"/>
                <a:gd name="connsiteY2" fmla="*/ 523611 h 523611"/>
                <a:gd name="connsiteX3" fmla="*/ 0 w 4023903"/>
                <a:gd name="connsiteY3" fmla="*/ 523611 h 523611"/>
                <a:gd name="connsiteX4" fmla="*/ 0 w 4023903"/>
                <a:gd name="connsiteY4" fmla="*/ 0 h 523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903" h="523611">
                  <a:moveTo>
                    <a:pt x="0" y="0"/>
                  </a:moveTo>
                  <a:lnTo>
                    <a:pt x="4023903" y="0"/>
                  </a:lnTo>
                  <a:lnTo>
                    <a:pt x="4023903" y="523611"/>
                  </a:lnTo>
                  <a:lnTo>
                    <a:pt x="0" y="52361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tr-TR" sz="1200" b="1" u="sng" kern="1200" dirty="0">
                  <a:solidFill>
                    <a:srgbClr val="FF0000"/>
                  </a:solidFill>
                  <a:latin typeface="Times New Roman" panose="02020603050405020304" pitchFamily="18" charset="0"/>
                  <a:cs typeface="Times New Roman" panose="02020603050405020304" pitchFamily="18" charset="0"/>
                </a:rPr>
                <a:t> 10 Ocak 2023                                                                                                                   </a:t>
              </a:r>
              <a:r>
                <a:rPr lang="tr-TR" sz="1100" b="1" kern="1200" dirty="0"/>
                <a:t>Ön değerlendirme uygulamalarına alınacak öğrencilerin giriş belgelerinin e-Okul Yönetim Bilgi Sistemi üzerinden yayımlanması</a:t>
              </a:r>
            </a:p>
          </p:txBody>
        </p:sp>
      </p:grpSp>
    </p:spTree>
    <p:extLst>
      <p:ext uri="{BB962C8B-B14F-4D97-AF65-F5344CB8AC3E}">
        <p14:creationId xmlns:p14="http://schemas.microsoft.com/office/powerpoint/2010/main" val="322572132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0530" y="267494"/>
            <a:ext cx="7992888" cy="1231106"/>
          </a:xfrm>
          <a:prstGeom prst="rect">
            <a:avLst/>
          </a:prstGeom>
          <a:ln>
            <a:noFill/>
          </a:ln>
        </p:spPr>
        <p:txBody>
          <a:bodyPr wrap="square">
            <a:spAutoFit/>
          </a:bodyPr>
          <a:lstStyle/>
          <a:p>
            <a:pPr algn="ctr"/>
            <a:r>
              <a:rPr lang="tr-TR" sz="2000" b="1" dirty="0">
                <a:solidFill>
                  <a:srgbClr val="00B0F0"/>
                </a:solidFill>
              </a:rPr>
              <a:t>ADAY GÖSTERME SÜRECİ</a:t>
            </a:r>
          </a:p>
          <a:p>
            <a:pPr algn="ctr"/>
            <a:r>
              <a:rPr lang="tr-TR" sz="2000" b="1" dirty="0">
                <a:solidFill>
                  <a:schemeClr val="bg2">
                    <a:lumMod val="10000"/>
                  </a:schemeClr>
                </a:solidFill>
              </a:rPr>
              <a:t>(19-30 ARALIK 2022)</a:t>
            </a:r>
          </a:p>
          <a:p>
            <a:r>
              <a:rPr lang="tr-TR" dirty="0">
                <a:latin typeface="+mj-lt"/>
              </a:rPr>
              <a:t>Aday gösterme süreci okul yönlendirme komisyonları tarafından yürütülecektir. </a:t>
            </a:r>
          </a:p>
          <a:p>
            <a:endParaRPr lang="tr-TR" sz="1600" dirty="0"/>
          </a:p>
        </p:txBody>
      </p:sp>
      <p:pic>
        <p:nvPicPr>
          <p:cNvPr id="5" name="Resim 4">
            <a:extLst>
              <a:ext uri="{FF2B5EF4-FFF2-40B4-BE49-F238E27FC236}">
                <a16:creationId xmlns:a16="http://schemas.microsoft.com/office/drawing/2014/main" id="{1C63700D-8367-EF37-9BB9-0C9971F25B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2213037"/>
            <a:ext cx="3744416" cy="2471631"/>
          </a:xfrm>
          <a:prstGeom prst="rect">
            <a:avLst/>
          </a:prstGeom>
        </p:spPr>
      </p:pic>
      <p:sp>
        <p:nvSpPr>
          <p:cNvPr id="7" name="Metin kutusu 6">
            <a:extLst>
              <a:ext uri="{FF2B5EF4-FFF2-40B4-BE49-F238E27FC236}">
                <a16:creationId xmlns:a16="http://schemas.microsoft.com/office/drawing/2014/main" id="{2775DC6A-29BC-EBF7-1D27-A5456D743445}"/>
              </a:ext>
            </a:extLst>
          </p:cNvPr>
          <p:cNvSpPr txBox="1"/>
          <p:nvPr/>
        </p:nvSpPr>
        <p:spPr>
          <a:xfrm>
            <a:off x="755576" y="1498600"/>
            <a:ext cx="4536504" cy="2862322"/>
          </a:xfrm>
          <a:prstGeom prst="rect">
            <a:avLst/>
          </a:prstGeom>
          <a:noFill/>
        </p:spPr>
        <p:txBody>
          <a:bodyPr wrap="square">
            <a:spAutoFit/>
          </a:bodyPr>
          <a:lstStyle/>
          <a:p>
            <a:r>
              <a:rPr lang="tr-TR" sz="2000" b="1" u="sng" dirty="0">
                <a:solidFill>
                  <a:srgbClr val="FF0000"/>
                </a:solidFill>
                <a:latin typeface="+mj-lt"/>
              </a:rPr>
              <a:t>Okul Yönlendirme Komisyonu; </a:t>
            </a:r>
          </a:p>
          <a:p>
            <a:endParaRPr lang="tr-TR" sz="2000" b="1" u="sng" dirty="0">
              <a:latin typeface="+mj-lt"/>
            </a:endParaRPr>
          </a:p>
          <a:p>
            <a:pPr marL="285750" indent="-285750">
              <a:buFont typeface="Wingdings" panose="05000000000000000000" pitchFamily="2" charset="2"/>
              <a:buChar char="Ø"/>
            </a:pPr>
            <a:r>
              <a:rPr lang="tr-TR" sz="2000" dirty="0">
                <a:latin typeface="+mj-lt"/>
              </a:rPr>
              <a:t>Okul müdürü başkanlığında</a:t>
            </a:r>
          </a:p>
          <a:p>
            <a:pPr marL="285750" indent="-285750">
              <a:buFont typeface="Wingdings" panose="05000000000000000000" pitchFamily="2" charset="2"/>
              <a:buChar char="Ø"/>
            </a:pPr>
            <a:r>
              <a:rPr lang="tr-TR" sz="2000" dirty="0">
                <a:latin typeface="+mj-lt"/>
              </a:rPr>
              <a:t> Müdür yardımcıları, </a:t>
            </a:r>
          </a:p>
          <a:p>
            <a:pPr marL="285750" indent="-285750">
              <a:buFont typeface="Wingdings" panose="05000000000000000000" pitchFamily="2" charset="2"/>
              <a:buChar char="Ø"/>
            </a:pPr>
            <a:r>
              <a:rPr lang="tr-TR" sz="2000" dirty="0">
                <a:latin typeface="+mj-lt"/>
              </a:rPr>
              <a:t>Rehber öğretmen/psikolojik danışmanlar </a:t>
            </a:r>
          </a:p>
          <a:p>
            <a:pPr marL="285750" indent="-285750">
              <a:buFont typeface="Wingdings" panose="05000000000000000000" pitchFamily="2" charset="2"/>
              <a:buChar char="Ø"/>
            </a:pPr>
            <a:r>
              <a:rPr lang="tr-TR" sz="2000" dirty="0">
                <a:latin typeface="+mj-lt"/>
              </a:rPr>
              <a:t> </a:t>
            </a:r>
            <a:r>
              <a:rPr lang="tr-TR" sz="2000" b="1" dirty="0">
                <a:latin typeface="+mj-lt"/>
              </a:rPr>
              <a:t>1, 2 ve 3. </a:t>
            </a:r>
            <a:r>
              <a:rPr lang="tr-TR" sz="2000" dirty="0">
                <a:latin typeface="+mj-lt"/>
              </a:rPr>
              <a:t>sınıf seviyelerinden okul müdürünün belirleyeceği en az birer sınıf öğretmeninden oluşur.</a:t>
            </a:r>
          </a:p>
        </p:txBody>
      </p:sp>
    </p:spTree>
    <p:extLst>
      <p:ext uri="{BB962C8B-B14F-4D97-AF65-F5344CB8AC3E}">
        <p14:creationId xmlns:p14="http://schemas.microsoft.com/office/powerpoint/2010/main" val="29627347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B63C2D82-D4FA-4A37-BB01-1E7B21E4FF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899" y="475543"/>
            <a:ext cx="846286" cy="635405"/>
            <a:chOff x="5307830" y="325570"/>
            <a:chExt cx="1128382" cy="847206"/>
          </a:xfrm>
        </p:grpSpPr>
        <p:sp>
          <p:nvSpPr>
            <p:cNvPr id="15" name="Freeform 5">
              <a:extLst>
                <a:ext uri="{FF2B5EF4-FFF2-40B4-BE49-F238E27FC236}">
                  <a16:creationId xmlns:a16="http://schemas.microsoft.com/office/drawing/2014/main" id="{C94E7FEF-0CE9-4AC2-94BB-02230C6DC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EB546CC0-C1BC-48D2-8DA9-4B6028316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Başlık 1">
            <a:extLst>
              <a:ext uri="{FF2B5EF4-FFF2-40B4-BE49-F238E27FC236}">
                <a16:creationId xmlns:a16="http://schemas.microsoft.com/office/drawing/2014/main" id="{87AD9E77-06ED-C1BA-8C31-033D2BEC88D4}"/>
              </a:ext>
            </a:extLst>
          </p:cNvPr>
          <p:cNvSpPr>
            <a:spLocks noGrp="1"/>
          </p:cNvSpPr>
          <p:nvPr>
            <p:ph type="title"/>
          </p:nvPr>
        </p:nvSpPr>
        <p:spPr>
          <a:xfrm>
            <a:off x="398824" y="657533"/>
            <a:ext cx="4126861" cy="1180750"/>
          </a:xfrm>
        </p:spPr>
        <p:txBody>
          <a:bodyPr anchor="b">
            <a:normAutofit/>
          </a:bodyPr>
          <a:lstStyle/>
          <a:p>
            <a:pPr algn="ctr"/>
            <a:r>
              <a:rPr lang="tr-TR" sz="3000" b="1" dirty="0">
                <a:solidFill>
                  <a:srgbClr val="FF0000"/>
                </a:solidFill>
              </a:rPr>
              <a:t>YETENEK ALANLARI </a:t>
            </a:r>
          </a:p>
        </p:txBody>
      </p:sp>
      <p:sp>
        <p:nvSpPr>
          <p:cNvPr id="18" name="Freeform: Shape 17">
            <a:extLst>
              <a:ext uri="{FF2B5EF4-FFF2-40B4-BE49-F238E27FC236}">
                <a16:creationId xmlns:a16="http://schemas.microsoft.com/office/drawing/2014/main" id="{A9456821-26B9-4181-B181-305FB820D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2230" y="1600656"/>
            <a:ext cx="3630300" cy="3217838"/>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useBgFill="1">
        <p:nvSpPr>
          <p:cNvPr id="20" name="Freeform: Shape 19">
            <a:extLst>
              <a:ext uri="{FF2B5EF4-FFF2-40B4-BE49-F238E27FC236}">
                <a16:creationId xmlns:a16="http://schemas.microsoft.com/office/drawing/2014/main" id="{0035D6FE-7FA2-4D67-8767-6F7E98AB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2956" y="316325"/>
            <a:ext cx="2135438" cy="189281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6" name="Resim 5" descr="iç mekan, yaylı çalgı içeren bir resim&#10;&#10;Açıklama otomatik olarak oluşturuldu">
            <a:extLst>
              <a:ext uri="{FF2B5EF4-FFF2-40B4-BE49-F238E27FC236}">
                <a16:creationId xmlns:a16="http://schemas.microsoft.com/office/drawing/2014/main" id="{43928C40-FCAC-AF5B-54A2-47987865CB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7670" y="501785"/>
            <a:ext cx="1106009" cy="1193057"/>
          </a:xfrm>
          <a:prstGeom prst="rect">
            <a:avLst/>
          </a:prstGeom>
        </p:spPr>
      </p:pic>
      <p:sp useBgFill="1">
        <p:nvSpPr>
          <p:cNvPr id="22" name="Freeform: Shape 21">
            <a:extLst>
              <a:ext uri="{FF2B5EF4-FFF2-40B4-BE49-F238E27FC236}">
                <a16:creationId xmlns:a16="http://schemas.microsoft.com/office/drawing/2014/main" id="{0381C401-8AFE-4396-B195-C21EA1C7F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69140" y="3368021"/>
            <a:ext cx="1553456" cy="137695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 name="İçerik Yer Tutucusu 2">
            <a:extLst>
              <a:ext uri="{FF2B5EF4-FFF2-40B4-BE49-F238E27FC236}">
                <a16:creationId xmlns:a16="http://schemas.microsoft.com/office/drawing/2014/main" id="{D2029DB0-B754-8984-A20C-13BE24C8EC75}"/>
              </a:ext>
            </a:extLst>
          </p:cNvPr>
          <p:cNvSpPr>
            <a:spLocks noGrp="1"/>
          </p:cNvSpPr>
          <p:nvPr>
            <p:ph idx="1"/>
          </p:nvPr>
        </p:nvSpPr>
        <p:spPr>
          <a:xfrm>
            <a:off x="723899" y="2313468"/>
            <a:ext cx="3145241" cy="2195527"/>
          </a:xfrm>
        </p:spPr>
        <p:txBody>
          <a:bodyPr>
            <a:noAutofit/>
          </a:bodyPr>
          <a:lstStyle/>
          <a:p>
            <a:pPr marL="0" indent="0">
              <a:buNone/>
            </a:pPr>
            <a:r>
              <a:rPr lang="tr-TR" sz="1800" b="1" dirty="0"/>
              <a:t>1.)Genel Zihinsel Yetenek Alanı</a:t>
            </a:r>
          </a:p>
          <a:p>
            <a:pPr marL="0" indent="0">
              <a:buNone/>
            </a:pPr>
            <a:endParaRPr lang="tr-TR" sz="1800" b="1" dirty="0"/>
          </a:p>
          <a:p>
            <a:pPr marL="0" indent="0">
              <a:buNone/>
            </a:pPr>
            <a:r>
              <a:rPr lang="tr-TR" sz="1800" b="1" dirty="0"/>
              <a:t>2.)Müzik  Yetenek Alanı</a:t>
            </a:r>
          </a:p>
          <a:p>
            <a:pPr marL="0" indent="0">
              <a:buNone/>
            </a:pPr>
            <a:endParaRPr lang="tr-TR" sz="1800" b="1" dirty="0"/>
          </a:p>
          <a:p>
            <a:pPr marL="0" indent="0">
              <a:buNone/>
            </a:pPr>
            <a:r>
              <a:rPr lang="tr-TR" sz="1800" b="1" dirty="0"/>
              <a:t>3.)Resim Yetenek Alanı</a:t>
            </a:r>
          </a:p>
        </p:txBody>
      </p:sp>
      <p:pic>
        <p:nvPicPr>
          <p:cNvPr id="7" name="Resim 6">
            <a:extLst>
              <a:ext uri="{FF2B5EF4-FFF2-40B4-BE49-F238E27FC236}">
                <a16:creationId xmlns:a16="http://schemas.microsoft.com/office/drawing/2014/main" id="{9A738F24-5732-441F-682B-0FF250277F27}"/>
              </a:ext>
            </a:extLst>
          </p:cNvPr>
          <p:cNvPicPr>
            <a:picLocks noChangeAspect="1"/>
          </p:cNvPicPr>
          <p:nvPr/>
        </p:nvPicPr>
        <p:blipFill>
          <a:blip r:embed="rId3"/>
          <a:stretch>
            <a:fillRect/>
          </a:stretch>
        </p:blipFill>
        <p:spPr>
          <a:xfrm>
            <a:off x="4351604" y="3672928"/>
            <a:ext cx="713346" cy="904992"/>
          </a:xfrm>
          <a:prstGeom prst="rect">
            <a:avLst/>
          </a:prstGeom>
        </p:spPr>
      </p:pic>
      <p:pic>
        <p:nvPicPr>
          <p:cNvPr id="5" name="Resim 4" descr="yazı gereçleri, sabit, kalem içeren bir resim&#10;&#10;Açıklama otomatik olarak oluşturuldu">
            <a:extLst>
              <a:ext uri="{FF2B5EF4-FFF2-40B4-BE49-F238E27FC236}">
                <a16:creationId xmlns:a16="http://schemas.microsoft.com/office/drawing/2014/main" id="{A70FB2E7-38AA-07E6-8608-211F86F94C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3679" y="2410096"/>
            <a:ext cx="2222566" cy="1795833"/>
          </a:xfrm>
          <a:prstGeom prst="rect">
            <a:avLst/>
          </a:prstGeom>
        </p:spPr>
      </p:pic>
      <p:sp>
        <p:nvSpPr>
          <p:cNvPr id="4" name="Alt Bilgi Yer Tutucusu 3">
            <a:extLst>
              <a:ext uri="{FF2B5EF4-FFF2-40B4-BE49-F238E27FC236}">
                <a16:creationId xmlns:a16="http://schemas.microsoft.com/office/drawing/2014/main" id="{9D0BF22A-91E5-AF21-E388-B4A4A79F6E53}"/>
              </a:ext>
            </a:extLst>
          </p:cNvPr>
          <p:cNvSpPr>
            <a:spLocks noGrp="1"/>
          </p:cNvSpPr>
          <p:nvPr>
            <p:ph type="ftr" sz="quarter" idx="11"/>
          </p:nvPr>
        </p:nvSpPr>
        <p:spPr>
          <a:xfrm>
            <a:off x="1201706" y="4648770"/>
            <a:ext cx="2966800" cy="273843"/>
          </a:xfrm>
        </p:spPr>
        <p:txBody>
          <a:bodyPr>
            <a:normAutofit/>
          </a:bodyPr>
          <a:lstStyle/>
          <a:p>
            <a:pPr algn="l">
              <a:spcAft>
                <a:spcPts val="600"/>
              </a:spcAft>
              <a:defRPr/>
            </a:pPr>
            <a:r>
              <a:rPr lang="tr-TR" sz="800" dirty="0">
                <a:solidFill>
                  <a:schemeClr val="tx1">
                    <a:alpha val="80000"/>
                  </a:schemeClr>
                </a:solidFill>
              </a:rPr>
              <a:t>Akçakale Rehberlik ve Araştırma Merkezi</a:t>
            </a:r>
          </a:p>
        </p:txBody>
      </p:sp>
    </p:spTree>
    <p:extLst>
      <p:ext uri="{BB962C8B-B14F-4D97-AF65-F5344CB8AC3E}">
        <p14:creationId xmlns:p14="http://schemas.microsoft.com/office/powerpoint/2010/main" val="2802011677"/>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7F65B738-5781-3B97-80D6-657825E6E104}"/>
              </a:ext>
            </a:extLst>
          </p:cNvPr>
          <p:cNvSpPr txBox="1"/>
          <p:nvPr/>
        </p:nvSpPr>
        <p:spPr>
          <a:xfrm>
            <a:off x="500522" y="908685"/>
            <a:ext cx="4038601" cy="3326130"/>
          </a:xfrm>
          <a:prstGeom prst="rect">
            <a:avLst/>
          </a:prstGeom>
        </p:spPr>
        <p:txBody>
          <a:bodyPr vert="horz">
            <a:normAutofit/>
          </a:bodyPr>
          <a:lstStyle/>
          <a:p>
            <a:pPr>
              <a:lnSpc>
                <a:spcPct val="90000"/>
              </a:lnSpc>
              <a:spcBef>
                <a:spcPct val="20000"/>
              </a:spcBef>
              <a:buFont typeface="Wingdings 2"/>
              <a:buChar char=""/>
            </a:pPr>
            <a:endParaRPr lang="tr-TR" sz="2000" dirty="0"/>
          </a:p>
          <a:p>
            <a:pPr>
              <a:lnSpc>
                <a:spcPct val="90000"/>
              </a:lnSpc>
              <a:spcBef>
                <a:spcPct val="20000"/>
              </a:spcBef>
            </a:pPr>
            <a:r>
              <a:rPr lang="tr-TR" sz="2000" dirty="0"/>
              <a:t>Her okulda 1, 2 ve 3. sınıf düzeylerinden her bir yetenek alanı için belirtilen her bir sınıf düzeyindeki toplam öğrenci sayısının en fazla </a:t>
            </a:r>
            <a:r>
              <a:rPr lang="tr-TR" sz="2000" b="1" dirty="0"/>
              <a:t>%20’si </a:t>
            </a:r>
            <a:r>
              <a:rPr lang="tr-TR" sz="2000" dirty="0"/>
              <a:t>aday gösterilebilecektir. </a:t>
            </a:r>
          </a:p>
          <a:p>
            <a:pPr>
              <a:lnSpc>
                <a:spcPct val="90000"/>
              </a:lnSpc>
              <a:spcBef>
                <a:spcPct val="20000"/>
              </a:spcBef>
            </a:pPr>
            <a:endParaRPr lang="tr-TR" sz="2000" dirty="0"/>
          </a:p>
          <a:p>
            <a:pPr>
              <a:lnSpc>
                <a:spcPct val="90000"/>
              </a:lnSpc>
              <a:spcBef>
                <a:spcPct val="20000"/>
              </a:spcBef>
            </a:pPr>
            <a:r>
              <a:rPr lang="tr-TR" sz="2000" dirty="0"/>
              <a:t> Bir öğrenci en fazla </a:t>
            </a:r>
            <a:r>
              <a:rPr lang="tr-TR" sz="2000" b="1" dirty="0"/>
              <a:t>iki yetenek alanından </a:t>
            </a:r>
            <a:r>
              <a:rPr lang="tr-TR" sz="2000" dirty="0"/>
              <a:t>aday gösterilebilecektir.</a:t>
            </a:r>
          </a:p>
        </p:txBody>
      </p:sp>
      <p:sp>
        <p:nvSpPr>
          <p:cNvPr id="12" name="Footer Placeholder 4">
            <a:extLst>
              <a:ext uri="{FF2B5EF4-FFF2-40B4-BE49-F238E27FC236}">
                <a16:creationId xmlns:a16="http://schemas.microsoft.com/office/drawing/2014/main" id="{7971C467-BA23-474E-8A2E-4BE690903A09}"/>
              </a:ext>
            </a:extLst>
          </p:cNvPr>
          <p:cNvSpPr>
            <a:spLocks noGrp="1"/>
          </p:cNvSpPr>
          <p:nvPr>
            <p:ph type="ftr" sz="quarter" idx="11"/>
          </p:nvPr>
        </p:nvSpPr>
        <p:spPr>
          <a:xfrm>
            <a:off x="2123728" y="4515966"/>
            <a:ext cx="5184576" cy="525141"/>
          </a:xfrm>
        </p:spPr>
        <p:txBody>
          <a:bodyPr/>
          <a:lstStyle/>
          <a:p>
            <a:pPr>
              <a:spcAft>
                <a:spcPts val="600"/>
              </a:spcAft>
            </a:pPr>
            <a:r>
              <a:rPr lang="tr-TR" b="1">
                <a:solidFill>
                  <a:schemeClr val="tx1">
                    <a:lumMod val="95000"/>
                    <a:lumOff val="5000"/>
                  </a:schemeClr>
                </a:solidFill>
              </a:rPr>
              <a:t>Akçakale Rehberlik ve Araştırma Merkezi</a:t>
            </a:r>
            <a:endParaRPr lang="tr-TR" dirty="0"/>
          </a:p>
        </p:txBody>
      </p:sp>
      <p:pic>
        <p:nvPicPr>
          <p:cNvPr id="4" name="Resim 3" descr="küçük resim, oyuncak bebek içeren bir resim&#10;&#10;Açıklama otomatik olarak oluşturuldu">
            <a:extLst>
              <a:ext uri="{FF2B5EF4-FFF2-40B4-BE49-F238E27FC236}">
                <a16:creationId xmlns:a16="http://schemas.microsoft.com/office/drawing/2014/main" id="{C14E5110-667E-012E-AF91-7B9A8691F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131590"/>
            <a:ext cx="4176464" cy="2952328"/>
          </a:xfrm>
          <a:prstGeom prst="rect">
            <a:avLst/>
          </a:prstGeom>
          <a:noFill/>
        </p:spPr>
      </p:pic>
    </p:spTree>
    <p:extLst>
      <p:ext uri="{BB962C8B-B14F-4D97-AF65-F5344CB8AC3E}">
        <p14:creationId xmlns:p14="http://schemas.microsoft.com/office/powerpoint/2010/main" val="33645210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5972</TotalTime>
  <Words>1795</Words>
  <Application>Microsoft Office PowerPoint</Application>
  <PresentationFormat>Ekran Gösterisi (16:9)</PresentationFormat>
  <Paragraphs>208</Paragraphs>
  <Slides>35</Slides>
  <Notes>4</Notes>
  <HiddenSlides>0</HiddenSlides>
  <MMClips>0</MMClips>
  <ScaleCrop>false</ScaleCrop>
  <HeadingPairs>
    <vt:vector size="6" baseType="variant">
      <vt:variant>
        <vt:lpstr>Kullanılan Yazı Tipleri</vt:lpstr>
      </vt:variant>
      <vt:variant>
        <vt:i4>9</vt:i4>
      </vt:variant>
      <vt:variant>
        <vt:lpstr>Tema</vt:lpstr>
      </vt:variant>
      <vt:variant>
        <vt:i4>2</vt:i4>
      </vt:variant>
      <vt:variant>
        <vt:lpstr>Slayt Başlıkları</vt:lpstr>
      </vt:variant>
      <vt:variant>
        <vt:i4>35</vt:i4>
      </vt:variant>
    </vt:vector>
  </HeadingPairs>
  <TitlesOfParts>
    <vt:vector size="46" baseType="lpstr">
      <vt:lpstr>Arial</vt:lpstr>
      <vt:lpstr>Calibri</vt:lpstr>
      <vt:lpstr>Calibri Light</vt:lpstr>
      <vt:lpstr>Cambria</vt:lpstr>
      <vt:lpstr>Constantia</vt:lpstr>
      <vt:lpstr>Gill Sans MT</vt:lpstr>
      <vt:lpstr>Times New Roman</vt:lpstr>
      <vt:lpstr>Wingdings</vt:lpstr>
      <vt:lpstr>Wingdings 2</vt:lpstr>
      <vt:lpstr>1_Akış</vt:lpstr>
      <vt:lpstr>Office Teması</vt:lpstr>
      <vt:lpstr>PowerPoint Sunusu</vt:lpstr>
      <vt:lpstr>PowerPoint Sunusu</vt:lpstr>
      <vt:lpstr>PowerPoint Sunusu</vt:lpstr>
      <vt:lpstr>PowerPoint Sunusu</vt:lpstr>
      <vt:lpstr>Şanlıurfa  İlindeki Bilim  ve Sanat Merkezleri</vt:lpstr>
      <vt:lpstr>PowerPoint Sunusu</vt:lpstr>
      <vt:lpstr>PowerPoint Sunusu</vt:lpstr>
      <vt:lpstr>YETENEK ALANLARI </vt:lpstr>
      <vt:lpstr>PowerPoint Sunusu</vt:lpstr>
      <vt:lpstr>PowerPoint Sunusu</vt:lpstr>
      <vt:lpstr>PowerPoint Sunusu</vt:lpstr>
      <vt:lpstr>PowerPoint Sunusu</vt:lpstr>
      <vt:lpstr>SINIF ÖĞRETMENLERİNİN GÖREVİ</vt:lpstr>
      <vt:lpstr>PowerPoint Sunusu</vt:lpstr>
      <vt:lpstr>PowerPoint Sunusu</vt:lpstr>
      <vt:lpstr>PowerPoint Sunusu</vt:lpstr>
      <vt:lpstr>PowerPoint Sunusu</vt:lpstr>
      <vt:lpstr> Genel Uygulama Esasları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KAYITLARI YAPILAN ÖĞRENCİLERE NASIL BİR EĞİTİM VERİLİR? </vt:lpstr>
      <vt:lpstr>PowerPoint Sunusu</vt:lpstr>
      <vt:lpstr>PowerPoint Sunusu</vt:lpstr>
      <vt:lpstr>PowerPoint Sunusu</vt:lpstr>
      <vt:lpstr>  BİLSEMLERDE EĞİTİM DÖNEMLERİ NE ZAMANDIR? </vt:lpstr>
      <vt:lpstr>Bilsemlerde Ölçme ve Değerlendirme Nasıl Yapılır?</vt:lpstr>
      <vt:lpstr>PowerPoint Sunusu</vt:lpstr>
      <vt:lpstr>PowerPoint Sunusu</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FATMA NARİN</cp:lastModifiedBy>
  <cp:revision>290</cp:revision>
  <cp:lastPrinted>2022-12-13T11:40:37Z</cp:lastPrinted>
  <dcterms:created xsi:type="dcterms:W3CDTF">2017-11-01T05:55:49Z</dcterms:created>
  <dcterms:modified xsi:type="dcterms:W3CDTF">2022-12-13T21:37:13Z</dcterms:modified>
</cp:coreProperties>
</file>