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69" r:id="rId14"/>
    <p:sldId id="271" r:id="rId15"/>
  </p:sldIdLst>
  <p:sldSz cx="12192000" cy="6858000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DD936-700B-4472-9E07-DDA383467C27}" type="datetimeFigureOut">
              <a:rPr lang="tr-TR"/>
              <a:pPr>
                <a:defRPr/>
              </a:pPr>
              <a:t>20.12.2022</a:t>
            </a:fld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F883E8DE-192F-4A05-86C9-65F62B3E4F9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62195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81F7D-C54F-4BFA-9BEE-DCB0078ED177}" type="datetimeFigureOut">
              <a:rPr lang="tr-TR"/>
              <a:pPr>
                <a:defRPr/>
              </a:pPr>
              <a:t>20.12.2022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63E22-FF83-4787-B57D-B9A6E3C0307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8050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0AEB-C0C5-448A-AA7C-3F2F25A873DD}" type="datetimeFigureOut">
              <a:rPr lang="tr-TR"/>
              <a:pPr>
                <a:defRPr/>
              </a:pPr>
              <a:t>20.12.2022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D3AF4-F99A-47B5-BC6D-F389E35FE30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273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644B8-8236-4C54-BCAA-75224377BAC3}" type="datetimeFigureOut">
              <a:rPr lang="tr-TR"/>
              <a:pPr>
                <a:defRPr/>
              </a:pPr>
              <a:t>20.12.2022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7A605-D6DA-4621-9C38-D693610F84C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5310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43162-AFAB-4140-95B7-2B5B23737C8E}" type="datetimeFigureOut">
              <a:rPr lang="tr-TR"/>
              <a:pPr>
                <a:defRPr/>
              </a:pPr>
              <a:t>20.12.2022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D1E8D95-6D8D-4617-BD6E-714B9889E5F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07280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5EBDB-53B4-46F6-BF89-4707AEFEAF3C}" type="datetimeFigureOut">
              <a:rPr lang="tr-TR"/>
              <a:pPr>
                <a:defRPr/>
              </a:pPr>
              <a:t>20.12.2022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1DBD6-75D7-413D-86C2-4AB214768B2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0873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65B2A-1272-4C9D-8428-7D576137D317}" type="datetimeFigureOut">
              <a:rPr lang="tr-TR"/>
              <a:pPr>
                <a:defRPr/>
              </a:pPr>
              <a:t>20.12.2022</a:t>
            </a:fld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3C827-5945-475B-964B-EAB785B25C7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8597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373CF-2042-485E-BB57-C4764152E25B}" type="datetimeFigureOut">
              <a:rPr lang="tr-TR"/>
              <a:pPr>
                <a:defRPr/>
              </a:pPr>
              <a:t>20.12.2022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7E4FE-A6AE-4D96-9F44-95C068E0E4E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0160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401E8-22C0-44EA-9721-CD4F1BEE68DD}" type="datetimeFigureOut">
              <a:rPr lang="tr-TR"/>
              <a:pPr>
                <a:defRPr/>
              </a:pPr>
              <a:t>20.12.2022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A3315-6A33-48A2-A8E1-3BA356CEF1F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2269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6DFF1-C8D3-41E4-A43B-C060EC9783CA}" type="datetimeFigureOut">
              <a:rPr lang="tr-TR"/>
              <a:pPr>
                <a:defRPr/>
              </a:pPr>
              <a:t>20.12.2022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96F01-5DD6-456E-AC47-8C51E3561E0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043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5C99D-A477-45AA-8886-69E015FD8F60}" type="datetimeFigureOut">
              <a:rPr lang="tr-TR"/>
              <a:pPr>
                <a:defRPr/>
              </a:pPr>
              <a:t>20.12.2022</a:t>
            </a:fld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fld id="{DA624106-B67B-4A4A-9427-8DE0528C4CD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0874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8149DF-D51E-4E9C-B6C7-ED0427D659E7}" type="datetimeFigureOut">
              <a:rPr lang="tr-TR"/>
              <a:pPr>
                <a:defRPr/>
              </a:pPr>
              <a:t>20.12.2022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6EBEB121-BA8F-4746-A6C1-91BC45F113E7}" type="slidenum">
              <a:rPr lang="tr-TR" altLang="tr-TR"/>
              <a:pPr/>
              <a:t>‹#›</a:t>
            </a:fld>
            <a:endParaRPr lang="tr-TR" alt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5" r:id="rId2"/>
    <p:sldLayoutId id="2147483754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5" r:id="rId9"/>
    <p:sldLayoutId id="2147483751" r:id="rId10"/>
    <p:sldLayoutId id="21474837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935760" y="2852936"/>
            <a:ext cx="7851648" cy="18288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7200" dirty="0"/>
              <a:t>AHLAK GELİŞİMİ </a:t>
            </a:r>
          </a:p>
        </p:txBody>
      </p:sp>
      <p:sp>
        <p:nvSpPr>
          <p:cNvPr id="3" name="1 Başlık"/>
          <p:cNvSpPr txBox="1">
            <a:spLocks/>
          </p:cNvSpPr>
          <p:nvPr/>
        </p:nvSpPr>
        <p:spPr bwMode="auto">
          <a:xfrm>
            <a:off x="3647728" y="946468"/>
            <a:ext cx="7851648" cy="18288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18288" bIns="0" numCol="1" anchor="b" anchorCtr="0" compatLnSpc="1">
            <a:prstTxWarp prst="textNoShape">
              <a:avLst/>
            </a:prstTxWarp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4400" dirty="0" smtClean="0"/>
              <a:t>AKÇAKALE REHBERLİK VE ARAŞTIRMA MERKEZİ</a:t>
            </a:r>
            <a:endParaRPr lang="tr-TR" sz="4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881458"/>
            <a:ext cx="476250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09750" y="500063"/>
            <a:ext cx="85725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/>
              <a:t>Ⅲ.GELENEK SONRASI DÜZEY: </a:t>
            </a:r>
            <a:br>
              <a:rPr lang="tr-TR" b="1" dirty="0"/>
            </a:br>
            <a:r>
              <a:rPr lang="tr-TR" sz="2000" dirty="0"/>
              <a:t>- Kişi toplumu ve kanunları aşmış aklı ve mantığı ile gerçekçi olmaya yönelmektedir.  </a:t>
            </a:r>
            <a:br>
              <a:rPr lang="tr-TR" sz="2000" dirty="0"/>
            </a:br>
            <a:r>
              <a:rPr lang="tr-TR" sz="2000" dirty="0"/>
              <a:t>- İnsan haklarının gözlendiği ve evrensel değerlerin benimsendiği dönemdir.</a:t>
            </a:r>
            <a:br>
              <a:rPr lang="tr-TR" sz="2000" dirty="0"/>
            </a:br>
            <a:r>
              <a:rPr lang="tr-TR" sz="2000" dirty="0"/>
              <a:t>- </a:t>
            </a:r>
            <a:r>
              <a:rPr lang="tr-TR" sz="2000" dirty="0" err="1"/>
              <a:t>Kohlberg’in</a:t>
            </a:r>
            <a:r>
              <a:rPr lang="tr-TR" sz="2000" dirty="0"/>
              <a:t> ahlak anlayışına göre gelişimin en üst noktasını gelenek ötesi düzey oluşturur.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1809750" y="1855788"/>
            <a:ext cx="4211638" cy="65881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/>
              <a:t>5.Aşama:Sosyal Sözleşme Eğilimi</a:t>
            </a:r>
          </a:p>
        </p:txBody>
      </p:sp>
      <p:sp>
        <p:nvSpPr>
          <p:cNvPr id="6" name="5 Metin Yer Tutucusu"/>
          <p:cNvSpPr>
            <a:spLocks noGrp="1"/>
          </p:cNvSpPr>
          <p:nvPr>
            <p:ph type="body" sz="half" idx="3"/>
          </p:nvPr>
        </p:nvSpPr>
        <p:spPr>
          <a:xfrm>
            <a:off x="6169026" y="1844675"/>
            <a:ext cx="4284663" cy="65563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/>
              <a:t>6.Aşama:Evrensel Ahlak İlkeleri Eğilimi: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1809750" y="2655889"/>
            <a:ext cx="4211638" cy="3844925"/>
          </a:xfrm>
          <a:solidFill>
            <a:schemeClr val="bg1">
              <a:lumMod val="85000"/>
            </a:schemeClr>
          </a:solidFill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Yasalar toplum yararına olmalıdır.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Kurallar </a:t>
            </a:r>
            <a:r>
              <a:rPr lang="tr-TR" dirty="0"/>
              <a:t>toplum yararına değiştirilebilir.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Kanunlar,sosyal</a:t>
            </a:r>
            <a:r>
              <a:rPr lang="tr-TR" dirty="0" smtClean="0"/>
              <a:t> </a:t>
            </a:r>
            <a:r>
              <a:rPr lang="tr-TR" dirty="0"/>
              <a:t>düzeni korumak,temel yaşama ve özgürlük haklarını güvence altına almak için gerekli görülmektedir.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⇛ör Kimse başka birisinin özel eşyasını izin almadan alamaz, bir kişi konuşurken sözü kesilmez.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sz="quarter" idx="4"/>
          </p:nvPr>
        </p:nvSpPr>
        <p:spPr>
          <a:xfrm>
            <a:off x="6169026" y="2584451"/>
            <a:ext cx="4284663" cy="384492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Birey,tüm</a:t>
            </a:r>
            <a:r>
              <a:rPr lang="tr-TR" dirty="0" smtClean="0"/>
              <a:t> </a:t>
            </a:r>
            <a:r>
              <a:rPr lang="tr-TR" dirty="0"/>
              <a:t>insanlar eşittir düşüncesine sahiptir.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İnsan </a:t>
            </a:r>
            <a:r>
              <a:rPr lang="tr-TR" dirty="0"/>
              <a:t>hakları ve evrensel değerler temel ölçüdür.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Bu </a:t>
            </a:r>
            <a:r>
              <a:rPr lang="tr-TR" dirty="0"/>
              <a:t>ilkeleri ihlâl eden kanunlara, uyulmamalıdır.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⇛ör Ben İran’da yaşıyorum. Şeriat var. Ama ben diyorum ki her ne suç olursa olsun(rejim) ben öldürmem,ülkemdeki kanun ne olursa olsun benim kendi kanunum önemlidir.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440" y="188640"/>
            <a:ext cx="600075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GILLIGAN’IN AHLAK GELİŞİMİ KURAMI</a:t>
            </a:r>
            <a:endParaRPr lang="tr-TR" sz="2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767408" y="1268760"/>
            <a:ext cx="6624736" cy="4572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tr-TR" altLang="tr-TR" sz="2000" dirty="0"/>
              <a:t>“Ahlak sevgisi” kavramı üzerinde durmuştur.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 sz="2000" dirty="0"/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 dirty="0"/>
              <a:t>Anne – babalar çocuklarına model olarak ahlak sevgisi ve değerler sistemi kazandırmaktadırlar.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 sz="2000" dirty="0"/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 dirty="0" err="1"/>
              <a:t>Kolhberg’in</a:t>
            </a:r>
            <a:r>
              <a:rPr lang="tr-TR" altLang="tr-TR" sz="2000" dirty="0"/>
              <a:t> ahlak gelişimine karşı çıkar evrensel olmadığını savunur.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 sz="2000" dirty="0"/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 dirty="0"/>
              <a:t>Her birey kendinden kaynaklanan uyaranlara göre doğru davranışları göstermektedir.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 sz="2000" dirty="0"/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 dirty="0"/>
              <a:t>Erkeklerin ahlaki özelliklerinin hak, hukuk , kurallar ve sosyal ilkeler etrafında yoğunlaştığını ifade eder.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 sz="2000" dirty="0"/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 dirty="0"/>
              <a:t>Bayanların duygusallık, şefkat, merhamet, koruma gibi özellikler etrafında yoğunlaştığını ifade eder.</a:t>
            </a:r>
          </a:p>
        </p:txBody>
      </p:sp>
      <p:sp>
        <p:nvSpPr>
          <p:cNvPr id="15364" name="5 Slayt Numarası Yer Tutucusu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11EBCD-E340-4F11-9A07-18019860AFEB}" type="slidenum">
              <a:rPr lang="tr-TR" altLang="tr-TR" sz="1200">
                <a:solidFill>
                  <a:srgbClr val="045C75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tr-TR" altLang="tr-TR" sz="1200">
              <a:solidFill>
                <a:srgbClr val="045C75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56792"/>
            <a:ext cx="2609117" cy="35283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>
          <a:xfrm>
            <a:off x="1487488" y="764704"/>
            <a:ext cx="8229600" cy="581025"/>
          </a:xfrm>
        </p:spPr>
        <p:txBody>
          <a:bodyPr/>
          <a:lstStyle/>
          <a:p>
            <a:r>
              <a:rPr lang="tr-TR" altLang="tr-TR" sz="3200" dirty="0" err="1"/>
              <a:t>Gilligan’a</a:t>
            </a:r>
            <a:r>
              <a:rPr lang="tr-TR" altLang="tr-TR" sz="3200" dirty="0"/>
              <a:t> göre ahlaki gelişim evreleri</a:t>
            </a:r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>
          <a:xfrm>
            <a:off x="1271464" y="1772816"/>
            <a:ext cx="5266928" cy="4520529"/>
          </a:xfrm>
        </p:spPr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1. Bencillik: </a:t>
            </a:r>
            <a:r>
              <a:rPr lang="tr-TR" altLang="tr-TR" smtClean="0"/>
              <a:t>Çıkarlarına uymayan durumun reddi söz konusudur.</a:t>
            </a:r>
          </a:p>
          <a:p>
            <a:r>
              <a:rPr lang="tr-TR" altLang="tr-TR" smtClean="0">
                <a:solidFill>
                  <a:srgbClr val="FF0000"/>
                </a:solidFill>
              </a:rPr>
              <a:t>2. Sosyal oluşum:  </a:t>
            </a:r>
            <a:r>
              <a:rPr lang="tr-TR" altLang="tr-TR" smtClean="0"/>
              <a:t>iyilik için kendini feda etme</a:t>
            </a:r>
          </a:p>
          <a:p>
            <a:r>
              <a:rPr lang="tr-TR" altLang="tr-TR" smtClean="0">
                <a:solidFill>
                  <a:srgbClr val="FF0000"/>
                </a:solidFill>
              </a:rPr>
              <a:t>3. İlkeli  ahlaksallık/Seçimlerin sorumluluğunu üstlenme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1556792"/>
            <a:ext cx="2609117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764704"/>
            <a:ext cx="5143500" cy="6223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J. DEWEY AHLAK GELİŞİMİ</a:t>
            </a:r>
            <a:endParaRPr lang="tr-TR" sz="36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983432" y="1484784"/>
            <a:ext cx="6120680" cy="42148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000" dirty="0"/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 dirty="0"/>
              <a:t>Bireyin aldığı eğitim düzeyi ile ilişkilendirir.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 sz="2000" dirty="0"/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 dirty="0"/>
              <a:t>Üç farklı ahlaki gelişim evresinden bahsetmiştir.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 sz="2000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 dirty="0">
                <a:solidFill>
                  <a:srgbClr val="FF0000"/>
                </a:solidFill>
              </a:rPr>
              <a:t>1.Evre Gelenek Öncesi Düzey </a:t>
            </a:r>
            <a:r>
              <a:rPr lang="tr-TR" altLang="tr-TR" sz="2000" dirty="0"/>
              <a:t>: Biyolojik ve sosyal dürtülerle güdülenen evre.(açlık susuzluk, sevgi, statü, taktir etme.)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 sz="2000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 dirty="0">
                <a:solidFill>
                  <a:srgbClr val="FF0000"/>
                </a:solidFill>
              </a:rPr>
              <a:t>2.Evre Geleneksel Düzey </a:t>
            </a:r>
            <a:r>
              <a:rPr lang="tr-TR" altLang="tr-TR" sz="2000" dirty="0"/>
              <a:t>: Bireyin içinde bulunduğu grubun değerlerini benimsediği evre.(okul, aile, akran grubu)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 sz="2000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 dirty="0">
                <a:solidFill>
                  <a:srgbClr val="FF0000"/>
                </a:solidFill>
              </a:rPr>
              <a:t>3.Evre Özerk Düzey </a:t>
            </a:r>
            <a:r>
              <a:rPr lang="tr-TR" altLang="tr-TR" sz="2000" dirty="0"/>
              <a:t>: Bireyin kendi akıl Yürütmesine ve karar verme gücüne bağlı olduğu evre.</a:t>
            </a:r>
          </a:p>
        </p:txBody>
      </p:sp>
      <p:sp>
        <p:nvSpPr>
          <p:cNvPr id="17412" name="5 Slayt Numarası Yer Tutucusu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F177FA-5879-4BAD-A6B4-104D6D3FEE8F}" type="slidenum">
              <a:rPr lang="tr-TR" altLang="tr-TR" sz="1200">
                <a:solidFill>
                  <a:srgbClr val="045C75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tr-TR" altLang="tr-TR" sz="1200">
              <a:solidFill>
                <a:srgbClr val="045C75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167" y="1484783"/>
            <a:ext cx="3087776" cy="421481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00572" y="2348880"/>
            <a:ext cx="9590856" cy="2664296"/>
          </a:xfrm>
        </p:spPr>
        <p:txBody>
          <a:bodyPr/>
          <a:lstStyle/>
          <a:p>
            <a:pPr marL="0" indent="0" algn="ctr">
              <a:buNone/>
            </a:pPr>
            <a:r>
              <a:rPr lang="tr-TR" sz="5400" dirty="0" smtClean="0"/>
              <a:t>DİNLEDİĞİNİZ İÇİN TEŞEKKÜR EDERİM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371082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911424" y="641515"/>
            <a:ext cx="10972800" cy="1143000"/>
          </a:xfrm>
        </p:spPr>
        <p:txBody>
          <a:bodyPr/>
          <a:lstStyle/>
          <a:p>
            <a:pPr eaLnBrk="1" hangingPunct="1"/>
            <a:r>
              <a:rPr lang="tr-TR" altLang="tr-TR" sz="5400" dirty="0"/>
              <a:t>AHLAK GELİŞİMİ </a:t>
            </a:r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>
          <a:xfrm>
            <a:off x="619536" y="2276872"/>
            <a:ext cx="5974836" cy="285115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rgbClr val="FF0000"/>
                </a:solidFill>
              </a:rPr>
              <a:t>Ahlak; </a:t>
            </a:r>
            <a:r>
              <a:rPr lang="tr-TR" altLang="tr-TR" dirty="0" smtClean="0"/>
              <a:t>toplumun içinde </a:t>
            </a:r>
            <a:r>
              <a:rPr lang="tr-TR" altLang="tr-TR" dirty="0" smtClean="0"/>
              <a:t>bireylerin</a:t>
            </a:r>
            <a:r>
              <a:rPr lang="tr-TR" altLang="tr-TR" dirty="0" smtClean="0"/>
              <a:t> </a:t>
            </a:r>
            <a:r>
              <a:rPr lang="tr-TR" altLang="tr-TR" dirty="0" smtClean="0"/>
              <a:t>benimsedikleri</a:t>
            </a:r>
            <a:r>
              <a:rPr lang="tr-TR" altLang="tr-TR" dirty="0" smtClean="0"/>
              <a:t>, uymak </a:t>
            </a:r>
            <a:r>
              <a:rPr lang="tr-TR" altLang="tr-TR" dirty="0" smtClean="0"/>
              <a:t>zorunda oldukları davranış biçimleri ve kurallardır.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dirty="0" smtClean="0"/>
          </a:p>
          <a:p>
            <a:pPr eaLnBrk="1" hangingPunct="1"/>
            <a:r>
              <a:rPr lang="tr-TR" altLang="tr-TR" dirty="0" smtClean="0"/>
              <a:t> </a:t>
            </a:r>
            <a:r>
              <a:rPr lang="tr-TR" altLang="tr-TR" dirty="0" smtClean="0">
                <a:solidFill>
                  <a:srgbClr val="FF0000"/>
                </a:solidFill>
              </a:rPr>
              <a:t>Ahlak gelişimi; </a:t>
            </a:r>
            <a:r>
              <a:rPr lang="tr-TR" altLang="tr-TR" dirty="0" smtClean="0"/>
              <a:t>temelde çocukların belirli davranışları </a:t>
            </a:r>
            <a:r>
              <a:rPr lang="tr-TR" altLang="tr-TR" dirty="0" smtClean="0"/>
              <a:t> ‘iyi </a:t>
            </a:r>
            <a:r>
              <a:rPr lang="tr-TR" altLang="tr-TR" dirty="0" smtClean="0"/>
              <a:t>ya da </a:t>
            </a:r>
            <a:r>
              <a:rPr lang="tr-TR" altLang="tr-TR" dirty="0" smtClean="0"/>
              <a:t>kötü’ </a:t>
            </a:r>
            <a:r>
              <a:rPr lang="tr-TR" altLang="tr-TR" dirty="0" smtClean="0"/>
              <a:t>‘doğru ya da yanlış’ </a:t>
            </a:r>
            <a:r>
              <a:rPr lang="tr-TR" altLang="tr-TR" dirty="0" smtClean="0"/>
              <a:t>olarak </a:t>
            </a:r>
            <a:r>
              <a:rPr lang="tr-TR" altLang="tr-TR" dirty="0" smtClean="0"/>
              <a:t>değerlendirme </a:t>
            </a:r>
            <a:r>
              <a:rPr lang="tr-TR" altLang="tr-TR" dirty="0" smtClean="0"/>
              <a:t>biçimidir.</a:t>
            </a:r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  <p:pic>
        <p:nvPicPr>
          <p:cNvPr id="1026" name="Picture 2" descr="http://psikodanisman.com/wp-content/uploads/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6" y="2286912"/>
            <a:ext cx="4236807" cy="2831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>
          <a:xfrm>
            <a:off x="1991544" y="357188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PİAGET’İN AHLAK GELİŞİMİ</a:t>
            </a:r>
            <a:endParaRPr lang="tr-TR" altLang="tr-TR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9416" y="1700808"/>
            <a:ext cx="6840760" cy="48577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 smtClean="0"/>
              <a:t>Piaget</a:t>
            </a:r>
            <a:r>
              <a:rPr lang="tr-TR" dirty="0" smtClean="0"/>
              <a:t>, çocukların </a:t>
            </a:r>
            <a:r>
              <a:rPr lang="tr-TR" dirty="0"/>
              <a:t>ahlak gelişimlerini anlamada, kuralları nasıl yorumladıklarını öğrenmenin önemli olduğunu </a:t>
            </a:r>
            <a:r>
              <a:rPr lang="tr-TR" dirty="0" smtClean="0"/>
              <a:t>düşünür.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Ahlak </a:t>
            </a:r>
            <a:r>
              <a:rPr lang="tr-TR" dirty="0"/>
              <a:t>gelişimini 3 dönemde incelemiştir.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a) Ahlak Öncesi Dönem (0-6 Yaş)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b) Dışsal Kurallara Bağlı Dönem(6-12 yaş)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c) Özerklik dönemi(12-+ yaş)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dirty="0"/>
          </a:p>
        </p:txBody>
      </p:sp>
      <p:sp>
        <p:nvSpPr>
          <p:cNvPr id="2" name="AutoShape 2" descr="data:image/jpeg;base64,/9j/4AAQSkZJRgABAQAAAQABAAD/2wCEAAoHCBYWFRgWFhUYGBgYHBweHRwcHBgcGh4cHBwcHhkcHBwdIS4lHh4rHxwhJjgmKy8xNTU1GiQ7QDszPy40NTEBDAwMBgYGEAYGEDEdFh0xMTExMTExMTExMTExMTExMTExMTExMTExMTExMTExMTExMTExMTExMTExMTExMTExMf/AABEIAN0A5AMBIgACEQEDEQH/xAAcAAEAAQUBAQAAAAAAAAAAAAAAAwECBAUGBwj/xABBEAABAwIDBQUGBAQFAwUAAAABAAIRAyEEMUEFElFh8AYicYGRBxMyobHRQlLB4RRyovEVM2KCkiNTwiQ0Q7Kz/8QAFAEBAAAAAAAAAAAAAAAAAAAAAP/EABQRAQAAAAAAAAAAAAAAAAAAAAD/2gAMAwEAAhEDEQA/APZkREBERAREQEREBERARFi1q5BsgyC6M1iY3FNa10ETBWHicSdZy8pt91gU8a4gHcEGY1OZA8yg2ey8XI3XWK2gK5urtANaSW5Dl4xw/tnqpcNjwcrRF54+P2QdAiwKWOGpn0WXTqtdkZQSIiICIiAiIgIiICIiAiIgIiICIiAiIgIiICoShKge9BStU0CxnlVqFYzigVmyPJRbgVxYqFqDHxFGYg6/JQsphosO8Mj15LMVpYCg1lSpb8QAtvOgD+6x3Y99IhxO5wJET48zz8ltfcCbC3jb0lYmPwsNMAcpgj5oN7sXa7a45/XwW2XmGHe6lVa9stIIIDJcHCbtLY1kguE5ngvSqNVr2h7TLXAEHiDkglREQEREBERAREQEREBERAREQEREBERBQhYrhdZaxHm6CKqLKCFLWcFAHoLwFR1NN9WPdCCGqIWI6pCyK1T+y12Kd4oMim8k6ETkT981fjaoAj78OPWSxMCQ6ZzGWRvosbatdupIGU3MaHLURn5oNTtF0XYd4gmWyWmPigGfisIEyYt8ULf9gtol4fSJJDYc0uneFy1zTJs4ECRxceK4zHYkh2653+kGN8gG7ZH4hnaxuQC0iVn9j6+7i2Ou0VO67UOLhDTNiHTGbQbXvMB6wiIgIiICIiAiIgIiICIiAiIgIiICIiDn+1faAYKmyoab6m+8MhsWkE7zibNFo5khaDA9tDWYajMPuggbhq1WUg60yC4fDH4siuk7Xf8AtahtYszy/wAxi5f2h4prWmk1lOrUc0OZTe0ObZ27vbru6Y4mwi+iDDf25pFxa4sBBvuVW1ADw7sTrcBbrZW12VmE03B0EgxJIIgn5FcnU7NYiqPd4rGe8pt/BSo0GkHTce4SADkYXO7L7FPqGpWZiNxlN72scWu3nhjiN4bjhujebu+LTayD1HE7XYyd57W7tzvGABe5JyFs1j4ftFhqhhmKoOPDfbbzJAK8VbszE1KjsMA+q5j3NawP7u+bucC7kJvBjzXYbM7P+5aRiMDiqo/PRrMfAvJ3GlpabZGUHotSpIkQQcjobaEZrWY6vGseuS882ptBuGcamExFQtaS17Hf9Oux5ndbUbDRUYHACSDwkyIy8NitoVWCo2phqrImTvsP8sta1sg28Z1DoDu8ISWOLXCdRrGl9Ry8VosfjXF+5xg3mAWkZ8ufO+q5TEdvntAaGBj2yCWPDmEREAzbxusZvaMVTFRgOTg4WzyP3HpFkHYf4aXQ5pk/lgHgIbFnROmcgZypMNT909j4czcexxFyLOaXGDcSAeYtnEnC2RtwgCHtYIB3yWXb3pEw54GYsMybwVPW2i11xDgRn8Q3TpIvGdz6oPYVVavs7iA/DUXAz3Ggnm0QfmFtEBERAREQEREBERAREQEREBERAREQY+LwzajHMcJa4EHwK4fE7R/h6wZiN8PZTYzfDXPpuZvPIdLJc0uNu8M6fmfQFxPazZG/i6Nb3j2f9MsO5AJ3XFwuZyLpy0QaPa1ai9s0GF73ODWVHNfuMqOy3G1fjqRcMY0kmJ7skbZmzxRwrKTSSGNDZJkmPxHmTJPitbiaNHCbr2sfUewS+o97qlRjMnvlxgASJIAssXbfbqixjWC/MXHNBi7Mpsw2PFVzh7vFU3MJ/JUZukgnJrXMaXSdd7IBdk/ZzwTuPdfRwlo8CIIPjK4Nm18LidymRvh7mt3RZ4cXANIOYIN55Ld4fYmJpt/9NiWvpkfDUdUpu5tlgIF9QB4IIe0PZpmJr0qL3gvu97mtYNymBBg/F3nvbYniTpHnGF7P4pzXnDFzqO+9m9vNa10EjeDZyLTmBqV3GOZj3tfQYyhhmPJ95UbUfUe8OBDoLgT8JytfUSVDtHFsw9NtCkYYxsc5zJPMkkoMXYuGpbPBeSHvbcvOQc2SA3gOa5jtDtOnXe6oBuVN6ZFg4WDSQJh260XtmZk5S7Re54LWz3jnxWq/wV38O/EEtawO3WCe85wc1roHAAuP+0oNjsLtPjac08K7dc8ySGsc4xMDvAtAF9Nc10/8TinMpvrzTrvc9pI3QHgN3muc1hgFwDxYD4ZyKl7LdknUsOzEPad+oO6yO93nHcI8WwfNb/F4B1fEUsHSAIojfrvza1zmua1hcMiBvGD+Yc4DrewlFzMGwOzLnkc2l7i0+YXSKGhRDGta0Q1oDR4AQFMgIiICIiAiIgIiICIiAiIgIiICIiAud7Xv3WUz/rI9Wk/ouiWi7VxuU5/7g/8Aq9Bz+Bpse54eAQ6GkG4LYmCDxn5LlK/sxY7EOcaxbQddrWt74Nu7LpG7ne5ytqth2rOLpxUwjZBALgG7zh+GYvbK+ixKO09sdxgoscdXywgjgYMDyQb/AGZ2JwWGcyqym41GGWuc97odoYndJ8ll4rFBjyAe6+SI0dafrPmuYf2nxzXbtbA1bW3qbXPHo0H1lbXZWIOIEupvpkTZ7Cx0xnDhMc0EeNryDynLiuL2oyXGNTznxXX7Tw5Ye7ci/Q8lzlV7QZdaJQazFsDKccL569FbX2a9kqWLFWpiGl9Nha1jJcGlzpc5xLSCYtaY7xmbLlNtY/ekA2Ony/U+i9V9l2Ic7AMpUmEua95e4kBgc57nCTMnuxkDkEHZYegHONxvMG6ABZgixA4kZE/otlQw7WCGtDRy15k6nmVTD4cNHEnM6k/bkshAREQEREBERAREQEREBERAREQEREBERAWh7XUpoB35HtcfAy3/AMlvljY3DCoxzHZOBCDmMIzeZmJ8o8IWlf2SY6Sxu4Scw94I8CMhyCxdlbcLKtShV7lWmYLSRfmOV5stz/jYac/JBiYTYTKRk773cXPe4coBMLbgFneIz9fmoMPtJr3ZiOH7rD2jtRv5hE9RwQYG2cUCbeHXovP+0eP3XED68h9l0+1cSA1z94ZHr14cF5ntTFF7ySZughfVLivSPZh2yZhXHD1yG0qm6Q85MeT+K3wkES4mG7o0krzSk0kgDM9eiyMZAeQLhoa30aAg+s6dQOALSCCAQQZBByIIzCkXz52G7fVsG5tOpNTDGBuk3YNXU50GrcjpBmfb9jbdw+KYH0Krag1AMObyc095p5EINoiIgIiICIiAiIgIiICIiAiIgIo6lQNBJIAAkkmABxJOS8+7R+1TDUZZh2nEPEgmSym0i13ES4fyggxmEHoqxsVi6dNu9UqMptH4nua0erjC8C2p7TNoVQWio2kD/wBpu6QP5nFx859FytfFPqu36r31HZbz3Oe6L23nEmL5cyg932v7TcFSBFIuxDxowEN8d9wgj+WV55t72kYzES1jhh2E2FMuD4/1VMz/ALQ1cVvfLr7K2euSCXGY15O+XuL5+Mk7x8TMlXf4tiBu99xESJuFj1WS08r+l1Vl2QZta/XAoNrS7T1xYOHiAfusWrtiq4y5xI4fotbuwrgEGXjNrveN02HKVrAwlZ38LN59L/NTbP2bUrVG0qLHPe7JoiTzJNmtGrjYIL9g7HqV3ltNpdutLnHQNHE89Ara+zix7t8d7ePd4cPWV7ZgdiM2bgdyzqj4D3CAXvfIa0chO6J8dV4/tOtvve4m7nuPhJJAHh+iCDDhu8ARMDLPw+anbin0nh7HPY/RzHFjgJuJEGPlZYuGF3Ty4ZAqXGZA8I4zGWeWXL9g77YntVrMAbiGNrNAA3m9ypbOZlr/AOnW5Xb7O9ouAqwDW9045io1zQDwL43PmvAXDoqJ7uv7IPqvDYhr2hzHte05OaQ4HzFlOvlPAbSrUHl9Go+m45ljnMmMt6D3hfWcyu32R7WMXT3W1WU67RYzLKh577Zb/Sg91Rch2f8AaDgsVutDzSqO/BUG7fgH/C7wBnkuvQEREBERAREQFy/artrhsCCKhL6sS2k27jw3jk0cz5Stn2k2n/DYWvXABNOm5zQci4Dug8i6F8yYzEvqPdUe4ve8lznG5Ljr+2kQg3Xantjicc4io7cpg2pNkMEHul353DibcAFzwCEapKBkqMNlbUdZXNFkErL+XzR+aq0KjUF1MC89Feh9hezNPHYOsw9yoyqHsfFofTa2DqWyw+a8/YOfG36+C9H9jmMcMQ+n+F9Au/3MewAeO69xQZeE9kR3/wDq4gbnBje+fN1m+hXHbSwmzqeJLGDE1KTHBrne9ptDoID4aKW9uTIsQTmNCvYPaLtd2HwbxT/zK002QYI3mnecDoQ3LmWr5+JM2mLQg927LYDZeKpb1HC0e4d1zXMaXNdzkd6RcO1nQyB1GA2XQoAijRp0w7Pca1sxlMC6+c+zm3qmDxDKtO5+F7Tk9hI3mnhoQdCAeIP0Lg9qsr4dtekZbUbLZEGciCNCDY+CDgvaltmC2k05SNc3jdkRqGkkcyOC8ve2ZsZPU5LcdqseK2Je4OlrXFokXMGC7LIkGOIc2x01ZbMXmAc+VhcoKUWAWMjL1It8x80eN5sSNRreclVo4A6/Lj56cvBXPMkj7xqRE8+I4INc18gExMQfLP5hW1FMW7pgfDnrrmOHD1UOIcb3z4TlPPrJBG4KLdV7SrLXyQGGF1/ZbtxicHuta73lIQPdvJLQ2b7pzYYyi1/hK5MtsCQqsF0H0x2Z7S0MdT36RIcI32Os5hMxMWIMWIMechb5fLmy9p1MPVbUovLHtyIkAiQS1wB7zDAlpsYC+kthbRGIw9KuBHvGNcR+Ukd5vkZHkg2KIiAiIg4n2tucNm1N381MHw32yvn8r6A9rVcM2bVkTvOY0eJcDPlEr5+hBc7LqUb1fkqxZIQY1QXU1Mz5ZqJ4ghXkQZGfDj+6Cc+vJVZble/XHL0VgdPhxUjcuuBF0EzBY28uuvNdB2Bxvu8bhXAwHvDHZd4VAWAf8nN9FzxFnX05QfvcgrJ2TivdvpVY/wAp7H3y7jw8X/2/VB73tTs23FYllWtenSaGsYNSSHPLuDTDRGfc0XmHtU2I3D4r3jQAyuN+AIAeID4HM97xevdAvJvbNtWifd4cAOrNJcXA3Y1273SMpdDTcWAH5kHkVY2PgfovpTtFFHCVqtMBrtyRzeGbjCeY7o8GjgvmkjMTnx/Ze19r9rF+xsM50tdWFKRrDWF7iQf5R/yCDyqkN/eJuHE21kCAcufzUhbeT1YCLi1spOitww7vHMnIm5kiP3zAUjnQMiJ52teYH6cdNAoWk5DOdL2zPkPpqowOPiMiPlwH1Vz3cfXI3v6iVY7U5AXzJi8zyvzQR4kRBgCNLjLP5fRYuK9MlRwdUJzDG2POco6y9FdWbFtPXJBG8QOvNQ4dk5zCyK7Iz+yswzpb6oLqhGWio1vqqF3mqt5nyQXTeV9E+zV07Nw/g/8A/R9l84ly+gfZJUJ2cwH8L6gHm7ePzJQduiIgIiIPM/bZjmNw1KiT331Q4C3wsaQ4nzcB5rxJpgwvRvbPig/GsZP+XSAPIvJJnyAXnBEjmEEjnWKoVG5+hsQpHZIIXm4U0a9R1oo6ZEnifopOuggkjx+uXqrmG/HgqT1kePBB11mgmdk4Zd0/Tje6rSJLSDkWmfDy/ZR1R3Sb5H6RnqrKbsvnpnbMXQfRmJ7S06Ozm4xxDh7prmiY3nlvdaPF1l867S2i+vUqVqjt573S48+XICAOTQs7avaKpVw2HwrpDMNv6/E5znFjiNN1hDR4u4rSEyCgvLrrodrbb99hcHSk72Hp1GHQd+p3YJz7jGX4krmnFZe5ukNGlz4gSfnCDZC3gIsc48MwI+sWskjPyAyvz1HGVYDMScuepM9TOQUjm3yt4+kadBBE0/PO+kzH1WPiGPeQB8M3463jy8MlI0akanXmP1VxGggZZ5Z8Mx+6C126LDIQIHLK/wCvNRVHaAcVRzsuBtczl/bx4qwv16/fVBDWMiVbQ+ADrNXVsj19FYw7rR9M+tUEmvUeqsL5yvz0Qifi9PuVfPX7IFJl7+i+ifZm1g2fSLHB28Xl0aOLjLTzAgc4lfOodK9h9iGI7mIpFxsWPDZynfa4gaZN+SD1dERAVhdAk2AV65H2jbeZhsFVBdFSsxzKYEyXOaRNsgOPgg8G7RbTOJxVWu4/5jyRwDG91n9AC1r2nz+o4IzMcAr3NQQk9HTkpXOVlRut/ujsuvsgia66yDPXXNY7BJWRTQXhXtj16y1tKsm/XWquLxA+fnzQKzyWG5++l+tFYcvToJWdY/rfPPrmqEjr+yCGqNfXrrJWkq+Rfgc/uOfNRvEGOoQSYVsvk6X9Mll0zLyb5dZKLDWb/N+mXzCnwzgHE8x+uuUZdBBkbgidbc9DM6i8WnIEX0OyjLWRPOflGX9gHhy46+ceHLkqT56zx1tw80AP55cMuU5+nIqMutPHX1nrmVdEnneb9dBRVjEnh5SdPH9/QICZd/LrxOvXNXQOp+atYIjjcnxPXyV4+nj9dEEVc2PXWStawC5N/p4K6ujWcZlBRvIev7KryEjjblqgbCC4WXU+zTbH8Pj6RM7tU+6Odt8tDT4b4afJco9T7NeWPD22cCN08wZB9YQfWCLG2dX36VN/52Nd/wAmg/qqoMhfNvtG2ucTjqzg6WMPu2cgz4vMv3vkvfO0m1m4XDVcQ7/42kgcXZNHmYXy7vE5mSZJPEnM+qCMWIUzjf0+isJVHIKVDb+yrFlY7qylpU94taCAXENE5AkwPmUEFPVTUTqeuKztr7Hfh8RVw4mo6mSCWNdeACXARMXz+awKWiCXWNAqs6+v6K0hXNMceuvmgtxL7T4fVYZqFZGKyjmsmbQRNtUGuL1K0hw5j5jgr6lNuluuSj3DMWtzHEARBvnp9AgubVN81l0HSOJJ+nXyWG9kz3gI0v6rIw4gfr4cEGWTwn+/X1Vd+NOGShaI4ZfLXK6qX5fsYngfToILh45nLxznx5c1i13yd3hcxlJyt81JiagaJztnncxrqsai28zfM8ZKDJY26rP7rFLzOayWOnVBBUEwpHFWOzGqve6BxQWucqtHFWNGp0yCqboKEysmm3IKEABTUjwCD6H9nGLNTZ9DeN2BzP8Aax7m0/6A1F5HsLtdXwtP3bHGC4uzOoA/REG19s23zUrtwjHdyjDn86pBgT/pY7+rkvNw3iFkY7FOrValV/xPcXHzv+yiOZCCwM5q0qV11Y4oIXFXYd8OaToQfmo3G6vZaUGdjNqVX1n1PePJcCJ3nXYLNbOZbDRbksNtoUQN1K46oJnH+yrxVGD6Iz9UEb2zA4lTu8lGRcDrJSFBE4KN8C+vzUr3fXr6qx5v6/ogsEgX66/VTMMLHdfrmpmm2SC9jiDqr9+8yL9R8yqPGXP7wrK2QHEx9Puggcd503IBPnqpqbviPkqPEAeaowwJ8UFkrIpCyxDpzlZGHNkFdfJD9FY/VUc48UF5sc+ugrrHSfL7K9gBAMdSULskFIgTHWXXgrmuny8FYcp5q0n7fNBn0zbLr1VFj03WR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232" y="2132856"/>
            <a:ext cx="2992996" cy="2901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Ahlak Öncesi Dönem (0-6 Yaş)</a:t>
            </a:r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Ben </a:t>
            </a:r>
            <a:r>
              <a:rPr lang="tr-TR" altLang="tr-TR" dirty="0" smtClean="0"/>
              <a:t>merkezcilik eğilimleri vardır</a:t>
            </a:r>
            <a:r>
              <a:rPr lang="tr-TR" altLang="tr-TR" dirty="0" smtClean="0"/>
              <a:t>.</a:t>
            </a:r>
          </a:p>
          <a:p>
            <a:pPr eaLnBrk="1" hangingPunct="1"/>
            <a:r>
              <a:rPr lang="tr-TR" altLang="tr-TR" dirty="0" smtClean="0"/>
              <a:t>Kendi </a:t>
            </a:r>
            <a:r>
              <a:rPr lang="tr-TR" altLang="tr-TR" dirty="0" smtClean="0"/>
              <a:t>dışındaki bireylerin görüşlerini dikkate almada zorluk vardır.  </a:t>
            </a:r>
          </a:p>
          <a:p>
            <a:pPr eaLnBrk="1" hangingPunct="1"/>
            <a:r>
              <a:rPr lang="tr-TR" altLang="tr-TR" dirty="0" smtClean="0"/>
              <a:t>Bu yaşlarda kuralların var olduğundan </a:t>
            </a:r>
            <a:r>
              <a:rPr lang="tr-TR" altLang="tr-TR" dirty="0" smtClean="0"/>
              <a:t>habersizdir</a:t>
            </a:r>
          </a:p>
          <a:p>
            <a:pPr eaLnBrk="1" hangingPunct="1"/>
            <a:r>
              <a:rPr lang="tr-TR" dirty="0"/>
              <a:t>Oyunlarında, davranışlarında kuralları pek uygulamazlar</a:t>
            </a:r>
            <a:r>
              <a:rPr lang="tr-TR" dirty="0" smtClean="0"/>
              <a:t>.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Oyun etkinliklerinde diğer çocuklar ile olan etkileşimlerinde giderek uyulması gereken kuralların var olduğunu kavrarlar. </a:t>
            </a:r>
          </a:p>
          <a:p>
            <a:pPr eaLnBrk="1" hangingPunct="1"/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/>
              <a:t>Dışsal Kurallara Bağlı Dönem(6-12)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935164"/>
            <a:ext cx="9806880" cy="43894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Başkalarına bağımlıdır.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Çocuklar kuralların değişmezliğine inanır</a:t>
            </a:r>
            <a:r>
              <a:rPr lang="tr-TR" dirty="0" smtClean="0"/>
              <a:t>. Kurallara uymayanların ise </a:t>
            </a:r>
            <a:r>
              <a:rPr lang="tr-TR" dirty="0"/>
              <a:t>otomatik olarak cezalandırılması gerektiğini düşünür.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Kayıtsız şartsız otoriteye uyma söz konusudur.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İşlenen suçun önem derecesini,suça bağlı olarak ortaya çıkan fiziksel sonuçlar belirler</a:t>
            </a:r>
            <a:r>
              <a:rPr lang="tr-TR" dirty="0" smtClean="0"/>
              <a:t>. Sonuçta </a:t>
            </a:r>
            <a:r>
              <a:rPr lang="tr-TR" dirty="0"/>
              <a:t>daha fazla zarara yol açan suçlar</a:t>
            </a:r>
            <a:r>
              <a:rPr lang="tr-TR" dirty="0" smtClean="0"/>
              <a:t>, daha </a:t>
            </a:r>
            <a:r>
              <a:rPr lang="tr-TR" dirty="0"/>
              <a:t>az fiziksel zarara yol açan suçlara göre daha kötüdür.Yani sonuç önemlidir</a:t>
            </a:r>
            <a:r>
              <a:rPr lang="tr-TR" dirty="0" smtClean="0"/>
              <a:t>. Niyet </a:t>
            </a:r>
            <a:r>
              <a:rPr lang="tr-TR" dirty="0"/>
              <a:t>önemli değil.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Örnek:  Niyeti ne olursa olsun,büyük leke yapan çocuk, küçük leke yapan çocuğa göre daha suçludur.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>
          <a:xfrm>
            <a:off x="1981200" y="357188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Özerklik Dönemi(12- +)</a:t>
            </a:r>
            <a:endParaRPr lang="tr-TR" altLang="tr-TR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3392" y="1785939"/>
            <a:ext cx="10513168" cy="438943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Kuralların insanlar tarafından oluşturulduğu ve gerektiğinde değiştirilebileceği bilincine varır.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Çocukların ahlaki değerleri "görelilik" kazanır.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Ceza </a:t>
            </a:r>
            <a:r>
              <a:rPr lang="tr-TR" dirty="0"/>
              <a:t>artık kuralların ihlal edilmesiyle otomatik olarak uygulanması gereken bir durum değildir.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Davranışın </a:t>
            </a:r>
            <a:r>
              <a:rPr lang="tr-TR" dirty="0"/>
              <a:t>iyi yada kötü olması altında yatan niyete bağlıdır.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Örnek:   Emre,babasının masada unuttuğu dolma kalemle oynayarak,masa örtüsüne küçük bir damla mürekkep akıtmış.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Can,babasının masada üzerinde bıraktığı dolma kalemin mürekkebinin bittiğini görmüş.Babasına yardım amacıyla mürekkep şişesine eli çarpmış ve masa örtüsünde kocaman bir leke oluşmuştur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609600" y="476672"/>
            <a:ext cx="10972800" cy="1143000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KOHLBERG’İN AHLAK GELİŞİMİ</a:t>
            </a:r>
            <a:endParaRPr lang="tr-TR" altLang="tr-TR" dirty="0" smtClean="0"/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>
          <a:xfrm>
            <a:off x="609600" y="1935164"/>
            <a:ext cx="6350496" cy="4389437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Kohlberg</a:t>
            </a:r>
            <a:r>
              <a:rPr lang="tr-TR" altLang="tr-TR" dirty="0" smtClean="0"/>
              <a:t> ahlaki gelişimi üç dönemde </a:t>
            </a:r>
            <a:r>
              <a:rPr lang="tr-TR" altLang="tr-TR" dirty="0" err="1" smtClean="0"/>
              <a:t>incelemiştir.Ve</a:t>
            </a:r>
            <a:r>
              <a:rPr lang="tr-TR" altLang="tr-TR" dirty="0" smtClean="0"/>
              <a:t> her düzey de kendisi içinde ikiye ayrılır.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dirty="0" smtClean="0"/>
              <a:t>a)Gelenek öncesi düzey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dirty="0" smtClean="0"/>
              <a:t>b)Geleneksel düzey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dirty="0" smtClean="0"/>
              <a:t>c)Geleneksel sonrası düzey</a:t>
            </a:r>
          </a:p>
          <a:p>
            <a:pPr eaLnBrk="1" hangingPunct="1"/>
            <a:endParaRPr lang="tr-TR" altLang="tr-TR" dirty="0" smtClean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216" y="1935164"/>
            <a:ext cx="2808312" cy="36790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/>
              <a:t>Ⅰ.GELENEK ÖNCESİ DÜZEY:</a:t>
            </a:r>
            <a:br>
              <a:rPr lang="tr-TR" b="1" dirty="0"/>
            </a:br>
            <a:r>
              <a:rPr lang="tr-TR" sz="2000" b="1" dirty="0"/>
              <a:t>- </a:t>
            </a:r>
            <a:r>
              <a:rPr lang="tr-TR" sz="2000" dirty="0"/>
              <a:t>Dışa bağımlılık vardır.</a:t>
            </a:r>
            <a:br>
              <a:rPr lang="tr-TR" sz="2000" dirty="0"/>
            </a:br>
            <a:r>
              <a:rPr lang="tr-TR" sz="2000" dirty="0"/>
              <a:t>- Olayları sonuçlarına göre değerlendirir.</a:t>
            </a:r>
            <a:br>
              <a:rPr lang="tr-TR" sz="2000" dirty="0"/>
            </a:br>
            <a:r>
              <a:rPr lang="tr-TR" sz="2000" dirty="0"/>
              <a:t>- Cezadan kaçınır.Ödül getiren davranış iyi,ceza verilen davranış suçtur.</a:t>
            </a:r>
          </a:p>
        </p:txBody>
      </p:sp>
      <p:sp>
        <p:nvSpPr>
          <p:cNvPr id="12291" name="3 Metin Yer Tutucusu"/>
          <p:cNvSpPr>
            <a:spLocks noGrp="1"/>
          </p:cNvSpPr>
          <p:nvPr>
            <p:ph type="body" idx="1"/>
          </p:nvPr>
        </p:nvSpPr>
        <p:spPr>
          <a:xfrm>
            <a:off x="1738314" y="1855788"/>
            <a:ext cx="4283075" cy="658812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tr-TR" altLang="tr-TR" smtClean="0"/>
              <a:t>1.Aşama:Ceza ve İtaat Eğilimi</a:t>
            </a:r>
          </a:p>
        </p:txBody>
      </p:sp>
      <p:sp>
        <p:nvSpPr>
          <p:cNvPr id="6" name="5 Metin Yer Tutucusu"/>
          <p:cNvSpPr>
            <a:spLocks noGrp="1"/>
          </p:cNvSpPr>
          <p:nvPr>
            <p:ph type="body" sz="half" idx="3"/>
          </p:nvPr>
        </p:nvSpPr>
        <p:spPr>
          <a:xfrm>
            <a:off x="6169025" y="1860550"/>
            <a:ext cx="4141788" cy="65405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/>
              <a:t>2. Aşama: Saf çıkarcı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1809750" y="2514601"/>
            <a:ext cx="4211638" cy="3986213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Sadece otoriteye uyar ve cezalandırılmaktan kaçar.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Cezadan </a:t>
            </a:r>
            <a:r>
              <a:rPr lang="tr-TR" dirty="0"/>
              <a:t>kaçındığı için kurallara uyar.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Olayların </a:t>
            </a:r>
            <a:r>
              <a:rPr lang="tr-TR" dirty="0"/>
              <a:t>sonucuna göre değerlendirme esastır.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Niyet önemli değildir.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⇛Ör. Annesine yardım ederken kaza sonucu sonucu beş tabak kıran çocuk,bilerek iki tabak kıran çocuktan daha suçludur.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sz="quarter" idx="4"/>
          </p:nvPr>
        </p:nvSpPr>
        <p:spPr>
          <a:xfrm>
            <a:off x="6169026" y="2514601"/>
            <a:ext cx="4041775" cy="398621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Çocuğun kendi ihtiyaç ve isteklerinin karşılanması önemlidir.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Ödüle ulaşmak(kendisi) için kurallara uyar.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Çıkarcılık ön plandadır.Hep kendisi ön plandadır.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⇛Ör“Sen benim sırtımı kaşı,bende seninkini”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 smtClean="0"/>
              <a:t>Kaz </a:t>
            </a:r>
            <a:r>
              <a:rPr lang="tr-TR" b="1" dirty="0"/>
              <a:t>gelecek yerden tavuk esirgenmez.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 smtClean="0"/>
              <a:t>Komşudan </a:t>
            </a:r>
            <a:r>
              <a:rPr lang="tr-TR" b="1" dirty="0"/>
              <a:t>ekmeğim bitmiş deyip ekmek istiyorsun. Oda diyor ki senin de buğday tarlaların var. Bana bir kilo buğday ver sana ekmek vereyim diyor.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81338" y="42862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/>
              <a:t>Ⅱ.GELENEKSEL DÜZEY:</a:t>
            </a:r>
            <a:br>
              <a:rPr lang="tr-TR" b="1" dirty="0"/>
            </a:br>
            <a:r>
              <a:rPr lang="tr-TR" sz="2000" dirty="0"/>
              <a:t> -Birey için aile,grup ve ulusun beklentileri her şeyden önemlidir.</a:t>
            </a:r>
            <a:br>
              <a:rPr lang="tr-TR" sz="2000" dirty="0"/>
            </a:br>
            <a:r>
              <a:rPr lang="tr-TR" sz="2000" dirty="0"/>
              <a:t>-Otoritenin kuralları kabul edilir,sorgulanmaz.</a:t>
            </a:r>
            <a:br>
              <a:rPr lang="tr-TR" sz="2000" dirty="0"/>
            </a:br>
            <a:r>
              <a:rPr lang="tr-TR" sz="2000" dirty="0"/>
              <a:t>-Empati gelişir.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1738314" y="1643063"/>
            <a:ext cx="4040187" cy="65881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/>
              <a:t>3.Aşama: İyi çocuk eğilimi-Kişiler Arası Uyum Eğilimi</a:t>
            </a:r>
          </a:p>
        </p:txBody>
      </p:sp>
      <p:sp>
        <p:nvSpPr>
          <p:cNvPr id="6" name="5 Metin Yer Tutucusu"/>
          <p:cNvSpPr>
            <a:spLocks noGrp="1"/>
          </p:cNvSpPr>
          <p:nvPr>
            <p:ph type="body" sz="half" idx="3"/>
          </p:nvPr>
        </p:nvSpPr>
        <p:spPr>
          <a:xfrm>
            <a:off x="6024564" y="1643063"/>
            <a:ext cx="4429125" cy="65405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dirty="0"/>
              <a:t>4.Aşama:Kanun ve Düzen Eğilimi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1738314" y="2428875"/>
            <a:ext cx="4143375" cy="40719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1700" dirty="0">
                <a:solidFill>
                  <a:schemeClr val="accent3">
                    <a:lumMod val="50000"/>
                  </a:schemeClr>
                </a:solidFill>
              </a:rPr>
              <a:t>Akran gruplarıyla işbirliği gözlenir.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1700" dirty="0">
                <a:solidFill>
                  <a:schemeClr val="accent3">
                    <a:lumMod val="50000"/>
                  </a:schemeClr>
                </a:solidFill>
              </a:rPr>
              <a:t>İyi davranış demek,başkalarına yardım etmek ya da onları mutlu etmektir.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1700" u="sng" dirty="0" err="1">
                <a:solidFill>
                  <a:schemeClr val="accent3">
                    <a:lumMod val="50000"/>
                  </a:schemeClr>
                </a:solidFill>
              </a:rPr>
              <a:t>Burda</a:t>
            </a:r>
            <a:r>
              <a:rPr lang="tr-TR" sz="1700" u="sng" dirty="0">
                <a:solidFill>
                  <a:schemeClr val="accent3">
                    <a:lumMod val="50000"/>
                  </a:schemeClr>
                </a:solidFill>
              </a:rPr>
              <a:t> geçen “iyi” kelimesi görecelidir.</a:t>
            </a:r>
            <a:r>
              <a:rPr lang="tr-TR" sz="17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tr-TR" sz="1700" u="sng" dirty="0">
                <a:solidFill>
                  <a:schemeClr val="accent3">
                    <a:lumMod val="50000"/>
                  </a:schemeClr>
                </a:solidFill>
              </a:rPr>
              <a:t>Yani benim iyi kavramımla seninki farklı olabilir</a:t>
            </a:r>
            <a:r>
              <a:rPr lang="tr-TR" sz="17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1700" dirty="0">
                <a:solidFill>
                  <a:schemeClr val="accent3">
                    <a:lumMod val="50000"/>
                  </a:schemeClr>
                </a:solidFill>
              </a:rPr>
              <a:t>Kurallara sadece ceza yada kendisi için değil aynı zamanda başkalarını mutlu etmek için yapmaya çalışır.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1700" b="1" dirty="0">
                <a:solidFill>
                  <a:schemeClr val="accent3">
                    <a:lumMod val="50000"/>
                  </a:schemeClr>
                </a:solidFill>
              </a:rPr>
              <a:t>⇛ör  Sana bir şeyler ısmarlayabilirim. </a:t>
            </a:r>
            <a:endParaRPr lang="tr-TR" sz="1700" dirty="0">
              <a:solidFill>
                <a:schemeClr val="accent3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1700" b="1" dirty="0">
                <a:solidFill>
                  <a:schemeClr val="accent3">
                    <a:lumMod val="50000"/>
                  </a:schemeClr>
                </a:solidFill>
              </a:rPr>
              <a:t>⇛ör  Seni sevdiğim için sana kopya verebilirim. Arkadaşı tarafından iyi çocuk olarak kabul ediliyor çünkü 'zor zamanda'(!) yetişti</a:t>
            </a:r>
            <a:r>
              <a:rPr lang="tr-TR" sz="17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1700" dirty="0"/>
          </a:p>
        </p:txBody>
      </p:sp>
      <p:sp>
        <p:nvSpPr>
          <p:cNvPr id="7" name="6 İçerik Yer Tutucusu"/>
          <p:cNvSpPr>
            <a:spLocks noGrp="1"/>
          </p:cNvSpPr>
          <p:nvPr>
            <p:ph sz="quarter" idx="4"/>
          </p:nvPr>
        </p:nvSpPr>
        <p:spPr>
          <a:xfrm>
            <a:off x="6024564" y="2428875"/>
            <a:ext cx="4429125" cy="407193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-Akran gruplarının kurallarının yerini, toplumun kuralları ve kanunları almıştır.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-Kanuna,düzene uyma eğilimi vardır.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-Kanunlar soru sorulmaksızın izlenir.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</TotalTime>
  <Words>863</Words>
  <Application>Microsoft Office PowerPoint</Application>
  <PresentationFormat>Geniş ekran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Akış</vt:lpstr>
      <vt:lpstr>AHLAK GELİŞİMİ </vt:lpstr>
      <vt:lpstr>AHLAK GELİŞİMİ </vt:lpstr>
      <vt:lpstr>PİAGET’İN AHLAK GELİŞİMİ</vt:lpstr>
      <vt:lpstr>Ahlak Öncesi Dönem (0-6 Yaş)</vt:lpstr>
      <vt:lpstr>Dışsal Kurallara Bağlı Dönem(6-12)</vt:lpstr>
      <vt:lpstr>Özerklik Dönemi(12- +)</vt:lpstr>
      <vt:lpstr>KOHLBERG’İN AHLAK GELİŞİMİ</vt:lpstr>
      <vt:lpstr>Ⅰ.GELENEK ÖNCESİ DÜZEY: - Dışa bağımlılık vardır. - Olayları sonuçlarına göre değerlendirir. - Cezadan kaçınır.Ödül getiren davranış iyi,ceza verilen davranış suçtur.</vt:lpstr>
      <vt:lpstr>Ⅱ.GELENEKSEL DÜZEY:  -Birey için aile,grup ve ulusun beklentileri her şeyden önemlidir. -Otoritenin kuralları kabul edilir,sorgulanmaz. -Empati gelişir.</vt:lpstr>
      <vt:lpstr>Ⅲ.GELENEK SONRASI DÜZEY:  - Kişi toplumu ve kanunları aşmış aklı ve mantığı ile gerçekçi olmaya yönelmektedir.   - İnsan haklarının gözlendiği ve evrensel değerlerin benimsendiği dönemdir. - Kohlberg’in ahlak anlayışına göre gelişimin en üst noktasını gelenek ötesi düzey oluşturur.</vt:lpstr>
      <vt:lpstr>GILLIGAN’IN AHLAK GELİŞİMİ KURAMI</vt:lpstr>
      <vt:lpstr>Gilligan’a göre ahlaki gelişim evreleri</vt:lpstr>
      <vt:lpstr>J. DEWEY AHLAK GELİŞİMİ</vt:lpstr>
      <vt:lpstr>PowerPoint Sunusu</vt:lpstr>
    </vt:vector>
  </TitlesOfParts>
  <Company>TURBO A.Ş.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AHLAK GELİŞİMİ</dc:title>
  <dc:creator>yunusemre</dc:creator>
  <cp:lastModifiedBy>USER</cp:lastModifiedBy>
  <cp:revision>32</cp:revision>
  <dcterms:created xsi:type="dcterms:W3CDTF">2008-03-01T12:58:04Z</dcterms:created>
  <dcterms:modified xsi:type="dcterms:W3CDTF">2022-12-20T08:42:35Z</dcterms:modified>
</cp:coreProperties>
</file>