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36"/>
  </p:notesMasterIdLst>
  <p:sldIdLst>
    <p:sldId id="298" r:id="rId2"/>
    <p:sldId id="274" r:id="rId3"/>
    <p:sldId id="258" r:id="rId4"/>
    <p:sldId id="270" r:id="rId5"/>
    <p:sldId id="276" r:id="rId6"/>
    <p:sldId id="271" r:id="rId7"/>
    <p:sldId id="273" r:id="rId8"/>
    <p:sldId id="290" r:id="rId9"/>
    <p:sldId id="259" r:id="rId10"/>
    <p:sldId id="260" r:id="rId11"/>
    <p:sldId id="261" r:id="rId12"/>
    <p:sldId id="263" r:id="rId13"/>
    <p:sldId id="264" r:id="rId14"/>
    <p:sldId id="265" r:id="rId15"/>
    <p:sldId id="297" r:id="rId16"/>
    <p:sldId id="293" r:id="rId17"/>
    <p:sldId id="294" r:id="rId18"/>
    <p:sldId id="295" r:id="rId19"/>
    <p:sldId id="296" r:id="rId20"/>
    <p:sldId id="279" r:id="rId21"/>
    <p:sldId id="280" r:id="rId22"/>
    <p:sldId id="288" r:id="rId23"/>
    <p:sldId id="278" r:id="rId24"/>
    <p:sldId id="289" r:id="rId25"/>
    <p:sldId id="269" r:id="rId26"/>
    <p:sldId id="281" r:id="rId27"/>
    <p:sldId id="282" r:id="rId28"/>
    <p:sldId id="283" r:id="rId29"/>
    <p:sldId id="284" r:id="rId30"/>
    <p:sldId id="285" r:id="rId31"/>
    <p:sldId id="286" r:id="rId32"/>
    <p:sldId id="287" r:id="rId33"/>
    <p:sldId id="291" r:id="rId34"/>
    <p:sldId id="292" r:id="rId35"/>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92586" autoAdjust="0"/>
  </p:normalViewPr>
  <p:slideViewPr>
    <p:cSldViewPr>
      <p:cViewPr varScale="1">
        <p:scale>
          <a:sx n="107" d="100"/>
          <a:sy n="107" d="100"/>
        </p:scale>
        <p:origin x="75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67485BE0-5466-48CE-9AFC-7474A6C1878D}" type="datetimeFigureOut">
              <a:rPr lang="tr-TR"/>
              <a:pPr>
                <a:defRPr/>
              </a:pPr>
              <a:t>21.12.2022</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046652-63F2-4106-B517-262A572F2AEF}"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F143BC-444C-4ED6-BBDA-9871702B2680}" type="slidenum">
              <a:rPr lang="tr-TR" altLang="tr-TR">
                <a:latin typeface="Times New Roman" panose="02020603050405020304" pitchFamily="18" charset="0"/>
              </a:rPr>
              <a:pPr>
                <a:spcBef>
                  <a:spcPct val="0"/>
                </a:spcBef>
              </a:pPr>
              <a:t>2</a:t>
            </a:fld>
            <a:endParaRPr lang="tr-TR" altLang="tr-T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AECDCA-38B6-4766-8B32-EFE4E5338238}" type="slidenum">
              <a:rPr lang="tr-TR" altLang="tr-TR">
                <a:latin typeface="Times New Roman" panose="02020603050405020304" pitchFamily="18" charset="0"/>
              </a:rPr>
              <a:pPr>
                <a:spcBef>
                  <a:spcPct val="0"/>
                </a:spcBef>
              </a:pPr>
              <a:t>32</a:t>
            </a:fld>
            <a:endParaRPr lang="tr-TR" altLang="tr-TR">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E60BDA-EE8D-4972-B192-78EE94E2154E}" type="slidenum">
              <a:rPr lang="tr-TR" altLang="tr-TR">
                <a:latin typeface="Times New Roman" panose="02020603050405020304" pitchFamily="18" charset="0"/>
              </a:rPr>
              <a:pPr>
                <a:spcBef>
                  <a:spcPct val="0"/>
                </a:spcBef>
              </a:pPr>
              <a:t>33</a:t>
            </a:fld>
            <a:endParaRPr lang="tr-TR" altLang="tr-TR">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718992-B96C-44DF-8AEC-A4DC0D0B3CDD}" type="slidenum">
              <a:rPr lang="tr-TR" altLang="tr-TR">
                <a:latin typeface="Times New Roman" panose="02020603050405020304" pitchFamily="18" charset="0"/>
              </a:rPr>
              <a:pPr>
                <a:spcBef>
                  <a:spcPct val="0"/>
                </a:spcBef>
              </a:pPr>
              <a:t>34</a:t>
            </a:fld>
            <a:endParaRPr lang="tr-TR" altLang="tr-TR">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CCAF4-AF49-47DA-BAEC-7E3B78EC92F2}" type="slidenum">
              <a:rPr lang="tr-TR" altLang="tr-TR">
                <a:latin typeface="Times New Roman" panose="02020603050405020304" pitchFamily="18" charset="0"/>
              </a:rPr>
              <a:pPr>
                <a:spcBef>
                  <a:spcPct val="0"/>
                </a:spcBef>
              </a:pPr>
              <a:t>3</a:t>
            </a:fld>
            <a:endParaRPr lang="tr-TR" altLang="tr-TR">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2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8B37-3DF7-4532-9AFE-A3292F609114}" type="slidenum">
              <a:rPr lang="tr-TR" altLang="tr-TR">
                <a:latin typeface="Times New Roman" panose="02020603050405020304" pitchFamily="18" charset="0"/>
              </a:rPr>
              <a:pPr>
                <a:spcBef>
                  <a:spcPct val="0"/>
                </a:spcBef>
              </a:pPr>
              <a:t>4</a:t>
            </a:fld>
            <a:endParaRPr lang="tr-TR" altLang="tr-TR">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2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A0000E-A7FE-438A-BF19-D96C9501616C}" type="slidenum">
              <a:rPr lang="tr-TR" altLang="tr-TR">
                <a:latin typeface="Times New Roman" panose="02020603050405020304" pitchFamily="18" charset="0"/>
              </a:rPr>
              <a:pPr>
                <a:spcBef>
                  <a:spcPct val="0"/>
                </a:spcBef>
              </a:pPr>
              <a:t>5</a:t>
            </a:fld>
            <a:endParaRPr lang="tr-TR" altLang="tr-T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33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5358B8-101B-4340-8E7C-4800BADD85AF}" type="slidenum">
              <a:rPr lang="tr-TR" altLang="tr-TR">
                <a:latin typeface="Times New Roman" panose="02020603050405020304" pitchFamily="18" charset="0"/>
              </a:rPr>
              <a:pPr>
                <a:spcBef>
                  <a:spcPct val="0"/>
                </a:spcBef>
              </a:pPr>
              <a:t>6</a:t>
            </a:fld>
            <a:endParaRPr lang="tr-TR" altLang="tr-T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358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1CB0D9-9AC2-4750-B58A-76346DAE99E8}" type="slidenum">
              <a:rPr lang="tr-TR" altLang="tr-TR">
                <a:latin typeface="Times New Roman" panose="02020603050405020304" pitchFamily="18" charset="0"/>
              </a:rPr>
              <a:pPr>
                <a:spcBef>
                  <a:spcPct val="0"/>
                </a:spcBef>
              </a:pPr>
              <a:t>27</a:t>
            </a:fld>
            <a:endParaRPr lang="tr-TR" altLang="tr-T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378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F6548D-ED33-4A7F-9F91-351C6538A3BE}" type="slidenum">
              <a:rPr lang="tr-TR" altLang="tr-TR">
                <a:latin typeface="Times New Roman" panose="02020603050405020304" pitchFamily="18" charset="0"/>
              </a:rPr>
              <a:pPr>
                <a:spcBef>
                  <a:spcPct val="0"/>
                </a:spcBef>
              </a:pPr>
              <a:t>28</a:t>
            </a:fld>
            <a:endParaRPr lang="tr-TR" altLang="tr-T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399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405D87-9DB0-41B4-9B08-40CEB92907D1}" type="slidenum">
              <a:rPr lang="tr-TR" altLang="tr-TR">
                <a:latin typeface="Times New Roman" panose="02020603050405020304" pitchFamily="18" charset="0"/>
              </a:rPr>
              <a:pPr>
                <a:spcBef>
                  <a:spcPct val="0"/>
                </a:spcBef>
              </a:pPr>
              <a:t>29</a:t>
            </a:fld>
            <a:endParaRPr lang="tr-TR" altLang="tr-T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26BA12-2B62-44B9-8BD4-9FAC55AD4A6F}" type="slidenum">
              <a:rPr lang="tr-TR" altLang="tr-TR">
                <a:latin typeface="Times New Roman" panose="02020603050405020304" pitchFamily="18" charset="0"/>
              </a:rPr>
              <a:pPr>
                <a:spcBef>
                  <a:spcPct val="0"/>
                </a:spcBef>
              </a:pPr>
              <a:t>31</a:t>
            </a:fld>
            <a:endParaRPr lang="tr-TR" altLang="tr-T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D4A078E-2661-4731-894A-DD7769904372}" type="slidenum">
              <a:rPr lang="tr-TR" altLang="tr-TR" smtClean="0"/>
              <a:pPr/>
              <a:t>‹#›</a:t>
            </a:fld>
            <a:endParaRPr lang="tr-TR" altLang="tr-TR"/>
          </a:p>
        </p:txBody>
      </p:sp>
    </p:spTree>
    <p:extLst>
      <p:ext uri="{BB962C8B-B14F-4D97-AF65-F5344CB8AC3E}">
        <p14:creationId xmlns:p14="http://schemas.microsoft.com/office/powerpoint/2010/main" val="340566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7C76F1-4B5B-4092-B637-428224AA3319}" type="slidenum">
              <a:rPr lang="tr-TR" altLang="tr-TR" smtClean="0"/>
              <a:pPr/>
              <a:t>‹#›</a:t>
            </a:fld>
            <a:endParaRPr lang="tr-TR" altLang="tr-TR"/>
          </a:p>
        </p:txBody>
      </p:sp>
    </p:spTree>
    <p:extLst>
      <p:ext uri="{BB962C8B-B14F-4D97-AF65-F5344CB8AC3E}">
        <p14:creationId xmlns:p14="http://schemas.microsoft.com/office/powerpoint/2010/main" val="376745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7C76F1-4B5B-4092-B637-428224AA3319}" type="slidenum">
              <a:rPr lang="tr-TR" altLang="tr-TR" smtClean="0"/>
              <a:pPr/>
              <a:t>‹#›</a:t>
            </a:fld>
            <a:endParaRPr lang="tr-TR" alt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907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7C76F1-4B5B-4092-B637-428224AA3319}" type="slidenum">
              <a:rPr lang="tr-TR" altLang="tr-TR" smtClean="0"/>
              <a:pPr/>
              <a:t>‹#›</a:t>
            </a:fld>
            <a:endParaRPr lang="tr-TR" altLang="tr-TR"/>
          </a:p>
        </p:txBody>
      </p:sp>
    </p:spTree>
    <p:extLst>
      <p:ext uri="{BB962C8B-B14F-4D97-AF65-F5344CB8AC3E}">
        <p14:creationId xmlns:p14="http://schemas.microsoft.com/office/powerpoint/2010/main" val="390057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7C76F1-4B5B-4092-B637-428224AA3319}" type="slidenum">
              <a:rPr lang="tr-TR" altLang="tr-TR" smtClean="0"/>
              <a:pPr/>
              <a:t>‹#›</a:t>
            </a:fld>
            <a:endParaRPr lang="tr-TR" alt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494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7C76F1-4B5B-4092-B637-428224AA3319}" type="slidenum">
              <a:rPr lang="tr-TR" altLang="tr-TR" smtClean="0"/>
              <a:pPr/>
              <a:t>‹#›</a:t>
            </a:fld>
            <a:endParaRPr lang="tr-TR" altLang="tr-TR"/>
          </a:p>
        </p:txBody>
      </p:sp>
    </p:spTree>
    <p:extLst>
      <p:ext uri="{BB962C8B-B14F-4D97-AF65-F5344CB8AC3E}">
        <p14:creationId xmlns:p14="http://schemas.microsoft.com/office/powerpoint/2010/main" val="195087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7C76F1-4B5B-4092-B637-428224AA3319}" type="slidenum">
              <a:rPr lang="tr-TR" altLang="tr-TR" smtClean="0"/>
              <a:pPr/>
              <a:t>‹#›</a:t>
            </a:fld>
            <a:endParaRPr lang="tr-TR" altLang="tr-TR"/>
          </a:p>
        </p:txBody>
      </p:sp>
    </p:spTree>
    <p:extLst>
      <p:ext uri="{BB962C8B-B14F-4D97-AF65-F5344CB8AC3E}">
        <p14:creationId xmlns:p14="http://schemas.microsoft.com/office/powerpoint/2010/main" val="64599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BEB554-7EF3-4AC7-812B-26DA58FA936B}" type="slidenum">
              <a:rPr lang="tr-TR" altLang="tr-TR" smtClean="0"/>
              <a:pPr/>
              <a:t>‹#›</a:t>
            </a:fld>
            <a:endParaRPr lang="tr-TR" altLang="tr-TR"/>
          </a:p>
        </p:txBody>
      </p:sp>
    </p:spTree>
    <p:extLst>
      <p:ext uri="{BB962C8B-B14F-4D97-AF65-F5344CB8AC3E}">
        <p14:creationId xmlns:p14="http://schemas.microsoft.com/office/powerpoint/2010/main" val="63960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2FB3D5A-E7E4-42A1-90B3-CF822556710C}" type="slidenum">
              <a:rPr lang="tr-TR" altLang="tr-TR" smtClean="0"/>
              <a:pPr/>
              <a:t>‹#›</a:t>
            </a:fld>
            <a:endParaRPr lang="tr-TR" altLang="tr-TR"/>
          </a:p>
        </p:txBody>
      </p:sp>
    </p:spTree>
    <p:extLst>
      <p:ext uri="{BB962C8B-B14F-4D97-AF65-F5344CB8AC3E}">
        <p14:creationId xmlns:p14="http://schemas.microsoft.com/office/powerpoint/2010/main" val="261950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D00B6A-F563-4A8C-8FF8-2066896BCA0D}" type="slidenum">
              <a:rPr lang="tr-TR" altLang="tr-TR" smtClean="0"/>
              <a:pPr/>
              <a:t>‹#›</a:t>
            </a:fld>
            <a:endParaRPr lang="tr-TR" altLang="tr-TR"/>
          </a:p>
        </p:txBody>
      </p:sp>
    </p:spTree>
    <p:extLst>
      <p:ext uri="{BB962C8B-B14F-4D97-AF65-F5344CB8AC3E}">
        <p14:creationId xmlns:p14="http://schemas.microsoft.com/office/powerpoint/2010/main" val="7088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2F080F1-ABFC-4EF1-8AF9-D2BC31DD5617}" type="slidenum">
              <a:rPr lang="tr-TR" altLang="tr-TR" smtClean="0"/>
              <a:pPr/>
              <a:t>‹#›</a:t>
            </a:fld>
            <a:endParaRPr lang="tr-TR" altLang="tr-TR"/>
          </a:p>
        </p:txBody>
      </p:sp>
    </p:spTree>
    <p:extLst>
      <p:ext uri="{BB962C8B-B14F-4D97-AF65-F5344CB8AC3E}">
        <p14:creationId xmlns:p14="http://schemas.microsoft.com/office/powerpoint/2010/main" val="11804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CA9C47B-1CEE-4137-A4F3-2D3CCF5F20FD}" type="slidenum">
              <a:rPr lang="tr-TR" altLang="tr-TR" smtClean="0"/>
              <a:pPr/>
              <a:t>‹#›</a:t>
            </a:fld>
            <a:endParaRPr lang="tr-TR" altLang="tr-TR"/>
          </a:p>
        </p:txBody>
      </p:sp>
    </p:spTree>
    <p:extLst>
      <p:ext uri="{BB962C8B-B14F-4D97-AF65-F5344CB8AC3E}">
        <p14:creationId xmlns:p14="http://schemas.microsoft.com/office/powerpoint/2010/main" val="26105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5650B6-D129-4677-8DAB-ACB21BE065B5}" type="slidenum">
              <a:rPr lang="tr-TR" altLang="tr-TR" smtClean="0"/>
              <a:pPr/>
              <a:t>‹#›</a:t>
            </a:fld>
            <a:endParaRPr lang="tr-TR" altLang="tr-TR"/>
          </a:p>
        </p:txBody>
      </p:sp>
    </p:spTree>
    <p:extLst>
      <p:ext uri="{BB962C8B-B14F-4D97-AF65-F5344CB8AC3E}">
        <p14:creationId xmlns:p14="http://schemas.microsoft.com/office/powerpoint/2010/main" val="167837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511E8F-C9B8-4649-9E1B-DA044C720D9F}" type="slidenum">
              <a:rPr lang="tr-TR" altLang="tr-TR" smtClean="0"/>
              <a:pPr/>
              <a:t>‹#›</a:t>
            </a:fld>
            <a:endParaRPr lang="tr-TR" altLang="tr-TR"/>
          </a:p>
        </p:txBody>
      </p:sp>
    </p:spTree>
    <p:extLst>
      <p:ext uri="{BB962C8B-B14F-4D97-AF65-F5344CB8AC3E}">
        <p14:creationId xmlns:p14="http://schemas.microsoft.com/office/powerpoint/2010/main" val="100326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A80A42A-CFEC-4A7E-A186-66B2FE7B1DFD}" type="slidenum">
              <a:rPr lang="tr-TR" altLang="tr-TR" smtClean="0"/>
              <a:pPr/>
              <a:t>‹#›</a:t>
            </a:fld>
            <a:endParaRPr lang="tr-TR" altLang="tr-TR"/>
          </a:p>
        </p:txBody>
      </p:sp>
    </p:spTree>
    <p:extLst>
      <p:ext uri="{BB962C8B-B14F-4D97-AF65-F5344CB8AC3E}">
        <p14:creationId xmlns:p14="http://schemas.microsoft.com/office/powerpoint/2010/main" val="77761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76E517-D970-4812-B8A5-25007C3ABC89}" type="slidenum">
              <a:rPr lang="tr-TR" altLang="tr-TR" smtClean="0"/>
              <a:pPr/>
              <a:t>‹#›</a:t>
            </a:fld>
            <a:endParaRPr lang="tr-TR" altLang="tr-TR"/>
          </a:p>
        </p:txBody>
      </p:sp>
    </p:spTree>
    <p:extLst>
      <p:ext uri="{BB962C8B-B14F-4D97-AF65-F5344CB8AC3E}">
        <p14:creationId xmlns:p14="http://schemas.microsoft.com/office/powerpoint/2010/main" val="284530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67C76F1-4B5B-4092-B637-428224AA3319}" type="slidenum">
              <a:rPr lang="tr-TR" altLang="tr-TR" smtClean="0"/>
              <a:pPr/>
              <a:t>‹#›</a:t>
            </a:fld>
            <a:endParaRPr lang="tr-TR" altLang="tr-TR"/>
          </a:p>
        </p:txBody>
      </p:sp>
    </p:spTree>
    <p:extLst>
      <p:ext uri="{BB962C8B-B14F-4D97-AF65-F5344CB8AC3E}">
        <p14:creationId xmlns:p14="http://schemas.microsoft.com/office/powerpoint/2010/main" val="317135297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87488" y="224644"/>
            <a:ext cx="5256584" cy="3240360"/>
          </a:xfrm>
        </p:spPr>
        <p:txBody>
          <a:bodyPr>
            <a:normAutofit/>
          </a:bodyPr>
          <a:lstStyle/>
          <a:p>
            <a:r>
              <a:rPr lang="tr-TR" sz="8000" dirty="0" smtClean="0"/>
              <a:t>Ergenlik Dönemi</a:t>
            </a:r>
            <a:endParaRPr lang="tr-TR" sz="8000" dirty="0"/>
          </a:p>
        </p:txBody>
      </p:sp>
      <p:sp>
        <p:nvSpPr>
          <p:cNvPr id="3" name="Alt Başlık 2"/>
          <p:cNvSpPr>
            <a:spLocks noGrp="1"/>
          </p:cNvSpPr>
          <p:nvPr>
            <p:ph type="subTitle" idx="1"/>
          </p:nvPr>
        </p:nvSpPr>
        <p:spPr>
          <a:xfrm>
            <a:off x="1703512" y="4293096"/>
            <a:ext cx="3743704" cy="1008112"/>
          </a:xfrm>
        </p:spPr>
        <p:txBody>
          <a:bodyPr>
            <a:normAutofit/>
          </a:bodyPr>
          <a:lstStyle/>
          <a:p>
            <a:r>
              <a:rPr lang="tr-TR" sz="2400" dirty="0" smtClean="0"/>
              <a:t>Akçakale Rehberlik ve </a:t>
            </a:r>
            <a:r>
              <a:rPr lang="tr-TR" sz="2400" dirty="0"/>
              <a:t>A</a:t>
            </a:r>
            <a:r>
              <a:rPr lang="tr-TR" sz="2400" dirty="0" smtClean="0"/>
              <a:t>raştırma Merkezi</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096" y="1340768"/>
            <a:ext cx="3672408" cy="3672408"/>
          </a:xfrm>
          <a:prstGeom prst="rect">
            <a:avLst/>
          </a:prstGeom>
        </p:spPr>
      </p:pic>
    </p:spTree>
    <p:extLst>
      <p:ext uri="{BB962C8B-B14F-4D97-AF65-F5344CB8AC3E}">
        <p14:creationId xmlns:p14="http://schemas.microsoft.com/office/powerpoint/2010/main" val="361382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981200" y="620714"/>
            <a:ext cx="8229600" cy="5761037"/>
          </a:xfrm>
        </p:spPr>
        <p:txBody>
          <a:bodyPr>
            <a:normAutofit/>
          </a:bodyPr>
          <a:lstStyle/>
          <a:p>
            <a:pPr algn="just" eaLnBrk="1" hangingPunct="1">
              <a:buSzTx/>
              <a:buFont typeface="Symbol" pitchFamily="18" charset="2"/>
              <a:buChar char=""/>
              <a:defRPr/>
            </a:pPr>
            <a:r>
              <a:rPr lang="tr-TR" sz="2800" b="1" u="sng">
                <a:latin typeface="Comic Sans MS" pitchFamily="66" charset="0"/>
              </a:rPr>
              <a:t>Çelişkileri vardır</a:t>
            </a:r>
            <a:r>
              <a:rPr lang="tr-TR" sz="2800">
                <a:latin typeface="Comic Sans MS" pitchFamily="66" charset="0"/>
              </a:rPr>
              <a:t>:</a:t>
            </a:r>
            <a:r>
              <a:rPr lang="tr-TR" sz="2400">
                <a:latin typeface="Comic Sans MS" pitchFamily="66" charset="0"/>
              </a:rPr>
              <a:t> Henüz kafasında hiçbir konu tam olarak oturmamıştır. Yaklaşık 20’li yaşların ortasına kadar da fikirleri sürekli değişim gösterecektir. Bugün ateşli bir biçimde savunduğunu yarın kötü bir fikir olarak değerlendirir. Bu nedenle ortaya attığı her fikri ciddiye alıp tartışmanıza gerek yok. Bir süre sonra kendiliğinden fikri değişecek, ilgisi başka yöne kayacaktır.</a:t>
            </a:r>
            <a:endParaRPr lang="en-US" sz="2400">
              <a:latin typeface="Comic Sans MS" pitchFamily="66" charset="0"/>
            </a:endParaRPr>
          </a:p>
          <a:p>
            <a:pPr algn="just" eaLnBrk="1" hangingPunct="1">
              <a:buSzTx/>
              <a:buFont typeface="Symbol" pitchFamily="18" charset="2"/>
              <a:buChar char=""/>
              <a:defRPr/>
            </a:pPr>
            <a:r>
              <a:rPr lang="tr-TR" sz="2800" b="1" u="sng">
                <a:latin typeface="Comic Sans MS" pitchFamily="66" charset="0"/>
              </a:rPr>
              <a:t>Sabırsızdır</a:t>
            </a:r>
            <a:r>
              <a:rPr lang="tr-TR" sz="2800" b="1">
                <a:latin typeface="Comic Sans MS" pitchFamily="66" charset="0"/>
              </a:rPr>
              <a:t> </a:t>
            </a:r>
            <a:r>
              <a:rPr lang="tr-TR" sz="2800">
                <a:latin typeface="Comic Sans MS" pitchFamily="66" charset="0"/>
              </a:rPr>
              <a:t>: </a:t>
            </a:r>
            <a:r>
              <a:rPr lang="tr-TR" sz="2400">
                <a:latin typeface="Comic Sans MS" pitchFamily="66" charset="0"/>
              </a:rPr>
              <a:t>Ergene göre o dünyanın merkezidir. Her söylediği hemen yapılmalı ve asla bekletilmemelidir. Henüz olgun ve sabırlı olması için çok zamana ihtiyacı vardır. Siz sabırlı olarak ona örnek olun.</a:t>
            </a:r>
          </a:p>
          <a:p>
            <a:pPr algn="just" eaLnBrk="1" hangingPunct="1">
              <a:buSzTx/>
              <a:buFont typeface="Symbol" pitchFamily="18" charset="2"/>
              <a:buChar char=""/>
              <a:defRPr/>
            </a:pPr>
            <a:endParaRPr lang="en-US" sz="2400">
              <a:latin typeface="Comic Sans MS" pitchFamily="66" charset="0"/>
            </a:endParaRPr>
          </a:p>
          <a:p>
            <a:pPr algn="just" eaLnBrk="1" hangingPunct="1">
              <a:buSzTx/>
              <a:buFont typeface="Symbol" pitchFamily="18" charset="2"/>
              <a:buChar char=""/>
              <a:defRPr/>
            </a:pPr>
            <a:endParaRPr lang="tr-TR" sz="240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981200" y="404813"/>
            <a:ext cx="8229600" cy="5721350"/>
          </a:xfrm>
        </p:spPr>
        <p:txBody>
          <a:bodyPr>
            <a:normAutofit lnSpcReduction="10000"/>
          </a:bodyPr>
          <a:lstStyle/>
          <a:p>
            <a:pPr algn="just" eaLnBrk="1" hangingPunct="1">
              <a:buSzTx/>
              <a:buFont typeface="Symbol" pitchFamily="18" charset="2"/>
              <a:buChar char=""/>
              <a:defRPr/>
            </a:pPr>
            <a:endParaRPr lang="en-US" sz="2800" b="1" u="sng">
              <a:latin typeface="Comic Sans MS" pitchFamily="66" charset="0"/>
            </a:endParaRPr>
          </a:p>
          <a:p>
            <a:pPr algn="just" eaLnBrk="1" hangingPunct="1">
              <a:buSzTx/>
              <a:buFont typeface="Symbol" pitchFamily="18" charset="2"/>
              <a:buChar char=""/>
              <a:defRPr/>
            </a:pPr>
            <a:r>
              <a:rPr lang="tr-TR" sz="2800" b="1" u="sng">
                <a:latin typeface="Comic Sans MS" pitchFamily="66" charset="0"/>
              </a:rPr>
              <a:t>Özgürlüklerine son derece düşkündürler</a:t>
            </a:r>
            <a:r>
              <a:rPr lang="tr-TR" sz="2400">
                <a:latin typeface="Comic Sans MS" pitchFamily="66" charset="0"/>
              </a:rPr>
              <a:t> : Belli etmeden kontrol edin. Çok serbestlik de çok sıkmak da kötü sonuçlar doğurur. Ona kontrol edildiği ve halen çocuk olduğu hissini yaşatmadan dengeli bir biçimde </a:t>
            </a:r>
          </a:p>
          <a:p>
            <a:pPr algn="just" eaLnBrk="1" hangingPunct="1">
              <a:buSzTx/>
              <a:buFont typeface="Symbol" pitchFamily="18" charset="2"/>
              <a:buChar char=""/>
              <a:defRPr/>
            </a:pPr>
            <a:endParaRPr lang="tr-TR" sz="2400">
              <a:latin typeface="Comic Sans MS" pitchFamily="66" charset="0"/>
            </a:endParaRPr>
          </a:p>
          <a:p>
            <a:pPr algn="just" eaLnBrk="1" hangingPunct="1">
              <a:buSzTx/>
              <a:buFont typeface="Symbol" pitchFamily="18" charset="2"/>
              <a:buChar char=""/>
              <a:defRPr/>
            </a:pPr>
            <a:endParaRPr lang="tr-TR" sz="2400">
              <a:latin typeface="Comic Sans MS" pitchFamily="66" charset="0"/>
            </a:endParaRPr>
          </a:p>
          <a:p>
            <a:pPr algn="just" eaLnBrk="1" hangingPunct="1">
              <a:buSzTx/>
              <a:buFont typeface="Symbol" pitchFamily="18" charset="2"/>
              <a:buChar char=""/>
              <a:defRPr/>
            </a:pPr>
            <a:endParaRPr lang="tr-TR" sz="2400">
              <a:latin typeface="Comic Sans MS" pitchFamily="66" charset="0"/>
            </a:endParaRPr>
          </a:p>
          <a:p>
            <a:pPr algn="just" eaLnBrk="1" hangingPunct="1">
              <a:buSzTx/>
              <a:buFont typeface="Symbol" pitchFamily="18" charset="2"/>
              <a:buChar char=""/>
              <a:defRPr/>
            </a:pPr>
            <a:endParaRPr lang="tr-TR" sz="2400">
              <a:latin typeface="Comic Sans MS" pitchFamily="66" charset="0"/>
            </a:endParaRPr>
          </a:p>
          <a:p>
            <a:pPr algn="just" eaLnBrk="1" hangingPunct="1">
              <a:buSzTx/>
              <a:buFont typeface="Symbol" pitchFamily="18" charset="2"/>
              <a:buChar char=""/>
              <a:defRPr/>
            </a:pPr>
            <a:endParaRPr lang="tr-TR" sz="2800" b="1" u="sng">
              <a:latin typeface="Comic Sans MS" pitchFamily="66" charset="0"/>
            </a:endParaRPr>
          </a:p>
          <a:p>
            <a:pPr algn="just" eaLnBrk="1" hangingPunct="1">
              <a:buSzTx/>
              <a:buFont typeface="Symbol" pitchFamily="18" charset="2"/>
              <a:buChar char=""/>
              <a:defRPr/>
            </a:pPr>
            <a:r>
              <a:rPr lang="tr-TR" sz="2800" b="1" u="sng">
                <a:latin typeface="Comic Sans MS" pitchFamily="66" charset="0"/>
              </a:rPr>
              <a:t>Sınır koymayı bilmez</a:t>
            </a:r>
            <a:r>
              <a:rPr lang="tr-TR" sz="2800" u="sng">
                <a:latin typeface="Comic Sans MS" pitchFamily="66" charset="0"/>
              </a:rPr>
              <a:t> :</a:t>
            </a:r>
            <a:r>
              <a:rPr lang="tr-TR" sz="2400">
                <a:latin typeface="Comic Sans MS" pitchFamily="66" charset="0"/>
              </a:rPr>
              <a:t> Henüz böyle bir yeteneği yoktur ve sınırları gereksiz bulur. Bu konuda örnek olmalısınız.</a:t>
            </a:r>
            <a:endParaRPr lang="en-US" sz="2400">
              <a:latin typeface="Comic Sans MS" pitchFamily="66" charset="0"/>
            </a:endParaRPr>
          </a:p>
          <a:p>
            <a:pPr algn="just" eaLnBrk="1" hangingPunct="1">
              <a:buSzTx/>
              <a:buFont typeface="Symbol" pitchFamily="18" charset="2"/>
              <a:buChar char=""/>
              <a:defRPr/>
            </a:pPr>
            <a:endParaRPr lang="tr-TR" sz="2400">
              <a:latin typeface="Comic Sans MS" pitchFamily="66" charset="0"/>
            </a:endParaRPr>
          </a:p>
          <a:p>
            <a:pPr eaLnBrk="1" hangingPunct="1">
              <a:buFont typeface="Wingdings" panose="05000000000000000000" pitchFamily="2" charset="2"/>
              <a:buNone/>
              <a:defRPr/>
            </a:pPr>
            <a:endParaRPr lang="tr-TR" sz="2400">
              <a:latin typeface="Comic Sans MS" pitchFamily="66" charset="0"/>
            </a:endParaRPr>
          </a:p>
        </p:txBody>
      </p:sp>
      <p:pic>
        <p:nvPicPr>
          <p:cNvPr id="18435" name="Picture 11" descr="er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636839"/>
            <a:ext cx="54737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981200" y="404813"/>
            <a:ext cx="8229600" cy="5721350"/>
          </a:xfrm>
        </p:spPr>
        <p:txBody>
          <a:bodyPr>
            <a:normAutofit/>
          </a:bodyPr>
          <a:lstStyle/>
          <a:p>
            <a:pPr algn="just" eaLnBrk="1" hangingPunct="1">
              <a:buSzTx/>
              <a:buFont typeface="Symbol" pitchFamily="18" charset="2"/>
              <a:buChar char=""/>
              <a:defRPr/>
            </a:pPr>
            <a:endParaRPr lang="en-US" sz="2400" b="1" dirty="0">
              <a:latin typeface="Comic Sans MS" pitchFamily="66" charset="0"/>
            </a:endParaRPr>
          </a:p>
          <a:p>
            <a:pPr algn="just" eaLnBrk="1" hangingPunct="1">
              <a:buSzTx/>
              <a:buFont typeface="Symbol" pitchFamily="18" charset="2"/>
              <a:buChar char=""/>
              <a:defRPr/>
            </a:pPr>
            <a:r>
              <a:rPr lang="tr-TR" sz="2800" b="1" u="sng" dirty="0">
                <a:latin typeface="Comic Sans MS" pitchFamily="66" charset="0"/>
              </a:rPr>
              <a:t>Sorumlulukları başkalarına yükler</a:t>
            </a:r>
            <a:r>
              <a:rPr lang="tr-TR" sz="2800" u="sng" dirty="0">
                <a:latin typeface="Comic Sans MS" pitchFamily="66" charset="0"/>
              </a:rPr>
              <a:t> :</a:t>
            </a:r>
            <a:r>
              <a:rPr lang="tr-TR" sz="2400" dirty="0">
                <a:latin typeface="Comic Sans MS" pitchFamily="66" charset="0"/>
              </a:rPr>
              <a:t> Sorumluluk almaktan kaçar, gereksiz bulur. Hayatında zaten yeterince sorumluluk ( okul, ev ödevi, oda toplama…) vardır ve yenilerine ihtiyaç yoktur. Kesinlikle ona verilen sorumlulukları üstlenmeyin, onun yerine yapmayın. İleride sorumsuz bir yetişkin olmasına katkıda bulunmuş olursunuz. Fiziksel  yeterliliğine ve becerilerine uygun sorumluluklar verin ve yüreklendirin.</a:t>
            </a:r>
            <a:endParaRPr lang="en-US" sz="2400" dirty="0">
              <a:latin typeface="Comic Sans MS" pitchFamily="66" charset="0"/>
            </a:endParaRPr>
          </a:p>
          <a:p>
            <a:pPr algn="just" eaLnBrk="1" hangingPunct="1">
              <a:buSzTx/>
              <a:buFont typeface="Symbol" pitchFamily="18" charset="2"/>
              <a:buChar char=""/>
              <a:defRPr/>
            </a:pPr>
            <a:endParaRPr lang="en-US" sz="2400" dirty="0">
              <a:latin typeface="Comic Sans MS" pitchFamily="66" charset="0"/>
            </a:endParaRPr>
          </a:p>
          <a:p>
            <a:pPr algn="just" eaLnBrk="1" hangingPunct="1">
              <a:buSzTx/>
              <a:buFont typeface="Symbol" pitchFamily="18" charset="2"/>
              <a:buChar char=""/>
              <a:defRPr/>
            </a:pPr>
            <a:endParaRPr lang="tr-TR" sz="2400" dirty="0">
              <a:latin typeface="Comic Sans MS" pitchFamily="66" charset="0"/>
            </a:endParaRPr>
          </a:p>
          <a:p>
            <a:pPr eaLnBrk="1" hangingPunct="1">
              <a:buFont typeface="Wingdings" panose="05000000000000000000" pitchFamily="2" charset="2"/>
              <a:buNone/>
              <a:defRPr/>
            </a:pPr>
            <a:endParaRPr lang="tr-TR" sz="2800" dirty="0"/>
          </a:p>
        </p:txBody>
      </p:sp>
      <p:pic>
        <p:nvPicPr>
          <p:cNvPr id="19459" name="Picture 4" descr="490-2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4365104"/>
            <a:ext cx="5832648" cy="209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981200" y="765175"/>
            <a:ext cx="8229600" cy="5360988"/>
          </a:xfrm>
        </p:spPr>
        <p:txBody>
          <a:bodyPr>
            <a:normAutofit lnSpcReduction="10000"/>
          </a:bodyPr>
          <a:lstStyle/>
          <a:p>
            <a:pPr algn="just" eaLnBrk="1" hangingPunct="1">
              <a:lnSpc>
                <a:spcPct val="90000"/>
              </a:lnSpc>
              <a:buSzTx/>
              <a:buFont typeface="Symbol" pitchFamily="18" charset="2"/>
              <a:buChar char=""/>
              <a:defRPr/>
            </a:pPr>
            <a:r>
              <a:rPr lang="tr-TR" sz="2800" b="1" u="sng">
                <a:latin typeface="Comic Sans MS" pitchFamily="66" charset="0"/>
              </a:rPr>
              <a:t>Kendisine hiç zarar gelmeyecek sanır</a:t>
            </a:r>
            <a:r>
              <a:rPr lang="tr-TR" sz="2400">
                <a:latin typeface="Comic Sans MS" pitchFamily="66" charset="0"/>
              </a:rPr>
              <a:t> : </a:t>
            </a:r>
            <a:endParaRPr lang="en-US" sz="2400">
              <a:latin typeface="Comic Sans MS" pitchFamily="66" charset="0"/>
            </a:endParaRPr>
          </a:p>
          <a:p>
            <a:pPr algn="just" eaLnBrk="1" hangingPunct="1">
              <a:lnSpc>
                <a:spcPct val="90000"/>
              </a:lnSpc>
              <a:buSzTx/>
              <a:buFont typeface="Symbol" pitchFamily="18" charset="2"/>
              <a:buChar char=""/>
              <a:defRPr/>
            </a:pPr>
            <a:r>
              <a:rPr lang="tr-TR" sz="2400">
                <a:latin typeface="Comic Sans MS" pitchFamily="66" charset="0"/>
              </a:rPr>
              <a:t>Ergenler henüz yeterince deneyim sahibi olmadıklarından ve içinde bulundukları dönemin bilişsel yanıltması sebebiyle kendilerini yenilmez, ölümsüz, çok güçlü, çok akıllı sanırlar. Başlarına asla bir şey gelmeyeceğini düşündüklerinden olaylara, sonucunu düşünmeden atlarlar. </a:t>
            </a:r>
            <a:endParaRPr lang="en-US" sz="2400">
              <a:latin typeface="Comic Sans MS" pitchFamily="66" charset="0"/>
            </a:endParaRPr>
          </a:p>
          <a:p>
            <a:pPr algn="just" eaLnBrk="1" hangingPunct="1">
              <a:lnSpc>
                <a:spcPct val="90000"/>
              </a:lnSpc>
              <a:buSzTx/>
              <a:buFont typeface="Symbol" pitchFamily="18" charset="2"/>
              <a:buChar char=""/>
              <a:defRPr/>
            </a:pPr>
            <a:endParaRPr lang="en-US" sz="2400">
              <a:latin typeface="Comic Sans MS" pitchFamily="66" charset="0"/>
            </a:endParaRPr>
          </a:p>
          <a:p>
            <a:pPr algn="just" eaLnBrk="1" hangingPunct="1">
              <a:lnSpc>
                <a:spcPct val="90000"/>
              </a:lnSpc>
              <a:buSzTx/>
              <a:buFont typeface="Symbol" pitchFamily="18" charset="2"/>
              <a:buChar char=""/>
              <a:defRPr/>
            </a:pPr>
            <a:r>
              <a:rPr lang="tr-TR" sz="2400">
                <a:latin typeface="Comic Sans MS" pitchFamily="66" charset="0"/>
              </a:rPr>
              <a:t>Tehlikeli durumlara girmek, arkadaşları arasında prim toplayacağından çekici gelir. Yaşadıklarını da abartarak anlatma eğilimindedirler. Her anlattığını gerçek sanıp heyecanlanmayın. Yine ona fazla belli etmeden, nasihat vermeden, belki geçmişinizden veya duyduklarınızdan örnekler vererek yönlendirmeler yapabilirsiniz.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981201" y="260351"/>
            <a:ext cx="5338763" cy="5865813"/>
          </a:xfrm>
        </p:spPr>
        <p:txBody>
          <a:bodyPr>
            <a:normAutofit lnSpcReduction="10000"/>
          </a:bodyPr>
          <a:lstStyle/>
          <a:p>
            <a:pPr algn="just" eaLnBrk="1" hangingPunct="1">
              <a:lnSpc>
                <a:spcPct val="80000"/>
              </a:lnSpc>
              <a:buSzTx/>
              <a:buFont typeface="Symbol" pitchFamily="18" charset="2"/>
              <a:buChar char=""/>
              <a:defRPr/>
            </a:pPr>
            <a:r>
              <a:rPr lang="tr-TR" sz="2800" b="1" u="sng">
                <a:latin typeface="Comic Sans MS" pitchFamily="66" charset="0"/>
              </a:rPr>
              <a:t>Şiddete ve suça eğilim gösterebilir</a:t>
            </a:r>
            <a:r>
              <a:rPr lang="tr-TR" sz="2400">
                <a:latin typeface="Comic Sans MS" pitchFamily="66" charset="0"/>
              </a:rPr>
              <a:t> : </a:t>
            </a:r>
            <a:r>
              <a:rPr lang="tr-TR" sz="2000">
                <a:latin typeface="Comic Sans MS" pitchFamily="66" charset="0"/>
              </a:rPr>
              <a:t>Yaşadıklarını anlatmasından vazgeçmesini istemiyorsanız açıkça eleştirmekten kaçının, anlattıkları şiddet içeriyorsa bile. Yine de tepkisiz de kalmamalısınız. Tepkisizliğiniz ergende, davranışında bir yanlışlık olmadığı algısına sebep olabilir.</a:t>
            </a:r>
            <a:r>
              <a:rPr lang="tr-TR" sz="2400">
                <a:latin typeface="Comic Sans MS" pitchFamily="66" charset="0"/>
              </a:rPr>
              <a:t> </a:t>
            </a:r>
            <a:endParaRPr lang="en-US" sz="2400">
              <a:latin typeface="Comic Sans MS" pitchFamily="66" charset="0"/>
            </a:endParaRPr>
          </a:p>
          <a:p>
            <a:pPr algn="just" eaLnBrk="1" hangingPunct="1">
              <a:lnSpc>
                <a:spcPct val="80000"/>
              </a:lnSpc>
              <a:buSzTx/>
              <a:buFont typeface="Symbol" pitchFamily="18" charset="2"/>
              <a:buChar char=""/>
              <a:defRPr/>
            </a:pPr>
            <a:endParaRPr lang="en-US" sz="2400">
              <a:latin typeface="Comic Sans MS" pitchFamily="66" charset="0"/>
            </a:endParaRPr>
          </a:p>
          <a:p>
            <a:pPr algn="just" eaLnBrk="1" hangingPunct="1">
              <a:lnSpc>
                <a:spcPct val="80000"/>
              </a:lnSpc>
              <a:buSzTx/>
              <a:buFont typeface="Symbol" pitchFamily="18" charset="2"/>
              <a:buChar char=""/>
              <a:defRPr/>
            </a:pPr>
            <a:r>
              <a:rPr lang="tr-TR" sz="2000">
                <a:latin typeface="Comic Sans MS" pitchFamily="66" charset="0"/>
              </a:rPr>
              <a:t>Anlattığı olayı, karşı tarafın bakış açısından aktarabilir ve sonuçlarını ortaya dökebilirsiniz. Yapılanın hoş olmadığı konusunda kafasında bir soru işareti oluşturduğunuzda gerisini ergenin kararsız ve çelişkili beyni halledecektir. Hoşlanmadığınız durumları da dürüstlükle belirtin. Her konuda olumlu ebeveyn olacağım derken kendi fikirlerinizi kaybetmemelisiniz. Fikir ve davranış konusunda dürüstlük sergilerseniz çocuğunuz</a:t>
            </a:r>
            <a:r>
              <a:rPr lang="tr-TR" sz="2400">
                <a:latin typeface="Comic Sans MS" pitchFamily="66" charset="0"/>
              </a:rPr>
              <a:t> </a:t>
            </a:r>
            <a:r>
              <a:rPr lang="tr-TR" sz="2000">
                <a:latin typeface="Comic Sans MS" pitchFamily="66" charset="0"/>
              </a:rPr>
              <a:t>da sizi örnek alacaktır.</a:t>
            </a:r>
          </a:p>
        </p:txBody>
      </p:sp>
      <p:pic>
        <p:nvPicPr>
          <p:cNvPr id="21507" name="Picture 4" descr="[1]17102008111745_875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692151"/>
            <a:ext cx="29940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idx="1"/>
          </p:nvPr>
        </p:nvSpPr>
        <p:spPr>
          <a:xfrm>
            <a:off x="1991544" y="908720"/>
            <a:ext cx="8915400" cy="3777622"/>
          </a:xfrm>
        </p:spPr>
        <p:txBody>
          <a:bodyPr/>
          <a:lstStyle/>
          <a:p>
            <a:pPr eaLnBrk="1" hangingPunct="1">
              <a:buFont typeface="Wingdings" panose="05000000000000000000" pitchFamily="2" charset="2"/>
              <a:buNone/>
              <a:defRPr/>
            </a:pPr>
            <a:r>
              <a:rPr lang="tr-TR" sz="2800" b="1" dirty="0">
                <a:latin typeface="Comic Sans MS" pitchFamily="66" charset="0"/>
              </a:rPr>
              <a:t>   </a:t>
            </a:r>
            <a:r>
              <a:rPr lang="tr-TR" sz="2800" b="1" u="sng" dirty="0">
                <a:latin typeface="Comic Sans MS" pitchFamily="66" charset="0"/>
              </a:rPr>
              <a:t>Ergen zaman zaman yalnız kalma isteği  içinde olabilir.</a:t>
            </a:r>
            <a:r>
              <a:rPr lang="tr-TR" dirty="0">
                <a:latin typeface="Comic Sans MS" pitchFamily="66" charset="0"/>
              </a:rPr>
              <a:t> </a:t>
            </a:r>
            <a:r>
              <a:rPr lang="tr-TR" sz="2400" dirty="0">
                <a:latin typeface="Comic Sans MS" pitchFamily="66" charset="0"/>
              </a:rPr>
              <a:t>Odasına çekilen ve yalnız kalmak istediğini söyleyen bir ergenin ciddi bir sorunu olduğu düşünülüp kaygılanılmamalıdır. Ergen kendisi ile baş başa kalıp yaşadıklarının muhasebesini yapma ihtiyacı hissedebilir. </a:t>
            </a:r>
            <a:r>
              <a:rPr lang="tr-TR" dirty="0"/>
              <a:t> </a:t>
            </a:r>
          </a:p>
        </p:txBody>
      </p:sp>
      <p:pic>
        <p:nvPicPr>
          <p:cNvPr id="22531" name="Picture 6" descr="ergenlik-aile-ici-ileti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3573016"/>
            <a:ext cx="42481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1631504" y="404664"/>
            <a:ext cx="9145016" cy="5726261"/>
          </a:xfrm>
        </p:spPr>
        <p:txBody>
          <a:bodyPr/>
          <a:lstStyle/>
          <a:p>
            <a:pPr eaLnBrk="1" hangingPunct="1">
              <a:buFont typeface="Wingdings" panose="05000000000000000000" pitchFamily="2" charset="2"/>
              <a:buNone/>
              <a:defRPr/>
            </a:pPr>
            <a:r>
              <a:rPr lang="tr-TR" dirty="0"/>
              <a:t>   </a:t>
            </a:r>
            <a:r>
              <a:rPr lang="tr-TR" b="1" u="sng" dirty="0">
                <a:latin typeface="Comic Sans MS" pitchFamily="66" charset="0"/>
              </a:rPr>
              <a:t>Kendini daha fazla inceler, eleştirileri çabuk kabul edemeyebilir</a:t>
            </a:r>
            <a:r>
              <a:rPr lang="tr-TR" dirty="0">
                <a:latin typeface="Comic Sans MS" pitchFamily="66" charset="0"/>
              </a:rPr>
              <a:t>.</a:t>
            </a:r>
            <a:r>
              <a:rPr lang="tr-TR" dirty="0"/>
              <a:t> </a:t>
            </a:r>
            <a:r>
              <a:rPr lang="tr-TR" sz="2400" dirty="0">
                <a:latin typeface="Comic Sans MS" pitchFamily="66" charset="0"/>
              </a:rPr>
              <a:t>Dış görünümüne çok önem gösterir ve ayna karşısında daha fazla vakit </a:t>
            </a:r>
            <a:r>
              <a:rPr lang="tr-TR" sz="2400" dirty="0" err="1">
                <a:latin typeface="Comic Sans MS" pitchFamily="66" charset="0"/>
              </a:rPr>
              <a:t>geçirirler.Genç</a:t>
            </a:r>
            <a:r>
              <a:rPr lang="tr-TR" sz="2400" dirty="0">
                <a:latin typeface="Comic Sans MS" pitchFamily="66" charset="0"/>
              </a:rPr>
              <a:t> burada kendine yakışanı keşfetme ve kendine olan güvenini kazanma çabasındadır. ile gencin dış görünümüne karşı eleştirici bir tavır takınmamalı. Bunun yerine yol gösterici olmalıdır. Anne ve babalar kendi gençlik dönemleriyle çocuklarının dönemini kıyaslamamalıdır.</a:t>
            </a:r>
            <a:r>
              <a:rPr lang="tr-TR" dirty="0"/>
              <a:t> </a:t>
            </a:r>
          </a:p>
        </p:txBody>
      </p:sp>
      <p:pic>
        <p:nvPicPr>
          <p:cNvPr id="23555" name="Picture 5" descr="Ergen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124" y="3645024"/>
            <a:ext cx="505777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1703512" y="1412776"/>
            <a:ext cx="8915400" cy="3777622"/>
          </a:xfrm>
        </p:spPr>
        <p:txBody>
          <a:bodyPr>
            <a:noAutofit/>
          </a:bodyPr>
          <a:lstStyle/>
          <a:p>
            <a:pPr eaLnBrk="1" hangingPunct="1">
              <a:lnSpc>
                <a:spcPct val="90000"/>
              </a:lnSpc>
              <a:buFont typeface="Wingdings" panose="05000000000000000000" pitchFamily="2" charset="2"/>
              <a:buNone/>
              <a:defRPr/>
            </a:pPr>
            <a:r>
              <a:rPr lang="tr-TR" sz="3200" b="1" dirty="0">
                <a:latin typeface="Comic Sans MS" pitchFamily="66" charset="0"/>
              </a:rPr>
              <a:t>  </a:t>
            </a:r>
            <a:r>
              <a:rPr lang="tr-TR" sz="2400" b="1" u="sng" dirty="0">
                <a:latin typeface="Comic Sans MS" pitchFamily="66" charset="0"/>
              </a:rPr>
              <a:t>Cinsel konulara karşı merakları artmıştır</a:t>
            </a:r>
            <a:r>
              <a:rPr lang="tr-TR" sz="2400" u="sng" dirty="0">
                <a:latin typeface="Comic Sans MS" pitchFamily="66" charset="0"/>
              </a:rPr>
              <a:t>.</a:t>
            </a:r>
            <a:r>
              <a:rPr lang="tr-TR" sz="3200" dirty="0">
                <a:latin typeface="Comic Sans MS" pitchFamily="66" charset="0"/>
              </a:rPr>
              <a:t> </a:t>
            </a:r>
            <a:r>
              <a:rPr lang="tr-TR" sz="2800" dirty="0">
                <a:latin typeface="Comic Sans MS" pitchFamily="66" charset="0"/>
              </a:rPr>
              <a:t>Ergenlik döneminde gencin cinsel konularda öğrenmek ya da paylaşmak istediği konular olacaktır. Bu konular ayıp, yasak ya da günah olarak gence işlenmemelidir. Cinsel gelişim, öz bakım konularında anne ve babalar bilgi verici olmalıdır. Aksi takdirde genç öğrenmek istediği konuları çevredeki yanlış kaynaklardan öğrenmeye çalışabilir, bu durum da gencin ilerideki cinsel hayatını olumsuz yönde etkileyebilir.</a:t>
            </a:r>
            <a:br>
              <a:rPr lang="tr-TR" sz="2800" dirty="0">
                <a:latin typeface="Comic Sans MS" pitchFamily="66" charset="0"/>
              </a:rPr>
            </a:br>
            <a:r>
              <a:rPr lang="tr-TR" sz="2800" dirty="0"/>
              <a:t/>
            </a:r>
            <a:br>
              <a:rPr lang="tr-TR" sz="2800" dirty="0"/>
            </a:b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1992313" y="836613"/>
            <a:ext cx="8229600" cy="5294312"/>
          </a:xfrm>
        </p:spPr>
        <p:txBody>
          <a:bodyPr/>
          <a:lstStyle/>
          <a:p>
            <a:pPr eaLnBrk="1" hangingPunct="1">
              <a:lnSpc>
                <a:spcPct val="80000"/>
              </a:lnSpc>
              <a:buFont typeface="Wingdings" panose="05000000000000000000" pitchFamily="2" charset="2"/>
              <a:buNone/>
              <a:defRPr/>
            </a:pPr>
            <a:r>
              <a:rPr lang="tr-TR" sz="2000"/>
              <a:t>      </a:t>
            </a:r>
            <a:r>
              <a:rPr lang="tr-TR" sz="2800" b="1" u="sng">
                <a:latin typeface="Comic Sans MS" pitchFamily="66" charset="0"/>
              </a:rPr>
              <a:t>Genç bu dönemde karşı cinse karşı ilgi duymaya başlamıştır</a:t>
            </a:r>
            <a:r>
              <a:rPr lang="tr-TR" sz="2000">
                <a:latin typeface="Comic Sans MS" pitchFamily="66" charset="0"/>
              </a:rPr>
              <a:t>. Daha önce hissetmediği duygularla tanışmaya başlamıştır. Bu durum genç için oldukça doğal bir durumdur. Ailenin böyle bir anda takınacağı tavır çok önemlidir. Gence karşı alınan yasaklayıcı tutum gencin ailesinden uzaklaşmasına yol açacaktır. Karşı cinse ilgi duyma devresinde genç aileden yeterli desteği alamadığında sorumluluklarını ihmal edip, melankolik bir tavır içine girebilir. Bu da okul başarısını ve geleceğini etkileyebilmektedir. </a:t>
            </a:r>
          </a:p>
          <a:p>
            <a:pPr eaLnBrk="1" hangingPunct="1">
              <a:lnSpc>
                <a:spcPct val="80000"/>
              </a:lnSpc>
              <a:buFont typeface="Wingdings" panose="05000000000000000000" pitchFamily="2" charset="2"/>
              <a:buNone/>
              <a:defRPr/>
            </a:pPr>
            <a:r>
              <a:rPr lang="tr-TR" sz="2000">
                <a:latin typeface="Comic Sans MS" pitchFamily="66" charset="0"/>
              </a:rPr>
              <a:t>    Ebeveynler gence karşı bu konuda yasaklayıcı bir tavır sergilememeli, yol gösterici, paylaşımcı olmalıdır. Genç bu dönemde karşı cinsi tanımak ister. Bunun normal bir durum olduğunu unutmamak gerekir. Anne ve baba gence karşı güven verici bir tavır sergilemelidir. Genç ailesine karşı güven hissettiği takdirde duygularını paylaşabilir</a:t>
            </a:r>
            <a:r>
              <a:rPr lang="tr-TR" sz="2000"/>
              <a:t>. </a:t>
            </a:r>
          </a:p>
        </p:txBody>
      </p:sp>
      <p:pic>
        <p:nvPicPr>
          <p:cNvPr id="25603" name="Picture 5" descr="e00fcb9e66eb809652d741cbbebbb09b_1273732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6" y="4476750"/>
            <a:ext cx="32099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idx="1"/>
          </p:nvPr>
        </p:nvSpPr>
        <p:spPr>
          <a:xfrm>
            <a:off x="1981200" y="549275"/>
            <a:ext cx="8229600" cy="5581650"/>
          </a:xfrm>
        </p:spPr>
        <p:txBody>
          <a:bodyPr>
            <a:normAutofit lnSpcReduction="10000"/>
          </a:bodyPr>
          <a:lstStyle/>
          <a:p>
            <a:pPr eaLnBrk="1" hangingPunct="1">
              <a:lnSpc>
                <a:spcPct val="80000"/>
              </a:lnSpc>
              <a:buFont typeface="Wingdings" panose="05000000000000000000" pitchFamily="2" charset="2"/>
              <a:buNone/>
              <a:defRPr/>
            </a:pPr>
            <a:r>
              <a:rPr lang="tr-TR" sz="2400" b="1">
                <a:latin typeface="Comic Sans MS" pitchFamily="66" charset="0"/>
              </a:rPr>
              <a:t> </a:t>
            </a:r>
          </a:p>
          <a:p>
            <a:pPr eaLnBrk="1" hangingPunct="1">
              <a:lnSpc>
                <a:spcPct val="80000"/>
              </a:lnSpc>
              <a:buFont typeface="Wingdings" panose="05000000000000000000" pitchFamily="2" charset="2"/>
              <a:buNone/>
              <a:defRPr/>
            </a:pPr>
            <a:r>
              <a:rPr lang="tr-TR" sz="2400" b="1">
                <a:latin typeface="Comic Sans MS" pitchFamily="66" charset="0"/>
              </a:rPr>
              <a:t>  </a:t>
            </a:r>
            <a:r>
              <a:rPr lang="tr-TR" b="1" u="sng">
                <a:latin typeface="Comic Sans MS" pitchFamily="66" charset="0"/>
              </a:rPr>
              <a:t>Ergen bu dönemde kimlik arayışındadır.</a:t>
            </a:r>
            <a:r>
              <a:rPr lang="tr-TR" sz="2000">
                <a:latin typeface="Comic Sans MS" pitchFamily="66" charset="0"/>
              </a:rPr>
              <a:t> </a:t>
            </a:r>
          </a:p>
          <a:p>
            <a:pPr eaLnBrk="1" hangingPunct="1">
              <a:lnSpc>
                <a:spcPct val="80000"/>
              </a:lnSpc>
              <a:buFont typeface="Wingdings" panose="05000000000000000000" pitchFamily="2" charset="2"/>
              <a:buNone/>
              <a:defRPr/>
            </a:pPr>
            <a:r>
              <a:rPr lang="tr-TR" sz="2400">
                <a:latin typeface="Comic Sans MS" pitchFamily="66" charset="0"/>
              </a:rPr>
              <a:t>   Belli bir gruba dahil olmak ister, çevresindeki insanlar tarafından kabul görmek ister. Aile içi problemler yaşayan genç arkadaş gruplarına daha fazla önem verir. Alkol, sigara, uyuşturucu vb maddelerin kullanımı bu yaş grubunda başlar. Ergen kendini çevreye ispat edebilmek için bu maddeleri kullanıp, büyüdüğünü ispat etme çabasındadır.</a:t>
            </a:r>
          </a:p>
          <a:p>
            <a:pPr eaLnBrk="1" hangingPunct="1">
              <a:lnSpc>
                <a:spcPct val="80000"/>
              </a:lnSpc>
              <a:buFont typeface="Wingdings" panose="05000000000000000000" pitchFamily="2" charset="2"/>
              <a:buNone/>
              <a:defRPr/>
            </a:pPr>
            <a:endParaRPr lang="tr-TR" sz="2400">
              <a:latin typeface="Comic Sans MS" pitchFamily="66" charset="0"/>
            </a:endParaRPr>
          </a:p>
          <a:p>
            <a:pPr eaLnBrk="1" hangingPunct="1">
              <a:lnSpc>
                <a:spcPct val="80000"/>
              </a:lnSpc>
              <a:buFont typeface="Wingdings" panose="05000000000000000000" pitchFamily="2" charset="2"/>
              <a:buNone/>
              <a:defRPr/>
            </a:pPr>
            <a:r>
              <a:rPr lang="tr-TR" sz="1800">
                <a:latin typeface="Comic Sans MS" pitchFamily="66" charset="0"/>
              </a:rPr>
              <a:t>  </a:t>
            </a:r>
            <a:r>
              <a:rPr lang="tr-TR" sz="2400"/>
              <a:t>  </a:t>
            </a:r>
            <a:r>
              <a:rPr lang="tr-TR" sz="2000">
                <a:latin typeface="Comic Sans MS" pitchFamily="66" charset="0"/>
              </a:rPr>
              <a:t>Aile genci kontrol etmeli. Ama bunu yaparken baskıcı bir tavır takınmak yanlış olacaktır. Aile çocuğunun öğretmenleri ile görüşmeli ve devamsızlık durumunu takip etmelidir. Ayrıca arkadaşlarıyla da tanışmak önemli bir noktadır. </a:t>
            </a:r>
            <a:br>
              <a:rPr lang="tr-TR" sz="2000">
                <a:latin typeface="Comic Sans MS" pitchFamily="66" charset="0"/>
              </a:rPr>
            </a:br>
            <a:r>
              <a:rPr lang="tr-TR" sz="2000">
                <a:latin typeface="Comic Sans MS" pitchFamily="66" charset="0"/>
              </a:rPr>
              <a:t/>
            </a:r>
            <a:br>
              <a:rPr lang="tr-TR" sz="2000">
                <a:latin typeface="Comic Sans MS" pitchFamily="66" charset="0"/>
              </a:rPr>
            </a:br>
            <a:endParaRPr lang="tr-TR" sz="2000">
              <a:latin typeface="Comic Sans MS" pitchFamily="66" charset="0"/>
            </a:endParaRPr>
          </a:p>
          <a:p>
            <a:pPr eaLnBrk="1" hangingPunct="1">
              <a:lnSpc>
                <a:spcPct val="80000"/>
              </a:lnSpc>
              <a:buFont typeface="Wingdings" panose="05000000000000000000" pitchFamily="2" charset="2"/>
              <a:buNone/>
              <a:defRPr/>
            </a:pPr>
            <a:endParaRPr lang="tr-TR" sz="1800">
              <a:latin typeface="Comic Sans MS" pitchFamily="66" charset="0"/>
            </a:endParaRPr>
          </a:p>
          <a:p>
            <a:pPr eaLnBrk="1" hangingPunct="1">
              <a:lnSpc>
                <a:spcPct val="80000"/>
              </a:lnSpc>
              <a:buFont typeface="Wingdings" panose="05000000000000000000" pitchFamily="2" charset="2"/>
              <a:buNone/>
              <a:defRPr/>
            </a:pPr>
            <a:r>
              <a:rPr lang="tr-TR" sz="2400"/>
              <a:t> </a:t>
            </a:r>
          </a:p>
        </p:txBody>
      </p:sp>
      <p:pic>
        <p:nvPicPr>
          <p:cNvPr id="26627" name="Picture 7" descr="ANd9GcQiDnORsw9ELOFjQPHseE9fuGx3eHL4o6uQKm3IO5px051Qwf1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4941888"/>
            <a:ext cx="40322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tr-TR">
                <a:latin typeface="Comic Sans MS" pitchFamily="66" charset="0"/>
              </a:rPr>
              <a:t>ERGENLİK DÖNEMİ</a:t>
            </a:r>
          </a:p>
        </p:txBody>
      </p:sp>
      <p:sp>
        <p:nvSpPr>
          <p:cNvPr id="25603" name="Rectangle 3"/>
          <p:cNvSpPr>
            <a:spLocks noGrp="1" noChangeArrowheads="1"/>
          </p:cNvSpPr>
          <p:nvPr>
            <p:ph idx="1"/>
          </p:nvPr>
        </p:nvSpPr>
        <p:spPr>
          <a:xfrm>
            <a:off x="623392" y="1412776"/>
            <a:ext cx="10972800" cy="2476871"/>
          </a:xfrm>
        </p:spPr>
        <p:txBody>
          <a:bodyPr>
            <a:normAutofit/>
          </a:bodyPr>
          <a:lstStyle/>
          <a:p>
            <a:pPr eaLnBrk="1" hangingPunct="1">
              <a:buFont typeface="Wingdings" panose="05000000000000000000" pitchFamily="2" charset="2"/>
              <a:buNone/>
              <a:defRPr/>
            </a:pPr>
            <a:r>
              <a:rPr lang="tr-TR" sz="2400" b="1" dirty="0">
                <a:latin typeface="Comic Sans MS" pitchFamily="66" charset="0"/>
              </a:rPr>
              <a:t>     </a:t>
            </a:r>
          </a:p>
          <a:p>
            <a:pPr eaLnBrk="1" hangingPunct="1">
              <a:buFont typeface="Wingdings" panose="05000000000000000000" pitchFamily="2" charset="2"/>
              <a:buNone/>
              <a:defRPr/>
            </a:pPr>
            <a:r>
              <a:rPr lang="tr-TR" sz="2400" dirty="0">
                <a:latin typeface="Comic Sans MS" pitchFamily="66" charset="0"/>
              </a:rPr>
              <a:t>      Ergenlik dönemi olarak adlandırılan dönem, biyolojik, zihinsel, sosyal ve psikolojik açıdan hızlı bir gelişme ve olgunlaşmanın görüldüğü, çocukluktan erişkinliğe geçiş dönemidir. Bu dönem kız çocuklarında erkeklere oranla 2 yıl kadar önce başlar. Ergenlik dönemi ortalama olarak kızlarda 11–20, erkeklerde 13–20 yaşları arasında yaşanır</a:t>
            </a:r>
            <a:r>
              <a:rPr lang="tr-TR" sz="2400" b="1" dirty="0">
                <a:latin typeface="Comic Sans MS" pitchFamily="66" charset="0"/>
              </a:rPr>
              <a:t>.</a:t>
            </a:r>
            <a:r>
              <a:rPr lang="tr-TR" dirty="0"/>
              <a:t>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772" y="4005064"/>
            <a:ext cx="7992888" cy="219779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z="3200" b="0">
                <a:latin typeface="Comic Sans MS" pitchFamily="66" charset="0"/>
              </a:rPr>
              <a:t>ERGEN</a:t>
            </a:r>
            <a:r>
              <a:rPr lang="tr-TR" sz="3200" b="0">
                <a:latin typeface="Comic Sans MS" pitchFamily="66" charset="0"/>
              </a:rPr>
              <a:t>LİKTE AİLENİN ÖNEMİ</a:t>
            </a:r>
            <a:r>
              <a:rPr lang="tr-TR"/>
              <a:t> </a:t>
            </a:r>
          </a:p>
        </p:txBody>
      </p:sp>
      <p:sp>
        <p:nvSpPr>
          <p:cNvPr id="152579" name="Rectangle 3"/>
          <p:cNvSpPr>
            <a:spLocks noGrp="1" noChangeArrowheads="1"/>
          </p:cNvSpPr>
          <p:nvPr>
            <p:ph idx="1"/>
          </p:nvPr>
        </p:nvSpPr>
        <p:spPr/>
        <p:txBody>
          <a:bodyPr/>
          <a:lstStyle/>
          <a:p>
            <a:pPr eaLnBrk="1" hangingPunct="1">
              <a:buFont typeface="Wingdings" panose="05000000000000000000" pitchFamily="2" charset="2"/>
              <a:buNone/>
              <a:defRPr/>
            </a:pPr>
            <a:r>
              <a:rPr lang="tr-TR" sz="2400">
                <a:latin typeface="Comic Sans MS" pitchFamily="66" charset="0"/>
              </a:rPr>
              <a:t>   Ergenlik dönemi hem ergen için ve hem de ergenin ailesi için zor dönemdir. Aile ergeni anlamakta güçlük çekerken, ergen anlaşılma duygusunu tam olarak yaşayamadığını düşünür. Ebeveyn bu dönem, çocuğunu ne kadar tanır ve bu dönem özelliklerine vâkıf olabilirse ebeveyn-ergen çatışmaları o denli az olur.</a:t>
            </a:r>
            <a:r>
              <a:rPr lang="tr-T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992313" y="765175"/>
            <a:ext cx="8229600" cy="927100"/>
          </a:xfrm>
        </p:spPr>
        <p:txBody>
          <a:bodyPr>
            <a:normAutofit fontScale="90000"/>
          </a:bodyPr>
          <a:lstStyle/>
          <a:p>
            <a:pPr eaLnBrk="1" hangingPunct="1">
              <a:defRPr/>
            </a:pPr>
            <a:r>
              <a:rPr lang="tr-TR" sz="1800"/>
              <a:t/>
            </a:r>
            <a:br>
              <a:rPr lang="tr-TR" sz="1800"/>
            </a:br>
            <a:r>
              <a:rPr lang="tr-TR" sz="2000">
                <a:latin typeface="Comic Sans MS" pitchFamily="66" charset="0"/>
              </a:rPr>
              <a:t>ANNE- BABANIN YAKLAŞIMINA GÖRE  FARKLILAŞAN KİŞİLİK YAPILARI</a:t>
            </a:r>
          </a:p>
        </p:txBody>
      </p:sp>
      <p:sp>
        <p:nvSpPr>
          <p:cNvPr id="154627" name="Rectangle 3"/>
          <p:cNvSpPr>
            <a:spLocks noGrp="1" noChangeArrowheads="1"/>
          </p:cNvSpPr>
          <p:nvPr>
            <p:ph idx="1"/>
          </p:nvPr>
        </p:nvSpPr>
        <p:spPr>
          <a:xfrm>
            <a:off x="1919289" y="1773238"/>
            <a:ext cx="5616575" cy="4824412"/>
          </a:xfrm>
        </p:spPr>
        <p:txBody>
          <a:bodyPr>
            <a:normAutofit lnSpcReduction="10000"/>
          </a:bodyPr>
          <a:lstStyle/>
          <a:p>
            <a:pPr eaLnBrk="1" hangingPunct="1">
              <a:lnSpc>
                <a:spcPct val="80000"/>
              </a:lnSpc>
              <a:buFont typeface="Wingdings" panose="05000000000000000000" pitchFamily="2" charset="2"/>
              <a:buNone/>
              <a:defRPr/>
            </a:pPr>
            <a:r>
              <a:rPr lang="tr-TR" sz="1000" b="1"/>
              <a:t>    </a:t>
            </a:r>
          </a:p>
          <a:p>
            <a:pPr eaLnBrk="1" hangingPunct="1">
              <a:lnSpc>
                <a:spcPct val="80000"/>
              </a:lnSpc>
              <a:buFont typeface="Wingdings" panose="05000000000000000000" pitchFamily="2" charset="2"/>
              <a:buNone/>
              <a:defRPr/>
            </a:pPr>
            <a:endParaRPr lang="tr-TR" sz="1000" b="1">
              <a:latin typeface="Comic Sans MS" pitchFamily="66" charset="0"/>
            </a:endParaRPr>
          </a:p>
          <a:p>
            <a:pPr eaLnBrk="1" hangingPunct="1">
              <a:lnSpc>
                <a:spcPct val="80000"/>
              </a:lnSpc>
              <a:buFont typeface="Wingdings" panose="05000000000000000000" pitchFamily="2" charset="2"/>
              <a:buNone/>
              <a:defRPr/>
            </a:pPr>
            <a:r>
              <a:rPr lang="tr-TR" sz="1000" b="1">
                <a:latin typeface="Comic Sans MS" pitchFamily="66" charset="0"/>
              </a:rPr>
              <a:t>   </a:t>
            </a:r>
            <a:r>
              <a:rPr lang="tr-TR" sz="1800" b="1">
                <a:latin typeface="Comic Sans MS" pitchFamily="66" charset="0"/>
              </a:rPr>
              <a:t>Anne ve babanın, yaklaşımları çocukların ileride nasıl bir birey olacağını da etkilemektedir. Çocuklarını kontrol ve aşırı koruma altına almaları sonucunda, onların başkalarına bağımlı, kendine güveni olmayan bir kişilik oluşmasına sebep olabilirler. </a:t>
            </a:r>
          </a:p>
          <a:p>
            <a:pPr eaLnBrk="1" hangingPunct="1">
              <a:lnSpc>
                <a:spcPct val="80000"/>
              </a:lnSpc>
              <a:buFont typeface="Wingdings" panose="05000000000000000000" pitchFamily="2" charset="2"/>
              <a:buNone/>
              <a:defRPr/>
            </a:pPr>
            <a:r>
              <a:rPr lang="tr-TR" sz="1800" b="1">
                <a:latin typeface="Comic Sans MS" pitchFamily="66" charset="0"/>
              </a:rPr>
              <a:t>     </a:t>
            </a:r>
          </a:p>
          <a:p>
            <a:pPr eaLnBrk="1" hangingPunct="1">
              <a:lnSpc>
                <a:spcPct val="80000"/>
              </a:lnSpc>
              <a:buFont typeface="Wingdings" panose="05000000000000000000" pitchFamily="2" charset="2"/>
              <a:buNone/>
              <a:defRPr/>
            </a:pPr>
            <a:r>
              <a:rPr lang="tr-TR" sz="1800" b="1">
                <a:latin typeface="Comic Sans MS" pitchFamily="66" charset="0"/>
              </a:rPr>
              <a:t>    </a:t>
            </a:r>
          </a:p>
          <a:p>
            <a:pPr eaLnBrk="1" hangingPunct="1">
              <a:lnSpc>
                <a:spcPct val="80000"/>
              </a:lnSpc>
              <a:buFont typeface="Wingdings" panose="05000000000000000000" pitchFamily="2" charset="2"/>
              <a:buNone/>
              <a:defRPr/>
            </a:pPr>
            <a:r>
              <a:rPr lang="tr-TR" sz="1800" b="1">
                <a:latin typeface="Comic Sans MS" pitchFamily="66" charset="0"/>
              </a:rPr>
              <a:t>   Bunun tam karşıtı olan, hiçbir hareketi sınırlandırılmayan, her olumlu davranışı abartılan, yani aşırı hoşgörü ortamında büyüyen kişiler ise bencil yetişebilir. Bunun sonucunda da daima başkalarının dikkatini çekmek isteyen ve karşı taraftan hizmet bekleyen bir tutum içine de girebilirler.</a:t>
            </a:r>
          </a:p>
          <a:p>
            <a:pPr eaLnBrk="1" hangingPunct="1">
              <a:lnSpc>
                <a:spcPct val="80000"/>
              </a:lnSpc>
              <a:buFont typeface="Wingdings" panose="05000000000000000000" pitchFamily="2" charset="2"/>
              <a:buNone/>
              <a:defRPr/>
            </a:pPr>
            <a:endParaRPr lang="tr-TR" sz="1800" b="1">
              <a:latin typeface="Comic Sans MS" pitchFamily="66" charset="0"/>
            </a:endParaRPr>
          </a:p>
          <a:p>
            <a:pPr eaLnBrk="1" hangingPunct="1">
              <a:lnSpc>
                <a:spcPct val="80000"/>
              </a:lnSpc>
              <a:buFont typeface="Wingdings" panose="05000000000000000000" pitchFamily="2" charset="2"/>
              <a:buNone/>
              <a:defRPr/>
            </a:pPr>
            <a:r>
              <a:rPr lang="tr-TR" sz="1000" b="1"/>
              <a:t>    </a:t>
            </a:r>
            <a:endParaRPr lang="tr-TR" sz="1000"/>
          </a:p>
        </p:txBody>
      </p:sp>
      <p:pic>
        <p:nvPicPr>
          <p:cNvPr id="28676" name="Picture 4" descr="5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1844675"/>
            <a:ext cx="31321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tr-TR" sz="2400">
                <a:latin typeface="Comic Sans MS" pitchFamily="66" charset="0"/>
              </a:rPr>
              <a:t>ANNE- BABANIN YAKLAŞIMINA GÖRE  FARKLILAŞAN KİŞİLİK YAPILARI</a:t>
            </a:r>
          </a:p>
        </p:txBody>
      </p:sp>
      <p:sp>
        <p:nvSpPr>
          <p:cNvPr id="163843" name="Rectangle 3"/>
          <p:cNvSpPr>
            <a:spLocks noGrp="1" noChangeArrowheads="1"/>
          </p:cNvSpPr>
          <p:nvPr>
            <p:ph idx="1"/>
          </p:nvPr>
        </p:nvSpPr>
        <p:spPr>
          <a:xfrm>
            <a:off x="337294" y="1492371"/>
            <a:ext cx="11305256" cy="3777622"/>
          </a:xfrm>
        </p:spPr>
        <p:txBody>
          <a:bodyPr>
            <a:normAutofit/>
          </a:bodyPr>
          <a:lstStyle/>
          <a:p>
            <a:pPr eaLnBrk="1" hangingPunct="1">
              <a:lnSpc>
                <a:spcPct val="90000"/>
              </a:lnSpc>
              <a:buFont typeface="Wingdings" panose="05000000000000000000" pitchFamily="2" charset="2"/>
              <a:buNone/>
              <a:defRPr/>
            </a:pPr>
            <a:r>
              <a:rPr lang="tr-TR" sz="2400" b="1" dirty="0">
                <a:latin typeface="Comic Sans MS" pitchFamily="66" charset="0"/>
              </a:rPr>
              <a:t>   Baskıcı bir tutumla yaklaşan anne babalarında çocuklarında da başkalarının ne düşündüğüne fazlaca önem veren, pasif, girdiği ortamlarda hep geri planda kalan bir kişilik yapısı görülebilir. </a:t>
            </a:r>
          </a:p>
          <a:p>
            <a:pPr eaLnBrk="1" hangingPunct="1">
              <a:lnSpc>
                <a:spcPct val="90000"/>
              </a:lnSpc>
              <a:buFont typeface="Wingdings" panose="05000000000000000000" pitchFamily="2" charset="2"/>
              <a:buNone/>
              <a:defRPr/>
            </a:pPr>
            <a:r>
              <a:rPr lang="tr-TR" sz="2400" b="1" dirty="0">
                <a:latin typeface="Comic Sans MS" pitchFamily="66" charset="0"/>
              </a:rPr>
              <a:t>    </a:t>
            </a:r>
          </a:p>
          <a:p>
            <a:pPr eaLnBrk="1" hangingPunct="1">
              <a:lnSpc>
                <a:spcPct val="90000"/>
              </a:lnSpc>
              <a:buFont typeface="Wingdings" panose="05000000000000000000" pitchFamily="2" charset="2"/>
              <a:buNone/>
              <a:defRPr/>
            </a:pPr>
            <a:r>
              <a:rPr lang="tr-TR" sz="2400" b="1" dirty="0">
                <a:latin typeface="Comic Sans MS" pitchFamily="66" charset="0"/>
              </a:rPr>
              <a:t>     Bütün bu istenmeyen durumları önlemek amacıyla çocuğa başarabileceği görevler veren, yenileri için onu cesaretlendiren ve ona yeni karşılaşacağı durumlarda oluşabilecek problemleri çözebilmesine yarayacak beceriler kazandıran ailelerin çocukları gerçek hayatla karşılaştıklarında başarıyı yakalayabilmektedirler.</a:t>
            </a:r>
          </a:p>
        </p:txBody>
      </p:sp>
      <p:pic>
        <p:nvPicPr>
          <p:cNvPr id="29700" name="Picture 7" descr="ANd9GcQHQPOdxz1EtKooNcgsweEtj_ieLX47Fn2-nCXSLB3U07HBUPNJ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4869160"/>
            <a:ext cx="5692500" cy="172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981201" y="301625"/>
            <a:ext cx="8075613" cy="965200"/>
          </a:xfrm>
        </p:spPr>
        <p:txBody>
          <a:bodyPr/>
          <a:lstStyle/>
          <a:p>
            <a:pPr eaLnBrk="1" hangingPunct="1">
              <a:defRPr/>
            </a:pPr>
            <a:r>
              <a:rPr lang="tr-TR" sz="3200" b="0">
                <a:latin typeface="Comic Sans MS" pitchFamily="66" charset="0"/>
              </a:rPr>
              <a:t>GENCİN AİLESİ İÇİN DÜŞÜNCELERİ</a:t>
            </a:r>
          </a:p>
        </p:txBody>
      </p:sp>
      <p:sp>
        <p:nvSpPr>
          <p:cNvPr id="149507" name="Rectangle 3"/>
          <p:cNvSpPr>
            <a:spLocks noGrp="1" noChangeArrowheads="1"/>
          </p:cNvSpPr>
          <p:nvPr>
            <p:ph idx="1"/>
          </p:nvPr>
        </p:nvSpPr>
        <p:spPr>
          <a:xfrm>
            <a:off x="1561307" y="1467164"/>
            <a:ext cx="8915400" cy="3777622"/>
          </a:xfrm>
        </p:spPr>
        <p:txBody>
          <a:bodyPr>
            <a:normAutofit fontScale="92500" lnSpcReduction="20000"/>
          </a:bodyPr>
          <a:lstStyle/>
          <a:p>
            <a:pPr eaLnBrk="1" hangingPunct="1">
              <a:lnSpc>
                <a:spcPct val="80000"/>
              </a:lnSpc>
              <a:buFont typeface="Wingdings" panose="05000000000000000000" pitchFamily="2" charset="2"/>
              <a:buNone/>
              <a:defRPr/>
            </a:pPr>
            <a:r>
              <a:rPr lang="tr-TR" sz="2400" dirty="0">
                <a:latin typeface="Comic Sans MS" pitchFamily="66" charset="0"/>
              </a:rPr>
              <a:t>    </a:t>
            </a:r>
            <a:r>
              <a:rPr lang="tr-TR" sz="2400" b="1" dirty="0">
                <a:latin typeface="Comic Sans MS" pitchFamily="66" charset="0"/>
              </a:rPr>
              <a:t>Ülkemiz genelinde gerçekleştirilen araştırmalara göre gençler, aileleriyle olan anlaşmazlıklarının başlıca sebeplerini şu ifadelerle açıklamaktadırlar:</a:t>
            </a:r>
            <a:br>
              <a:rPr lang="tr-TR" sz="2400" b="1" dirty="0">
                <a:latin typeface="Comic Sans MS" pitchFamily="66" charset="0"/>
              </a:rPr>
            </a:br>
            <a:endParaRPr lang="tr-TR" sz="2400" b="1" dirty="0">
              <a:latin typeface="Comic Sans MS" pitchFamily="66" charset="0"/>
            </a:endParaRPr>
          </a:p>
          <a:p>
            <a:pPr eaLnBrk="1" hangingPunct="1">
              <a:lnSpc>
                <a:spcPct val="80000"/>
              </a:lnSpc>
              <a:defRPr/>
            </a:pPr>
            <a:r>
              <a:rPr lang="tr-TR" sz="2400" b="1" dirty="0">
                <a:latin typeface="Comic Sans MS" pitchFamily="66" charset="0"/>
              </a:rPr>
              <a:t>Ailem benden çok fazla şey bekliyor.</a:t>
            </a:r>
          </a:p>
          <a:p>
            <a:pPr eaLnBrk="1" hangingPunct="1">
              <a:lnSpc>
                <a:spcPct val="80000"/>
              </a:lnSpc>
              <a:defRPr/>
            </a:pPr>
            <a:r>
              <a:rPr lang="tr-TR" sz="2400" b="1" dirty="0">
                <a:latin typeface="Comic Sans MS" pitchFamily="66" charset="0"/>
              </a:rPr>
              <a:t>Ailem beni her konuda kısıtlıyor. </a:t>
            </a:r>
          </a:p>
          <a:p>
            <a:pPr eaLnBrk="1" hangingPunct="1">
              <a:lnSpc>
                <a:spcPct val="80000"/>
              </a:lnSpc>
              <a:defRPr/>
            </a:pPr>
            <a:r>
              <a:rPr lang="tr-TR" sz="2400" b="1" dirty="0">
                <a:latin typeface="Comic Sans MS" pitchFamily="66" charset="0"/>
              </a:rPr>
              <a:t>Ailem tarafından çocuk yerine konuluyorum. </a:t>
            </a:r>
          </a:p>
          <a:p>
            <a:pPr eaLnBrk="1" hangingPunct="1">
              <a:lnSpc>
                <a:spcPct val="80000"/>
              </a:lnSpc>
              <a:defRPr/>
            </a:pPr>
            <a:r>
              <a:rPr lang="tr-TR" sz="2400" b="1" dirty="0">
                <a:latin typeface="Comic Sans MS" pitchFamily="66" charset="0"/>
              </a:rPr>
              <a:t>Bana hiç söz hakkı vermiyorlar .</a:t>
            </a:r>
          </a:p>
          <a:p>
            <a:pPr eaLnBrk="1" hangingPunct="1">
              <a:lnSpc>
                <a:spcPct val="80000"/>
              </a:lnSpc>
              <a:defRPr/>
            </a:pPr>
            <a:r>
              <a:rPr lang="tr-TR" sz="2400" b="1" dirty="0">
                <a:latin typeface="Comic Sans MS" pitchFamily="66" charset="0"/>
              </a:rPr>
              <a:t>Bana karşı çok eleştirici ve hoşgörüsüzler. </a:t>
            </a:r>
          </a:p>
          <a:p>
            <a:pPr eaLnBrk="1" hangingPunct="1">
              <a:lnSpc>
                <a:spcPct val="80000"/>
              </a:lnSpc>
              <a:defRPr/>
            </a:pPr>
            <a:r>
              <a:rPr lang="tr-TR" sz="2400" b="1" dirty="0">
                <a:latin typeface="Comic Sans MS" pitchFamily="66" charset="0"/>
              </a:rPr>
              <a:t>Ailem eve geç gelmeme kızıyor. </a:t>
            </a:r>
          </a:p>
          <a:p>
            <a:pPr eaLnBrk="1" hangingPunct="1">
              <a:lnSpc>
                <a:spcPct val="80000"/>
              </a:lnSpc>
              <a:defRPr/>
            </a:pPr>
            <a:r>
              <a:rPr lang="tr-TR" sz="2400" b="1" dirty="0">
                <a:latin typeface="Comic Sans MS" pitchFamily="66" charset="0"/>
              </a:rPr>
              <a:t>Hata yapınca onlara söylemeye çekiniyorum, çünkü beni cezalandırıyorlar.</a:t>
            </a:r>
            <a:r>
              <a:rPr lang="tr-TR" sz="2400" dirty="0"/>
              <a:t> </a:t>
            </a:r>
          </a:p>
        </p:txBody>
      </p:sp>
      <p:pic>
        <p:nvPicPr>
          <p:cNvPr id="30724" name="Picture 4" descr="aile_ici_ileti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338" y="5441840"/>
            <a:ext cx="48593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1775520" y="836712"/>
            <a:ext cx="8928992" cy="5472608"/>
          </a:xfrm>
        </p:spPr>
        <p:txBody>
          <a:bodyPr>
            <a:normAutofit/>
          </a:bodyPr>
          <a:lstStyle/>
          <a:p>
            <a:pPr eaLnBrk="1" hangingPunct="1">
              <a:lnSpc>
                <a:spcPct val="80000"/>
              </a:lnSpc>
              <a:buFont typeface="Wingdings" panose="05000000000000000000" pitchFamily="2" charset="2"/>
              <a:buNone/>
              <a:defRPr/>
            </a:pPr>
            <a:r>
              <a:rPr lang="tr-TR" sz="2400" b="1" dirty="0">
                <a:latin typeface="Comic Sans MS" pitchFamily="66" charset="0"/>
              </a:rPr>
              <a:t>   </a:t>
            </a:r>
            <a:r>
              <a:rPr lang="tr-TR" sz="2400" dirty="0">
                <a:latin typeface="Comic Sans MS" pitchFamily="66" charset="0"/>
              </a:rPr>
              <a:t>Ergenlik çağındaki gençlerin belirttiği önemli bir ifade de şudur: </a:t>
            </a:r>
            <a:br>
              <a:rPr lang="tr-TR" sz="2400" dirty="0">
                <a:latin typeface="Comic Sans MS" pitchFamily="66" charset="0"/>
              </a:rPr>
            </a:br>
            <a:r>
              <a:rPr lang="tr-TR" sz="2400" dirty="0">
                <a:latin typeface="Comic Sans MS" pitchFamily="66" charset="0"/>
              </a:rPr>
              <a:t>&lt;&lt;</a:t>
            </a:r>
            <a:r>
              <a:rPr lang="tr-TR" sz="2400" b="1" dirty="0">
                <a:latin typeface="Comic Sans MS" pitchFamily="66" charset="0"/>
              </a:rPr>
              <a:t>Ailelerimiz kendi yetiştikleri zamanın gereklerini yerine getiriyorlar. Ayrıca kendileri nasıl yetiştiyse, bizi de öyle yetiştirmek istiyorlar. Oysa zamanla çok şey değişti ve onlar gibi olmamız imkânsız.&gt;&gt;</a:t>
            </a:r>
            <a:r>
              <a:rPr lang="tr-TR" sz="2400" dirty="0">
                <a:latin typeface="Comic Sans MS" pitchFamily="66" charset="0"/>
              </a:rPr>
              <a:t> </a:t>
            </a:r>
          </a:p>
          <a:p>
            <a:pPr eaLnBrk="1" hangingPunct="1">
              <a:lnSpc>
                <a:spcPct val="80000"/>
              </a:lnSpc>
              <a:buFont typeface="Wingdings" panose="05000000000000000000" pitchFamily="2" charset="2"/>
              <a:buNone/>
              <a:defRPr/>
            </a:pPr>
            <a:r>
              <a:rPr lang="tr-TR" sz="2400" dirty="0">
                <a:latin typeface="Comic Sans MS" pitchFamily="66" charset="0"/>
              </a:rPr>
              <a:t>    Bu ifadelerden anlaşılan gerçeklik şudur: Ergenlerle aileleri arasında kuşak çatışması dediğimiz problem durumu yaygın bir biçimde görülmektedir. Ve bu durumu ortadan kaldırmak için anne-baba ve çocukların dengeli ve sürekli bir iletişim kurmaları şarttır. Birbirlerini iyi tanıyan ve dinleyen aile bireyleri arasında bu tür anlaşmazlıkların yaşanması çok ender rastlanan bir durumdur.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84222" y="620688"/>
            <a:ext cx="8911687" cy="1280890"/>
          </a:xfrm>
        </p:spPr>
        <p:txBody>
          <a:bodyPr/>
          <a:lstStyle/>
          <a:p>
            <a:pPr eaLnBrk="1" hangingPunct="1">
              <a:defRPr/>
            </a:pPr>
            <a:r>
              <a:rPr lang="tr-TR" sz="3600" dirty="0">
                <a:latin typeface="Comic Sans MS" pitchFamily="66" charset="0"/>
              </a:rPr>
              <a:t>ANNE BABALARA DÜŞEN GÖREVLER:</a:t>
            </a:r>
          </a:p>
        </p:txBody>
      </p:sp>
      <p:sp>
        <p:nvSpPr>
          <p:cNvPr id="20483" name="Rectangle 3"/>
          <p:cNvSpPr>
            <a:spLocks noGrp="1" noChangeArrowheads="1"/>
          </p:cNvSpPr>
          <p:nvPr>
            <p:ph idx="1"/>
          </p:nvPr>
        </p:nvSpPr>
        <p:spPr>
          <a:xfrm>
            <a:off x="1775520" y="1772816"/>
            <a:ext cx="9729092" cy="4138406"/>
          </a:xfrm>
        </p:spPr>
        <p:txBody>
          <a:bodyPr>
            <a:normAutofit/>
          </a:bodyPr>
          <a:lstStyle/>
          <a:p>
            <a:pPr eaLnBrk="1" hangingPunct="1">
              <a:defRPr/>
            </a:pPr>
            <a:r>
              <a:rPr lang="tr-TR" sz="2400" b="1" dirty="0">
                <a:latin typeface="Comic Sans MS" pitchFamily="66" charset="0"/>
              </a:rPr>
              <a:t>Ergen her şeyden önce anlaşılma ve değer görme duygusunu yaşamalıdır. Bu nedenle ebeveynin bu duyguları yaşatma adına söz ve davranışları konusunda hassas olması gerekir. Aksi takdirde ergen bu duygularını tatmin adına farklı çevrelere ihtiyaç duyacaktır.</a:t>
            </a:r>
          </a:p>
          <a:p>
            <a:pPr eaLnBrk="1" hangingPunct="1">
              <a:buFont typeface="Wingdings" panose="05000000000000000000" pitchFamily="2" charset="2"/>
              <a:buNone/>
              <a:defRPr/>
            </a:pPr>
            <a:endParaRPr lang="tr-TR" sz="2400" b="1" dirty="0">
              <a:latin typeface="Comic Sans MS" pitchFamily="66" charset="0"/>
            </a:endParaRPr>
          </a:p>
          <a:p>
            <a:pPr eaLnBrk="1" hangingPunct="1">
              <a:defRPr/>
            </a:pPr>
            <a:r>
              <a:rPr lang="tr-TR" sz="2400" b="1" dirty="0">
                <a:latin typeface="Comic Sans MS" pitchFamily="66" charset="0"/>
              </a:rPr>
              <a:t>Ev içinde aileyle ilgili kararlar alırken mutlaka çocuklarınızın da fikrini alınız. Böylece onlara önemli olduklarını hissettirmiş olursunuz.</a:t>
            </a:r>
            <a:r>
              <a:rPr lang="tr-TR" b="1" dirty="0"/>
              <a:t> </a:t>
            </a:r>
          </a:p>
          <a:p>
            <a:pPr eaLnBrk="1" hangingPunct="1">
              <a:buFont typeface="Wingdings" panose="05000000000000000000" pitchFamily="2" charset="2"/>
              <a:buNone/>
              <a:defRPr/>
            </a:pP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idx="1"/>
          </p:nvPr>
        </p:nvSpPr>
        <p:spPr>
          <a:xfrm>
            <a:off x="1775520" y="1340768"/>
            <a:ext cx="9729092" cy="4570454"/>
          </a:xfrm>
        </p:spPr>
        <p:txBody>
          <a:bodyPr>
            <a:normAutofit/>
          </a:bodyPr>
          <a:lstStyle/>
          <a:p>
            <a:pPr eaLnBrk="1" hangingPunct="1">
              <a:lnSpc>
                <a:spcPct val="80000"/>
              </a:lnSpc>
              <a:defRPr/>
            </a:pPr>
            <a:r>
              <a:rPr lang="tr-TR" sz="2400" b="1" dirty="0">
                <a:latin typeface="Comic Sans MS" pitchFamily="66" charset="0"/>
              </a:rPr>
              <a:t>Anne-baba olarak davranışlarınızda tutarlı olmalısınız. Arkadaşlarınızı iyi seçmeli, zararlı alışkanlıklardan uzak olmalısınız. Kusursuz bir çocuk isteyen anne-babaların, öncelikle kendilerinin de kusursuz olmaları gerekmektedir. Nasihat vermek yerine örnek olmalısınız. </a:t>
            </a:r>
          </a:p>
          <a:p>
            <a:pPr eaLnBrk="1" hangingPunct="1">
              <a:lnSpc>
                <a:spcPct val="80000"/>
              </a:lnSpc>
              <a:defRPr/>
            </a:pPr>
            <a:endParaRPr lang="tr-TR" sz="2400" b="1" dirty="0">
              <a:latin typeface="Comic Sans MS" pitchFamily="66" charset="0"/>
            </a:endParaRPr>
          </a:p>
          <a:p>
            <a:pPr eaLnBrk="1" hangingPunct="1">
              <a:lnSpc>
                <a:spcPct val="80000"/>
              </a:lnSpc>
              <a:defRPr/>
            </a:pPr>
            <a:r>
              <a:rPr lang="tr-TR" sz="2400" b="1" dirty="0">
                <a:latin typeface="Comic Sans MS" pitchFamily="66" charset="0"/>
              </a:rPr>
              <a:t>Çocuklarınız arasında rekabet ortamı yaratmamalı ve onları diğer çocuklarla karşılaştırmamalısınız. </a:t>
            </a:r>
          </a:p>
          <a:p>
            <a:pPr eaLnBrk="1" hangingPunct="1">
              <a:lnSpc>
                <a:spcPct val="80000"/>
              </a:lnSpc>
              <a:defRPr/>
            </a:pPr>
            <a:endParaRPr lang="tr-TR" sz="2400" b="1" dirty="0">
              <a:latin typeface="Comic Sans MS" pitchFamily="66" charset="0"/>
            </a:endParaRPr>
          </a:p>
          <a:p>
            <a:pPr eaLnBrk="1" hangingPunct="1">
              <a:lnSpc>
                <a:spcPct val="80000"/>
              </a:lnSpc>
              <a:defRPr/>
            </a:pPr>
            <a:r>
              <a:rPr lang="tr-TR" sz="2400" b="1" dirty="0">
                <a:latin typeface="Comic Sans MS" pitchFamily="66" charset="0"/>
              </a:rPr>
              <a:t>İyi bir insanın, faydalı bir vatandaşın nasıl olması gerektiğini çocuklarınıza anlatınız ve onları daima iyi şeylere karşı özendiriniz.</a:t>
            </a:r>
            <a:r>
              <a:rPr lang="tr-TR" sz="2400"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1775520" y="1340768"/>
            <a:ext cx="9729092" cy="4570454"/>
          </a:xfrm>
        </p:spPr>
        <p:txBody>
          <a:bodyPr>
            <a:normAutofit/>
          </a:bodyPr>
          <a:lstStyle/>
          <a:p>
            <a:pPr eaLnBrk="1" hangingPunct="1">
              <a:defRPr/>
            </a:pPr>
            <a:r>
              <a:rPr lang="tr-TR" sz="2400" b="1" dirty="0">
                <a:latin typeface="Comic Sans MS" pitchFamily="66" charset="0"/>
              </a:rPr>
              <a:t>Çocuklarınızın başarılarını abartmamalı fakat başarısızlıklarında da ona destek olmalısınız. Sık sık başarısızlıkları ve hataları yüzüne vurulan çocuklar, giderek hayattaki hedeflerinden koparlar.</a:t>
            </a:r>
          </a:p>
          <a:p>
            <a:pPr eaLnBrk="1" hangingPunct="1">
              <a:defRPr/>
            </a:pPr>
            <a:endParaRPr lang="tr-TR" sz="2400" b="1" dirty="0">
              <a:latin typeface="Comic Sans MS" pitchFamily="66" charset="0"/>
            </a:endParaRPr>
          </a:p>
          <a:p>
            <a:pPr eaLnBrk="1" hangingPunct="1">
              <a:defRPr/>
            </a:pPr>
            <a:r>
              <a:rPr lang="tr-TR" sz="2400" b="1" dirty="0">
                <a:latin typeface="Comic Sans MS" pitchFamily="66" charset="0"/>
              </a:rPr>
              <a:t>Çocuklarınızın okulla ilgili sorumluluklarını üzerinize almayınız. Onların arkasında veya önünde değil daima yanlarında bulununuz.</a:t>
            </a:r>
            <a:r>
              <a:rPr lang="tr-TR" sz="2400" dirty="0">
                <a:latin typeface="Comic Sans MS" pitchFamily="66"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2028825" y="1125538"/>
            <a:ext cx="8229600" cy="5003800"/>
          </a:xfrm>
        </p:spPr>
        <p:txBody>
          <a:bodyPr>
            <a:normAutofit/>
          </a:bodyPr>
          <a:lstStyle/>
          <a:p>
            <a:pPr eaLnBrk="1" hangingPunct="1">
              <a:defRPr/>
            </a:pPr>
            <a:r>
              <a:rPr lang="tr-TR" sz="2400" b="1" dirty="0">
                <a:latin typeface="Comic Sans MS" pitchFamily="66" charset="0"/>
              </a:rPr>
              <a:t>Evde sıkı bir disipline dayanan baskıcı bir ortam yerine, konuşmaya ve anlaşmaya açık, katılımcı bir ortam oluşturmalıdır.. Böylece çocuklarınız sorunlarını arkadaşları ile olduğu kadar, sizlerle de paylaşabilecektir. Onların da en önemli isteklerinden biri de budur.</a:t>
            </a:r>
            <a:r>
              <a:rPr lang="tr-TR" dirty="0"/>
              <a:t> </a:t>
            </a:r>
          </a:p>
          <a:p>
            <a:pPr eaLnBrk="1" hangingPunct="1">
              <a:defRPr/>
            </a:pPr>
            <a:endParaRPr lang="tr-TR" b="1" dirty="0"/>
          </a:p>
          <a:p>
            <a:pPr eaLnBrk="1" hangingPunct="1">
              <a:defRPr/>
            </a:pPr>
            <a:r>
              <a:rPr lang="tr-TR" sz="2400" b="1" dirty="0">
                <a:latin typeface="Comic Sans MS" pitchFamily="66" charset="0"/>
              </a:rPr>
              <a:t>Dışarıya açılmakta olan genci kısıtlamaya çalışmak daha çok dışarı itme anlamına gelir. Aile ortamını kendisini rahat ifade edebileceği bir şekilde sunmak son derece önemlidir.</a:t>
            </a:r>
            <a:r>
              <a:rPr lang="tr-TR" dirty="0"/>
              <a:t> </a:t>
            </a:r>
          </a:p>
          <a:p>
            <a:pPr eaLnBrk="1" hangingPunct="1">
              <a:buFont typeface="Wingdings" panose="05000000000000000000" pitchFamily="2" charset="2"/>
              <a:buNone/>
              <a:defRPr/>
            </a:pPr>
            <a:r>
              <a:rPr lang="tr-TR" dirty="0"/>
              <a:t> </a:t>
            </a:r>
          </a:p>
          <a:p>
            <a:pPr eaLnBrk="1" hangingPunct="1">
              <a:defRPr/>
            </a:pPr>
            <a:endParaRPr lang="tr-TR" dirty="0"/>
          </a:p>
          <a:p>
            <a:pPr eaLnBrk="1" hangingPunct="1">
              <a:buFont typeface="Wingdings" panose="05000000000000000000" pitchFamily="2" charset="2"/>
              <a:buNone/>
              <a:defRPr/>
            </a:pPr>
            <a:endParaRPr lang="tr-TR" dirty="0"/>
          </a:p>
          <a:p>
            <a:pPr eaLnBrk="1" hangingPunct="1">
              <a:defRPr/>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1847528" y="836712"/>
            <a:ext cx="9657084" cy="5074510"/>
          </a:xfrm>
        </p:spPr>
        <p:txBody>
          <a:bodyPr>
            <a:normAutofit/>
          </a:bodyPr>
          <a:lstStyle/>
          <a:p>
            <a:pPr eaLnBrk="1" hangingPunct="1">
              <a:lnSpc>
                <a:spcPct val="90000"/>
              </a:lnSpc>
              <a:defRPr/>
            </a:pPr>
            <a:r>
              <a:rPr lang="tr-TR" sz="2400" b="1" dirty="0">
                <a:latin typeface="Comic Sans MS" pitchFamily="66" charset="0"/>
              </a:rPr>
              <a:t>Ergenin arkadaşları eleştirilmemeli, ebeveyn bu konuda ergenin arkadaşlarını tanıma yoluna gitmeli ve bunu çocuğuna hissettirmelidir. Şayet hoş olmayan bir durum varsa bu, ergenle paylaşılabilir. Fakat tanımadan eleştirmek ergenin ebeveynini haksız bulmasından başka bir işe yaramaz.</a:t>
            </a:r>
          </a:p>
          <a:p>
            <a:pPr eaLnBrk="1" hangingPunct="1">
              <a:lnSpc>
                <a:spcPct val="90000"/>
              </a:lnSpc>
              <a:defRPr/>
            </a:pPr>
            <a:endParaRPr lang="tr-TR" sz="2400" b="1" dirty="0">
              <a:latin typeface="Comic Sans MS" pitchFamily="66" charset="0"/>
            </a:endParaRPr>
          </a:p>
          <a:p>
            <a:pPr eaLnBrk="1" hangingPunct="1">
              <a:lnSpc>
                <a:spcPct val="90000"/>
              </a:lnSpc>
              <a:defRPr/>
            </a:pPr>
            <a:r>
              <a:rPr lang="tr-TR" sz="2800" dirty="0">
                <a:latin typeface="Comic Sans MS" pitchFamily="66" charset="0"/>
              </a:rPr>
              <a:t>Eleştirinin yönünü ve dozunu iyi ayarlayın. eleştiri yapılan hata ile ilgili olmalıdır. Kişiliğe </a:t>
            </a:r>
            <a:r>
              <a:rPr lang="tr-TR" sz="2800" dirty="0" err="1">
                <a:latin typeface="Comic Sans MS" pitchFamily="66" charset="0"/>
              </a:rPr>
              <a:t>müdehale</a:t>
            </a:r>
            <a:r>
              <a:rPr lang="tr-TR" sz="2800" dirty="0">
                <a:latin typeface="Comic Sans MS" pitchFamily="66" charset="0"/>
              </a:rPr>
              <a:t> anlamına gelebilecek olan "Sen dili" kullanımı suçlama gibi algılanabilir</a:t>
            </a:r>
            <a:r>
              <a:rPr lang="tr-TR" dirty="0"/>
              <a:t>. </a:t>
            </a:r>
          </a:p>
        </p:txBody>
      </p:sp>
      <p:pic>
        <p:nvPicPr>
          <p:cNvPr id="38915" name="Picture 5" descr="duygusal-150x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414" y="4869160"/>
            <a:ext cx="26273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767408" y="332656"/>
            <a:ext cx="7560840" cy="5603875"/>
          </a:xfrm>
        </p:spPr>
        <p:txBody>
          <a:bodyPr>
            <a:normAutofit/>
          </a:bodyPr>
          <a:lstStyle/>
          <a:p>
            <a:pPr eaLnBrk="1" hangingPunct="1">
              <a:lnSpc>
                <a:spcPct val="80000"/>
              </a:lnSpc>
              <a:buFont typeface="Wingdings" panose="05000000000000000000" pitchFamily="2" charset="2"/>
              <a:buNone/>
              <a:defRPr/>
            </a:pPr>
            <a:endParaRPr lang="tr-TR" sz="2800" b="1" u="sng" dirty="0">
              <a:latin typeface="Comic Sans MS" pitchFamily="66" charset="0"/>
            </a:endParaRPr>
          </a:p>
          <a:p>
            <a:pPr eaLnBrk="1" hangingPunct="1">
              <a:lnSpc>
                <a:spcPct val="80000"/>
              </a:lnSpc>
              <a:buFont typeface="Wingdings" panose="05000000000000000000" pitchFamily="2" charset="2"/>
              <a:buNone/>
              <a:defRPr/>
            </a:pPr>
            <a:r>
              <a:rPr lang="tr-TR" sz="2800" b="1" u="sng" dirty="0">
                <a:latin typeface="Comic Sans MS" pitchFamily="66" charset="0"/>
              </a:rPr>
              <a:t>ERGENLİKTE </a:t>
            </a:r>
            <a:r>
              <a:rPr lang="tr-TR" sz="2800" b="1" u="sng" dirty="0" smtClean="0">
                <a:latin typeface="Comic Sans MS" pitchFamily="66" charset="0"/>
              </a:rPr>
              <a:t>FİZYOLOJİK DEĞİŞİMLER</a:t>
            </a:r>
            <a:r>
              <a:rPr lang="tr-TR" sz="2800" b="1" u="sng" dirty="0">
                <a:latin typeface="Comic Sans MS" pitchFamily="66" charset="0"/>
              </a:rPr>
              <a:t>:</a:t>
            </a:r>
          </a:p>
          <a:p>
            <a:pPr eaLnBrk="1" hangingPunct="1">
              <a:lnSpc>
                <a:spcPct val="80000"/>
              </a:lnSpc>
              <a:buFont typeface="Wingdings" panose="05000000000000000000" pitchFamily="2" charset="2"/>
              <a:buNone/>
              <a:defRPr/>
            </a:pPr>
            <a:endParaRPr lang="tr-TR" sz="2800" b="1" u="sng" dirty="0">
              <a:latin typeface="Comic Sans MS" pitchFamily="66" charset="0"/>
            </a:endParaRPr>
          </a:p>
          <a:p>
            <a:pPr eaLnBrk="1" hangingPunct="1">
              <a:lnSpc>
                <a:spcPct val="80000"/>
              </a:lnSpc>
              <a:buFont typeface="Wingdings" panose="05000000000000000000" pitchFamily="2" charset="2"/>
              <a:buNone/>
              <a:defRPr/>
            </a:pPr>
            <a:r>
              <a:rPr lang="tr-TR" sz="2800" b="1" u="sng" dirty="0">
                <a:latin typeface="Comic Sans MS" pitchFamily="66" charset="0"/>
              </a:rPr>
              <a:t>Kızlarda:</a:t>
            </a:r>
            <a:r>
              <a:rPr lang="tr-TR" sz="2800" u="sng" dirty="0">
                <a:latin typeface="Comic Sans MS" pitchFamily="66" charset="0"/>
              </a:rPr>
              <a:t> </a:t>
            </a:r>
            <a:br>
              <a:rPr lang="tr-TR" sz="2800" u="sng" dirty="0">
                <a:latin typeface="Comic Sans MS" pitchFamily="66" charset="0"/>
              </a:rPr>
            </a:br>
            <a:r>
              <a:rPr lang="tr-TR" sz="2000" dirty="0">
                <a:latin typeface="Comic Sans MS" pitchFamily="66" charset="0"/>
              </a:rPr>
              <a:t>Vücut ağırlığı 6-18 kg artar. Boyları 10-20 cm uzar. Göğüsler çıkar, adet kanaması başlar, kıllanma meydana gelir. </a:t>
            </a:r>
            <a:r>
              <a:rPr lang="tr-TR" sz="2000" dirty="0" err="1">
                <a:latin typeface="Comic Sans MS" pitchFamily="66" charset="0"/>
              </a:rPr>
              <a:t>Hormonal</a:t>
            </a:r>
            <a:r>
              <a:rPr lang="tr-TR" sz="2000" dirty="0">
                <a:latin typeface="Comic Sans MS" pitchFamily="66" charset="0"/>
              </a:rPr>
              <a:t> salgılar arttığı için deri yağlanır ve sivilcelenme olur.</a:t>
            </a:r>
          </a:p>
          <a:p>
            <a:pPr eaLnBrk="1" hangingPunct="1">
              <a:lnSpc>
                <a:spcPct val="80000"/>
              </a:lnSpc>
              <a:buFont typeface="Wingdings" panose="05000000000000000000" pitchFamily="2" charset="2"/>
              <a:buNone/>
              <a:defRPr/>
            </a:pPr>
            <a:endParaRPr lang="tr-TR" sz="2000" u="sng" dirty="0">
              <a:latin typeface="Comic Sans MS" pitchFamily="66" charset="0"/>
            </a:endParaRPr>
          </a:p>
          <a:p>
            <a:pPr eaLnBrk="1" hangingPunct="1">
              <a:lnSpc>
                <a:spcPct val="80000"/>
              </a:lnSpc>
              <a:buFont typeface="Wingdings" panose="05000000000000000000" pitchFamily="2" charset="2"/>
              <a:buNone/>
              <a:defRPr/>
            </a:pPr>
            <a:r>
              <a:rPr lang="tr-TR" sz="2800" b="1" u="sng" dirty="0">
                <a:latin typeface="Comic Sans MS" pitchFamily="66" charset="0"/>
              </a:rPr>
              <a:t>Erkeklerde</a:t>
            </a:r>
            <a:r>
              <a:rPr lang="tr-TR" sz="2400" b="1" u="sng" dirty="0">
                <a:latin typeface="Comic Sans MS" pitchFamily="66" charset="0"/>
              </a:rPr>
              <a:t>:</a:t>
            </a:r>
            <a:r>
              <a:rPr lang="tr-TR" sz="2400" dirty="0">
                <a:latin typeface="Comic Sans MS" pitchFamily="66" charset="0"/>
              </a:rPr>
              <a:t> </a:t>
            </a:r>
          </a:p>
          <a:p>
            <a:pPr eaLnBrk="1" hangingPunct="1">
              <a:lnSpc>
                <a:spcPct val="80000"/>
              </a:lnSpc>
              <a:buFont typeface="Wingdings" panose="05000000000000000000" pitchFamily="2" charset="2"/>
              <a:buNone/>
              <a:defRPr/>
            </a:pPr>
            <a:r>
              <a:rPr lang="tr-TR" sz="2400" dirty="0">
                <a:latin typeface="Comic Sans MS" pitchFamily="66" charset="0"/>
              </a:rPr>
              <a:t>    </a:t>
            </a:r>
            <a:r>
              <a:rPr lang="tr-TR" sz="2000" dirty="0">
                <a:latin typeface="Comic Sans MS" pitchFamily="66" charset="0"/>
              </a:rPr>
              <a:t>Vücut ağırlığı 7-20 kg artar. Boyları 10-30 cm uzar. Ses çatallaşmaya başlayarak erkeğe kalınlaşır. Deri yağlanır ve sivilce çıkar. Boyca uzama, hacimce irileşme başlar. Kas dokusu artarak vücuda iri erkeksi görünüm verir. Yüz, kollar, hariç </a:t>
            </a:r>
            <a:r>
              <a:rPr lang="tr-TR" sz="2000" dirty="0" err="1">
                <a:latin typeface="Comic Sans MS" pitchFamily="66" charset="0"/>
              </a:rPr>
              <a:t>genital</a:t>
            </a:r>
            <a:r>
              <a:rPr lang="tr-TR" sz="2000" dirty="0">
                <a:latin typeface="Comic Sans MS" pitchFamily="66" charset="0"/>
              </a:rPr>
              <a:t> alan, göğüs ve bacaklar erkeğe özgü biçimde tüylenir.</a:t>
            </a:r>
            <a:r>
              <a:rPr lang="tr-TR" sz="2800" dirty="0"/>
              <a:t>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2420888"/>
            <a:ext cx="3679097" cy="24482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1782071" y="773742"/>
            <a:ext cx="8915400" cy="3777622"/>
          </a:xfrm>
        </p:spPr>
        <p:txBody>
          <a:bodyPr>
            <a:normAutofit/>
          </a:bodyPr>
          <a:lstStyle/>
          <a:p>
            <a:pPr eaLnBrk="1" hangingPunct="1">
              <a:defRPr/>
            </a:pPr>
            <a:r>
              <a:rPr lang="tr-TR" sz="2400" b="1" dirty="0">
                <a:latin typeface="Comic Sans MS" pitchFamily="66" charset="0"/>
              </a:rPr>
              <a:t>Sizin için bir şeyler yapması, size iyilikler yapması için fırsat tanıyın.</a:t>
            </a:r>
            <a:r>
              <a:rPr lang="tr-TR" b="1" dirty="0"/>
              <a:t> </a:t>
            </a:r>
            <a:r>
              <a:rPr lang="tr-TR" sz="2400" b="1" dirty="0">
                <a:latin typeface="Comic Sans MS" pitchFamily="66" charset="0"/>
              </a:rPr>
              <a:t>Sizler çocuk için oldukça önemlisiniz ancak çocuğunuz da sizin için değerli olduğunu ve kimi zaman onu yardımına ihtiyaç duyduğunuzu hissetmek ister.</a:t>
            </a:r>
          </a:p>
          <a:p>
            <a:pPr eaLnBrk="1" hangingPunct="1">
              <a:defRPr/>
            </a:pPr>
            <a:endParaRPr lang="tr-TR" sz="2400" b="1" dirty="0">
              <a:latin typeface="Comic Sans MS" pitchFamily="66" charset="0"/>
            </a:endParaRPr>
          </a:p>
          <a:p>
            <a:pPr eaLnBrk="1" hangingPunct="1">
              <a:defRPr/>
            </a:pPr>
            <a:r>
              <a:rPr lang="tr-TR" sz="2400" b="1" dirty="0">
                <a:latin typeface="Comic Sans MS" pitchFamily="66" charset="0"/>
              </a:rPr>
              <a:t>Özelinizden bir şeyler paylaşın ki o da sizinle paylaşabilsin</a:t>
            </a:r>
            <a:r>
              <a:rPr lang="tr-TR" dirty="0"/>
              <a:t> </a:t>
            </a:r>
          </a:p>
        </p:txBody>
      </p:sp>
      <p:pic>
        <p:nvPicPr>
          <p:cNvPr id="40963" name="Picture 5" descr="-ergenlik-ne-zaman-bas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40" y="4365104"/>
            <a:ext cx="4716462"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endParaRPr lang="tr-TR"/>
          </a:p>
        </p:txBody>
      </p:sp>
      <p:sp>
        <p:nvSpPr>
          <p:cNvPr id="161795" name="Rectangle 3"/>
          <p:cNvSpPr>
            <a:spLocks noGrp="1" noChangeArrowheads="1"/>
          </p:cNvSpPr>
          <p:nvPr>
            <p:ph idx="1"/>
          </p:nvPr>
        </p:nvSpPr>
        <p:spPr>
          <a:xfrm>
            <a:off x="1343472" y="1905000"/>
            <a:ext cx="5184576" cy="4006222"/>
          </a:xfrm>
        </p:spPr>
        <p:txBody>
          <a:bodyPr>
            <a:normAutofit/>
          </a:bodyPr>
          <a:lstStyle/>
          <a:p>
            <a:pPr eaLnBrk="1" hangingPunct="1">
              <a:defRPr/>
            </a:pPr>
            <a:r>
              <a:rPr lang="tr-TR" sz="2400" b="1" dirty="0">
                <a:latin typeface="Comic Sans MS" pitchFamily="66" charset="0"/>
              </a:rPr>
              <a:t>Sevildiği mesajını düzenli, tutarlı ve abartmadan verin.</a:t>
            </a:r>
          </a:p>
          <a:p>
            <a:pPr eaLnBrk="1" hangingPunct="1">
              <a:defRPr/>
            </a:pPr>
            <a:r>
              <a:rPr lang="tr-TR" sz="2400" b="1" dirty="0" smtClean="0">
                <a:latin typeface="Comic Sans MS" pitchFamily="66" charset="0"/>
              </a:rPr>
              <a:t>Güçsüz </a:t>
            </a:r>
            <a:r>
              <a:rPr lang="tr-TR" sz="2400" b="1" dirty="0">
                <a:latin typeface="Comic Sans MS" pitchFamily="66" charset="0"/>
              </a:rPr>
              <a:t>yönleri üzerinden çok eleştirmeyin güçlü yönlerini </a:t>
            </a:r>
            <a:r>
              <a:rPr lang="tr-TR" sz="2400" b="1" dirty="0" smtClean="0">
                <a:latin typeface="Comic Sans MS" pitchFamily="66" charset="0"/>
              </a:rPr>
              <a:t>beraberce </a:t>
            </a:r>
            <a:r>
              <a:rPr lang="tr-TR" sz="2400" b="1" dirty="0">
                <a:latin typeface="Comic Sans MS" pitchFamily="66" charset="0"/>
              </a:rPr>
              <a:t>tanımaya uğraşın. </a:t>
            </a:r>
          </a:p>
          <a:p>
            <a:pPr eaLnBrk="1" hangingPunct="1">
              <a:defRPr/>
            </a:pPr>
            <a:r>
              <a:rPr lang="tr-TR" sz="2400" b="1" dirty="0" smtClean="0">
                <a:latin typeface="Comic Sans MS" pitchFamily="66" charset="0"/>
              </a:rPr>
              <a:t>Herkesin </a:t>
            </a:r>
            <a:r>
              <a:rPr lang="tr-TR" sz="2400" b="1" dirty="0">
                <a:latin typeface="Comic Sans MS" pitchFamily="66" charset="0"/>
              </a:rPr>
              <a:t>hata yapabileceği ilkesine gerçekten inanın.</a:t>
            </a:r>
            <a:r>
              <a:rPr lang="tr-TR" dirty="0"/>
              <a:t> </a:t>
            </a:r>
          </a:p>
        </p:txBody>
      </p:sp>
      <p:pic>
        <p:nvPicPr>
          <p:cNvPr id="41988" name="Picture 5" descr="ANd9GcQrolvnyKdkG3FJJCsI3MLFhX5O1yGYhJzCUdsJf-pYplRhYeBu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8" y="1772816"/>
            <a:ext cx="4860457" cy="31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1"/>
          </p:nvPr>
        </p:nvSpPr>
        <p:spPr>
          <a:xfrm>
            <a:off x="1487488" y="2133600"/>
            <a:ext cx="10017124" cy="3777622"/>
          </a:xfrm>
        </p:spPr>
        <p:txBody>
          <a:bodyPr>
            <a:normAutofit/>
          </a:bodyPr>
          <a:lstStyle/>
          <a:p>
            <a:pPr eaLnBrk="1" hangingPunct="1">
              <a:lnSpc>
                <a:spcPct val="90000"/>
              </a:lnSpc>
              <a:defRPr/>
            </a:pPr>
            <a:r>
              <a:rPr lang="tr-TR" b="1" dirty="0"/>
              <a:t>Zorlamayın. İkna edin! </a:t>
            </a:r>
          </a:p>
          <a:p>
            <a:pPr eaLnBrk="1" hangingPunct="1">
              <a:lnSpc>
                <a:spcPct val="90000"/>
              </a:lnSpc>
              <a:defRPr/>
            </a:pPr>
            <a:endParaRPr lang="tr-TR" b="1" dirty="0"/>
          </a:p>
          <a:p>
            <a:pPr eaLnBrk="1" hangingPunct="1">
              <a:lnSpc>
                <a:spcPct val="90000"/>
              </a:lnSpc>
              <a:defRPr/>
            </a:pPr>
            <a:endParaRPr lang="tr-TR" b="1" dirty="0"/>
          </a:p>
          <a:p>
            <a:pPr eaLnBrk="1" hangingPunct="1">
              <a:lnSpc>
                <a:spcPct val="90000"/>
              </a:lnSpc>
              <a:buFont typeface="Wingdings" panose="05000000000000000000" pitchFamily="2" charset="2"/>
              <a:buNone/>
              <a:defRPr/>
            </a:pPr>
            <a:endParaRPr lang="tr-TR" b="1" dirty="0"/>
          </a:p>
          <a:p>
            <a:pPr eaLnBrk="1" hangingPunct="1">
              <a:lnSpc>
                <a:spcPct val="90000"/>
              </a:lnSpc>
              <a:buFont typeface="Wingdings" panose="05000000000000000000" pitchFamily="2" charset="2"/>
              <a:buNone/>
              <a:defRPr/>
            </a:pPr>
            <a:endParaRPr lang="tr-TR" b="1" dirty="0"/>
          </a:p>
          <a:p>
            <a:pPr eaLnBrk="1" hangingPunct="1">
              <a:lnSpc>
                <a:spcPct val="90000"/>
              </a:lnSpc>
              <a:defRPr/>
            </a:pPr>
            <a:endParaRPr lang="tr-TR" b="1" dirty="0"/>
          </a:p>
          <a:p>
            <a:pPr eaLnBrk="1" hangingPunct="1">
              <a:lnSpc>
                <a:spcPct val="90000"/>
              </a:lnSpc>
              <a:defRPr/>
            </a:pPr>
            <a:r>
              <a:rPr lang="tr-TR" b="1" dirty="0"/>
              <a:t>Emretmeyin. Rica edin!</a:t>
            </a:r>
            <a:r>
              <a:rPr lang="tr-TR" dirty="0"/>
              <a:t> </a:t>
            </a:r>
          </a:p>
        </p:txBody>
      </p:sp>
      <p:pic>
        <p:nvPicPr>
          <p:cNvPr id="44035" name="Picture 5" descr="53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2204864"/>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1847528" y="1484784"/>
            <a:ext cx="8915400" cy="3777622"/>
          </a:xfrm>
        </p:spPr>
        <p:txBody>
          <a:bodyPr/>
          <a:lstStyle/>
          <a:p>
            <a:pPr eaLnBrk="1" hangingPunct="1">
              <a:defRPr/>
            </a:pPr>
            <a:r>
              <a:rPr lang="tr-TR" dirty="0"/>
              <a:t>Unutmayın !! Sevgi ve ilgi sizi çocuklarınıza yaklaştırır ve etkili bir iletişimi beraberinde getirir.</a:t>
            </a:r>
          </a:p>
          <a:p>
            <a:pPr eaLnBrk="1" hangingPunct="1">
              <a:buFont typeface="Wingdings" panose="05000000000000000000" pitchFamily="2" charset="2"/>
              <a:buNone/>
              <a:defRPr/>
            </a:pPr>
            <a:endParaRPr lang="tr-TR" dirty="0"/>
          </a:p>
        </p:txBody>
      </p:sp>
      <p:pic>
        <p:nvPicPr>
          <p:cNvPr id="46083" name="Picture 5" descr="resim107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2636912"/>
            <a:ext cx="59769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1919536" y="2327275"/>
            <a:ext cx="8229600" cy="4530725"/>
          </a:xfrm>
        </p:spPr>
        <p:txBody>
          <a:bodyPr/>
          <a:lstStyle/>
          <a:p>
            <a:pPr algn="ctr" eaLnBrk="1" hangingPunct="1">
              <a:buFont typeface="Wingdings" panose="05000000000000000000" pitchFamily="2" charset="2"/>
              <a:buNone/>
              <a:defRPr/>
            </a:pPr>
            <a:r>
              <a:rPr lang="tr-TR" sz="4800" dirty="0" smtClean="0"/>
              <a:t>DİNLEDİĞİNİZ İÇİN TEŞEKKÜR EDERİM</a:t>
            </a:r>
            <a:endParaRPr lang="tr-TR" sz="4800" dirty="0"/>
          </a:p>
          <a:p>
            <a:pPr eaLnBrk="1" hangingPunct="1">
              <a:buFont typeface="Wingdings" panose="05000000000000000000" pitchFamily="2" charset="2"/>
              <a:buNone/>
              <a:defRPr/>
            </a:pPr>
            <a:endParaRPr lang="tr-TR" dirty="0"/>
          </a:p>
          <a:p>
            <a:pPr algn="ctr" eaLnBrk="1" hangingPunct="1">
              <a:buFont typeface="Wingdings" panose="05000000000000000000" pitchFamily="2" charset="2"/>
              <a:buNone/>
              <a:defRPr/>
            </a:pPr>
            <a:endParaRPr lang="tr-TR"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744245" y="514866"/>
            <a:ext cx="8784976" cy="6335712"/>
          </a:xfrm>
        </p:spPr>
        <p:txBody>
          <a:bodyPr/>
          <a:lstStyle/>
          <a:p>
            <a:pPr eaLnBrk="1" hangingPunct="1">
              <a:buFont typeface="Wingdings" panose="05000000000000000000" pitchFamily="2" charset="2"/>
              <a:buNone/>
              <a:defRPr/>
            </a:pPr>
            <a:r>
              <a:rPr lang="tr-TR" dirty="0"/>
              <a:t>   </a:t>
            </a:r>
            <a:r>
              <a:rPr lang="tr-TR" b="1" u="sng" dirty="0">
                <a:latin typeface="Comic Sans MS" pitchFamily="66" charset="0"/>
              </a:rPr>
              <a:t>ERGENLİKTE DUYGUSAL GELİŞİM:</a:t>
            </a:r>
          </a:p>
          <a:p>
            <a:pPr eaLnBrk="1" hangingPunct="1">
              <a:buFont typeface="Wingdings" panose="05000000000000000000" pitchFamily="2" charset="2"/>
              <a:buNone/>
              <a:defRPr/>
            </a:pPr>
            <a:r>
              <a:rPr lang="tr-TR" dirty="0"/>
              <a:t>   </a:t>
            </a:r>
            <a:r>
              <a:rPr lang="tr-TR" dirty="0" smtClean="0"/>
              <a:t>   </a:t>
            </a:r>
            <a:r>
              <a:rPr lang="tr-TR" sz="2400" dirty="0" smtClean="0">
                <a:latin typeface="Comic Sans MS" pitchFamily="66" charset="0"/>
              </a:rPr>
              <a:t>Ergenlerdeki </a:t>
            </a:r>
            <a:r>
              <a:rPr lang="tr-TR" sz="2400" dirty="0">
                <a:latin typeface="Comic Sans MS" pitchFamily="66" charset="0"/>
              </a:rPr>
              <a:t>duygusal gelişim ve değişim konusunda dikkati çeken ilk noktanın, duyguların yoğunluğundaki artış ve istikrarsızlık olduğunu söylemek mümkündür. </a:t>
            </a:r>
            <a:r>
              <a:rPr lang="tr-TR" sz="2400" dirty="0">
                <a:latin typeface="Comic Sans MS" pitchFamily="66" charset="0"/>
              </a:rPr>
              <a:t>Bu bağlamda söz konusu duygusal dalgalanmalar; karşı cinse âşık olma, mahcubiyet ve çekingenlik, aşırı hayâl kurma, tedirginlik ve huzursuzluk, yalnız kalma isteği, çalışmaya karşı isteksizlik ve çabuk heyecanlanma gibi duygulanım durumlardır. </a:t>
            </a:r>
          </a:p>
          <a:p>
            <a:pPr eaLnBrk="1" hangingPunct="1">
              <a:buFont typeface="Wingdings" panose="05000000000000000000" pitchFamily="2" charset="2"/>
              <a:buNone/>
              <a:defRPr/>
            </a:pPr>
            <a:r>
              <a:rPr lang="tr-TR" sz="2400" dirty="0">
                <a:latin typeface="Comic Sans MS" pitchFamily="66" charset="0"/>
              </a:rPr>
              <a:t>     </a:t>
            </a:r>
          </a:p>
        </p:txBody>
      </p:sp>
      <p:pic>
        <p:nvPicPr>
          <p:cNvPr id="8195" name="Picture 6" descr="ergenli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4077072"/>
            <a:ext cx="641817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135189" y="908050"/>
            <a:ext cx="7705725" cy="1512888"/>
          </a:xfrm>
        </p:spPr>
        <p:txBody>
          <a:bodyPr/>
          <a:lstStyle/>
          <a:p>
            <a:pPr eaLnBrk="1" hangingPunct="1">
              <a:defRPr/>
            </a:pPr>
            <a:r>
              <a:rPr lang="tr-TR" sz="2400">
                <a:latin typeface="Comic Sans MS" pitchFamily="66" charset="0"/>
              </a:rPr>
              <a:t>ON BEŞ YAŞINDA BİR GENCİN BABASININ SORUSUNA YANITI :</a:t>
            </a:r>
          </a:p>
        </p:txBody>
      </p:sp>
      <p:sp>
        <p:nvSpPr>
          <p:cNvPr id="147459" name="Rectangle 3"/>
          <p:cNvSpPr>
            <a:spLocks noGrp="1" noChangeArrowheads="1"/>
          </p:cNvSpPr>
          <p:nvPr>
            <p:ph idx="1"/>
          </p:nvPr>
        </p:nvSpPr>
        <p:spPr>
          <a:xfrm>
            <a:off x="2121325" y="2204864"/>
            <a:ext cx="7416800" cy="3843337"/>
          </a:xfrm>
        </p:spPr>
        <p:txBody>
          <a:bodyPr>
            <a:normAutofit/>
          </a:bodyPr>
          <a:lstStyle/>
          <a:p>
            <a:pPr eaLnBrk="1" hangingPunct="1">
              <a:buFont typeface="Wingdings" panose="05000000000000000000" pitchFamily="2" charset="2"/>
              <a:buNone/>
              <a:defRPr/>
            </a:pPr>
            <a:r>
              <a:rPr lang="tr-TR" sz="2400" dirty="0">
                <a:latin typeface="Comic Sans MS" pitchFamily="66" charset="0"/>
              </a:rPr>
              <a:t>  “Sabah </a:t>
            </a:r>
            <a:r>
              <a:rPr lang="tr-TR" sz="2400" dirty="0" smtClean="0">
                <a:latin typeface="Comic Sans MS" pitchFamily="66" charset="0"/>
              </a:rPr>
              <a:t>ölmek </a:t>
            </a:r>
            <a:r>
              <a:rPr lang="tr-TR" sz="2400" dirty="0">
                <a:latin typeface="Comic Sans MS" pitchFamily="66" charset="0"/>
              </a:rPr>
              <a:t>istiyorum çünkü günle yüzleşemiyorum, öğlende sonsuza kadar yaşamak istiyorum çünkü Sarah bana gülümsüyor. Öğleden sonra, kırmızı spor bir araba istiyorum, çünkü yandaki </a:t>
            </a:r>
            <a:r>
              <a:rPr lang="tr-TR" sz="2400" dirty="0" err="1">
                <a:latin typeface="Comic Sans MS" pitchFamily="66" charset="0"/>
              </a:rPr>
              <a:t>moronun</a:t>
            </a:r>
            <a:r>
              <a:rPr lang="tr-TR" sz="2400" dirty="0">
                <a:latin typeface="Comic Sans MS" pitchFamily="66" charset="0"/>
              </a:rPr>
              <a:t> bir tane var. Ve akşamleyin ev dışında herhangi bir yerde olmak istiyorum çünkü annemle bir hiç yüzünden kavga ediyorsun. ‘Gerçekten, ne istiyorsun?’ diye sorarken ciddi misin ?” (</a:t>
            </a:r>
            <a:r>
              <a:rPr lang="tr-TR" sz="2400" dirty="0" err="1">
                <a:latin typeface="Comic Sans MS" pitchFamily="66" charset="0"/>
              </a:rPr>
              <a:t>Yalom</a:t>
            </a:r>
            <a:r>
              <a:rPr lang="tr-TR" sz="2400" dirty="0">
                <a:latin typeface="Comic Sans MS" pitchFamily="66" charset="0"/>
              </a:rPr>
              <a:t>, 2008)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559496" y="476251"/>
            <a:ext cx="8651304" cy="5649913"/>
          </a:xfrm>
        </p:spPr>
        <p:txBody>
          <a:bodyPr>
            <a:normAutofit lnSpcReduction="10000"/>
          </a:bodyPr>
          <a:lstStyle/>
          <a:p>
            <a:pPr eaLnBrk="1" hangingPunct="1">
              <a:buFont typeface="Wingdings" panose="05000000000000000000" pitchFamily="2" charset="2"/>
              <a:buNone/>
              <a:defRPr/>
            </a:pPr>
            <a:endParaRPr lang="tr-TR" sz="2800" b="1" u="sng" dirty="0">
              <a:latin typeface="Comic Sans MS" pitchFamily="66" charset="0"/>
            </a:endParaRPr>
          </a:p>
          <a:p>
            <a:pPr eaLnBrk="1" hangingPunct="1">
              <a:buFont typeface="Wingdings" panose="05000000000000000000" pitchFamily="2" charset="2"/>
              <a:buNone/>
              <a:defRPr/>
            </a:pPr>
            <a:r>
              <a:rPr lang="tr-TR" sz="2800" b="1" dirty="0">
                <a:latin typeface="Comic Sans MS" pitchFamily="66" charset="0"/>
              </a:rPr>
              <a:t>  </a:t>
            </a:r>
            <a:r>
              <a:rPr lang="tr-TR" sz="2800" b="1" u="sng" dirty="0">
                <a:latin typeface="Comic Sans MS" pitchFamily="66" charset="0"/>
              </a:rPr>
              <a:t>ERGENLİKTE SOSYAL GELİŞİM:</a:t>
            </a:r>
          </a:p>
          <a:p>
            <a:pPr eaLnBrk="1" hangingPunct="1">
              <a:buFont typeface="Wingdings" panose="05000000000000000000" pitchFamily="2" charset="2"/>
              <a:buNone/>
              <a:defRPr/>
            </a:pPr>
            <a:r>
              <a:rPr lang="tr-TR" sz="2000" dirty="0">
                <a:latin typeface="Comic Sans MS" pitchFamily="66" charset="0"/>
              </a:rPr>
              <a:t>    </a:t>
            </a:r>
            <a:r>
              <a:rPr lang="tr-TR" sz="3200" dirty="0">
                <a:latin typeface="Comic Sans MS" pitchFamily="66" charset="0"/>
              </a:rPr>
              <a:t> </a:t>
            </a:r>
            <a:r>
              <a:rPr lang="tr-TR" sz="2000" dirty="0">
                <a:latin typeface="Comic Sans MS" pitchFamily="66" charset="0"/>
              </a:rPr>
              <a:t>Ergenlikte önemli bir diğer gelişim boyutu ise sosyal gelişmedir. Bilindiği gibi bireyin sosyalleşmesi ilk olarak ailede başlar. Bu bağlamda ergenin sosyalleşme süreci aslında çocukluk döneminde başlamış ve ergenlik döneminde ise bu süreç ailesinin dışına taşarak okul çevresi ve dolayısıyla arkadaş grupları ekseninde hızla devam etmektedir.</a:t>
            </a:r>
            <a:endParaRPr lang="tr-TR" sz="3200" u="sng" dirty="0">
              <a:latin typeface="Comic Sans MS" pitchFamily="66" charset="0"/>
            </a:endParaRPr>
          </a:p>
          <a:p>
            <a:pPr eaLnBrk="1" hangingPunct="1">
              <a:buFont typeface="Wingdings" panose="05000000000000000000" pitchFamily="2" charset="2"/>
              <a:buNone/>
              <a:defRPr/>
            </a:pPr>
            <a:r>
              <a:rPr lang="tr-TR" sz="2400" dirty="0">
                <a:latin typeface="Comic Sans MS" pitchFamily="66" charset="0"/>
              </a:rPr>
              <a:t>    </a:t>
            </a:r>
          </a:p>
          <a:p>
            <a:pPr eaLnBrk="1" hangingPunct="1">
              <a:buFont typeface="Wingdings" panose="05000000000000000000" pitchFamily="2" charset="2"/>
              <a:buNone/>
              <a:defRPr/>
            </a:pPr>
            <a:r>
              <a:rPr lang="tr-TR" sz="2400" dirty="0">
                <a:latin typeface="Comic Sans MS" pitchFamily="66" charset="0"/>
              </a:rPr>
              <a:t>     Sosyal gelişme içinde ergen, arkadaş çevresinin değerlerini ve dünya görüşünü çok önemser. Bu sırada ergen</a:t>
            </a:r>
            <a:r>
              <a:rPr lang="tr-TR" sz="2400" b="1" dirty="0">
                <a:latin typeface="Comic Sans MS" pitchFamily="66" charset="0"/>
              </a:rPr>
              <a:t> </a:t>
            </a:r>
            <a:r>
              <a:rPr lang="tr-TR" sz="2400" dirty="0">
                <a:latin typeface="Comic Sans MS" pitchFamily="66" charset="0"/>
              </a:rPr>
              <a:t>için anne-babasının ve diğer yetişkinlerin görüşleri geri plandadır ve reddedilir. Bazı durumlarda ergen arkadaş grubuna kabul edilebilmek için benimsemediği hareket ve tutumları bile benimser görünür.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idx="1"/>
          </p:nvPr>
        </p:nvSpPr>
        <p:spPr>
          <a:xfrm>
            <a:off x="5447928" y="857250"/>
            <a:ext cx="5903913" cy="5394325"/>
          </a:xfrm>
        </p:spPr>
        <p:txBody>
          <a:bodyPr>
            <a:normAutofit/>
          </a:bodyPr>
          <a:lstStyle/>
          <a:p>
            <a:pPr eaLnBrk="1" hangingPunct="1">
              <a:lnSpc>
                <a:spcPct val="80000"/>
              </a:lnSpc>
              <a:buFont typeface="Wingdings" panose="05000000000000000000" pitchFamily="2" charset="2"/>
              <a:buNone/>
              <a:defRPr/>
            </a:pPr>
            <a:r>
              <a:rPr lang="tr-TR" sz="2900" dirty="0">
                <a:latin typeface="Comic Sans MS" pitchFamily="66" charset="0"/>
              </a:rPr>
              <a:t>   </a:t>
            </a:r>
            <a:r>
              <a:rPr lang="tr-TR" sz="2300" dirty="0">
                <a:latin typeface="Comic Sans MS" pitchFamily="66" charset="0"/>
              </a:rPr>
              <a:t>Çocukluğunda anne-babasına bağımlı olan ergen, artık bu bağımlılıktan çıkmakta ve bağımsız bir birey olmaya yönelmektedir. Ergenin</a:t>
            </a:r>
            <a:r>
              <a:rPr lang="tr-TR" sz="2300" b="1" dirty="0">
                <a:latin typeface="Comic Sans MS" pitchFamily="66" charset="0"/>
              </a:rPr>
              <a:t> </a:t>
            </a:r>
            <a:r>
              <a:rPr lang="tr-TR" sz="2300" dirty="0">
                <a:latin typeface="Comic Sans MS" pitchFamily="66" charset="0"/>
              </a:rPr>
              <a:t>bağımsızlaşma sürecinde aile ile kurulan ilişkinin bağlılık boyutuna vurgu yapmakta; sağlıklı ve güvene dayalı bir bağlılığın ergenin karmaşık ve geniş sosyal çevreyi değerlendirmekte önemli bir destek kaynağı olduğunu belirtilmektedir. </a:t>
            </a:r>
          </a:p>
          <a:p>
            <a:pPr eaLnBrk="1" hangingPunct="1">
              <a:lnSpc>
                <a:spcPct val="80000"/>
              </a:lnSpc>
              <a:buFont typeface="Wingdings" panose="05000000000000000000" pitchFamily="2" charset="2"/>
              <a:buNone/>
              <a:defRPr/>
            </a:pPr>
            <a:r>
              <a:rPr lang="tr-TR" sz="2300" dirty="0">
                <a:latin typeface="Comic Sans MS" pitchFamily="66" charset="0"/>
              </a:rPr>
              <a:t>    </a:t>
            </a:r>
          </a:p>
          <a:p>
            <a:pPr eaLnBrk="1" hangingPunct="1">
              <a:lnSpc>
                <a:spcPct val="80000"/>
              </a:lnSpc>
              <a:buFont typeface="Wingdings" panose="05000000000000000000" pitchFamily="2" charset="2"/>
              <a:buNone/>
              <a:defRPr/>
            </a:pPr>
            <a:r>
              <a:rPr lang="tr-TR" sz="2300" dirty="0">
                <a:latin typeface="Comic Sans MS" pitchFamily="66" charset="0"/>
              </a:rPr>
              <a:t>   </a:t>
            </a:r>
            <a:r>
              <a:rPr lang="tr-TR" sz="2300" dirty="0" smtClean="0">
                <a:latin typeface="Comic Sans MS" pitchFamily="66" charset="0"/>
              </a:rPr>
              <a:t> Ergen</a:t>
            </a:r>
            <a:r>
              <a:rPr lang="tr-TR" sz="2300" b="1" dirty="0" smtClean="0">
                <a:latin typeface="Comic Sans MS" pitchFamily="66" charset="0"/>
              </a:rPr>
              <a:t> </a:t>
            </a:r>
            <a:r>
              <a:rPr lang="tr-TR" sz="2300" dirty="0">
                <a:latin typeface="Comic Sans MS" pitchFamily="66" charset="0"/>
              </a:rPr>
              <a:t>ailesi ile güven duyarak bir bağlılık ilişkisi geliştirmiş ise arkadaşları ile de benzer bir ilişki kurabilmektedir.</a:t>
            </a:r>
            <a:r>
              <a:rPr lang="tr-TR" dirty="0"/>
              <a:t> </a:t>
            </a:r>
          </a:p>
        </p:txBody>
      </p:sp>
      <p:pic>
        <p:nvPicPr>
          <p:cNvPr id="14339" name="Picture 5" descr="ergenlik%20yen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908051"/>
            <a:ext cx="3600523" cy="48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subTitle" idx="1"/>
          </p:nvPr>
        </p:nvSpPr>
        <p:spPr>
          <a:xfrm>
            <a:off x="6312024" y="764704"/>
            <a:ext cx="4392612" cy="4608513"/>
          </a:xfrm>
        </p:spPr>
        <p:txBody>
          <a:bodyPr>
            <a:normAutofit/>
          </a:bodyPr>
          <a:lstStyle/>
          <a:p>
            <a:pPr eaLnBrk="1" hangingPunct="1">
              <a:lnSpc>
                <a:spcPct val="90000"/>
              </a:lnSpc>
              <a:defRPr/>
            </a:pPr>
            <a:endParaRPr lang="tr-TR" sz="3600" b="1" dirty="0">
              <a:latin typeface="Comic Sans MS" pitchFamily="66" charset="0"/>
            </a:endParaRPr>
          </a:p>
          <a:p>
            <a:pPr eaLnBrk="1" hangingPunct="1">
              <a:lnSpc>
                <a:spcPct val="90000"/>
              </a:lnSpc>
              <a:defRPr/>
            </a:pPr>
            <a:endParaRPr lang="tr-TR" sz="3600" b="1" dirty="0">
              <a:latin typeface="Comic Sans MS" pitchFamily="66" charset="0"/>
            </a:endParaRPr>
          </a:p>
          <a:p>
            <a:pPr eaLnBrk="1" hangingPunct="1">
              <a:lnSpc>
                <a:spcPct val="90000"/>
              </a:lnSpc>
              <a:defRPr/>
            </a:pPr>
            <a:r>
              <a:rPr lang="tr-TR" sz="3600" b="1" dirty="0">
                <a:latin typeface="Comic Sans MS" pitchFamily="66" charset="0"/>
              </a:rPr>
              <a:t>Ergen; çocuk değildir ama çocukça davranır, yetişkin değildir ama yetişkinliğe öykünür.</a:t>
            </a:r>
            <a:r>
              <a:rPr lang="tr-TR" sz="3600" dirty="0">
                <a:latin typeface="Comic Sans MS" pitchFamily="66" charset="0"/>
              </a:rPr>
              <a:t> </a:t>
            </a:r>
          </a:p>
        </p:txBody>
      </p:sp>
      <p:pic>
        <p:nvPicPr>
          <p:cNvPr id="15363" name="Picture 3" descr="erge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549276"/>
            <a:ext cx="3905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tr-TR" sz="3200" b="0">
                <a:latin typeface="Comic Sans MS" pitchFamily="66" charset="0"/>
              </a:rPr>
              <a:t>ERGENLİK DÖNEMİNDE GENÇ NASILDIR?</a:t>
            </a:r>
          </a:p>
        </p:txBody>
      </p:sp>
      <p:sp>
        <p:nvSpPr>
          <p:cNvPr id="6147" name="Rectangle 3"/>
          <p:cNvSpPr>
            <a:spLocks noGrp="1" noChangeArrowheads="1"/>
          </p:cNvSpPr>
          <p:nvPr>
            <p:ph idx="1"/>
          </p:nvPr>
        </p:nvSpPr>
        <p:spPr>
          <a:xfrm>
            <a:off x="1992314" y="1341438"/>
            <a:ext cx="5399087" cy="4895850"/>
          </a:xfrm>
        </p:spPr>
        <p:txBody>
          <a:bodyPr>
            <a:normAutofit lnSpcReduction="10000"/>
          </a:bodyPr>
          <a:lstStyle/>
          <a:p>
            <a:pPr eaLnBrk="1" hangingPunct="1">
              <a:buFont typeface="Wingdings" panose="05000000000000000000" pitchFamily="2" charset="2"/>
              <a:buNone/>
              <a:defRPr/>
            </a:pPr>
            <a:r>
              <a:rPr lang="en-US" b="1" dirty="0"/>
              <a:t>  </a:t>
            </a:r>
            <a:r>
              <a:rPr lang="tr-TR" b="1" dirty="0"/>
              <a:t> </a:t>
            </a:r>
            <a:r>
              <a:rPr lang="tr-TR" b="1" dirty="0" smtClean="0"/>
              <a:t>  </a:t>
            </a:r>
            <a:r>
              <a:rPr lang="tr-TR" sz="2800" b="1" u="sng" dirty="0" smtClean="0">
                <a:latin typeface="Comic Sans MS" pitchFamily="66" charset="0"/>
              </a:rPr>
              <a:t>Arkadaşlarına </a:t>
            </a:r>
            <a:r>
              <a:rPr lang="tr-TR" sz="2800" b="1" u="sng" dirty="0">
                <a:latin typeface="Comic Sans MS" pitchFamily="66" charset="0"/>
              </a:rPr>
              <a:t>çok önem verirler</a:t>
            </a:r>
            <a:r>
              <a:rPr lang="tr-TR" sz="2400" dirty="0">
                <a:latin typeface="Comic Sans MS" pitchFamily="66" charset="0"/>
              </a:rPr>
              <a:t> :</a:t>
            </a:r>
            <a:r>
              <a:rPr lang="tr-TR" sz="2000" dirty="0">
                <a:latin typeface="Comic Sans MS" pitchFamily="66" charset="0"/>
              </a:rPr>
              <a:t>Arkadaşlarını sevmediğinizi belli etmeyin. Yaşantılarına dahil olmaya çalışın. Böylece yakından takip etme şansı yakalarsınız. Arkadaşlarını eve davet edin, tanışmak için fırsatlar yaratın, ısrarcı görünmeyin</a:t>
            </a:r>
            <a:r>
              <a:rPr lang="tr-TR" sz="2400" dirty="0">
                <a:latin typeface="Comic Sans MS" pitchFamily="66" charset="0"/>
              </a:rPr>
              <a:t>.</a:t>
            </a:r>
          </a:p>
          <a:p>
            <a:pPr eaLnBrk="1" hangingPunct="1">
              <a:buFont typeface="Wingdings" panose="05000000000000000000" pitchFamily="2" charset="2"/>
              <a:buNone/>
              <a:defRPr/>
            </a:pPr>
            <a:r>
              <a:rPr lang="en-US" sz="2800" b="1" dirty="0">
                <a:latin typeface="Comic Sans MS" pitchFamily="66" charset="0"/>
              </a:rPr>
              <a:t>  </a:t>
            </a:r>
            <a:r>
              <a:rPr lang="tr-TR" sz="2800" b="1" u="sng" dirty="0">
                <a:latin typeface="Comic Sans MS" pitchFamily="66" charset="0"/>
              </a:rPr>
              <a:t>Anne-babası ile kavga ederler</a:t>
            </a:r>
            <a:r>
              <a:rPr lang="tr-TR" sz="2800" dirty="0">
                <a:latin typeface="Comic Sans MS" pitchFamily="66" charset="0"/>
              </a:rPr>
              <a:t> : </a:t>
            </a:r>
            <a:r>
              <a:rPr lang="tr-TR" sz="2000" dirty="0">
                <a:latin typeface="Comic Sans MS" pitchFamily="66" charset="0"/>
              </a:rPr>
              <a:t>Ergen, diğer bir deyişle delikanlıdır. Atalarımız der ki ; “Deliyle deli olunmaz”. Bu söz çok doğrudur. O sinirliyken siz de sinirli olursanız iletişim kopar. İsteklerinizi, beklentilerinizi o sakinken iletin. Sinirliyken üstüne gitmek sizi olumlu sonuca asla götürmeyecektir.</a:t>
            </a:r>
          </a:p>
          <a:p>
            <a:pPr eaLnBrk="1" hangingPunct="1">
              <a:defRPr/>
            </a:pPr>
            <a:endParaRPr lang="tr-TR" sz="2000" dirty="0">
              <a:latin typeface="Comic Sans MS" pitchFamily="66" charset="0"/>
            </a:endParaRPr>
          </a:p>
        </p:txBody>
      </p:sp>
      <p:pic>
        <p:nvPicPr>
          <p:cNvPr id="16388" name="Picture 5" descr="ergenli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706" y="1341438"/>
            <a:ext cx="3276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336</TotalTime>
  <Words>1908</Words>
  <Application>Microsoft Office PowerPoint</Application>
  <PresentationFormat>Geniş ekran</PresentationFormat>
  <Paragraphs>136</Paragraphs>
  <Slides>34</Slides>
  <Notes>12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34</vt:i4>
      </vt:variant>
    </vt:vector>
  </HeadingPairs>
  <TitlesOfParts>
    <vt:vector size="43" baseType="lpstr">
      <vt:lpstr>Arial</vt:lpstr>
      <vt:lpstr>Calibri</vt:lpstr>
      <vt:lpstr>Century Gothic</vt:lpstr>
      <vt:lpstr>Comic Sans MS</vt:lpstr>
      <vt:lpstr>Symbol</vt:lpstr>
      <vt:lpstr>Times New Roman</vt:lpstr>
      <vt:lpstr>Wingdings</vt:lpstr>
      <vt:lpstr>Wingdings 3</vt:lpstr>
      <vt:lpstr>Duman</vt:lpstr>
      <vt:lpstr>Ergenlik Dönemi</vt:lpstr>
      <vt:lpstr>ERGENLİK DÖNEMİ</vt:lpstr>
      <vt:lpstr>PowerPoint Sunusu</vt:lpstr>
      <vt:lpstr>PowerPoint Sunusu</vt:lpstr>
      <vt:lpstr>ON BEŞ YAŞINDA BİR GENCİN BABASININ SORUSUNA YANITI :</vt:lpstr>
      <vt:lpstr>PowerPoint Sunusu</vt:lpstr>
      <vt:lpstr>PowerPoint Sunusu</vt:lpstr>
      <vt:lpstr>PowerPoint Sunusu</vt:lpstr>
      <vt:lpstr>ERGENLİK DÖNEMİNDE GENÇ NASILDIR?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ERGENLİKTE AİLENİN ÖNEMİ </vt:lpstr>
      <vt:lpstr> ANNE- BABANIN YAKLAŞIMINA GÖRE  FARKLILAŞAN KİŞİLİK YAPILARI</vt:lpstr>
      <vt:lpstr>ANNE- BABANIN YAKLAŞIMINA GÖRE  FARKLILAŞAN KİŞİLİK YAPILARI</vt:lpstr>
      <vt:lpstr>GENCİN AİLESİ İÇİN DÜŞÜNCELERİ</vt:lpstr>
      <vt:lpstr>PowerPoint Sunusu</vt:lpstr>
      <vt:lpstr>ANNE BABALARA DÜŞEN GÖREVLER: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Blaster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PremiumXP Sp3 © 2009</dc:creator>
  <cp:lastModifiedBy>USER</cp:lastModifiedBy>
  <cp:revision>13</cp:revision>
  <dcterms:created xsi:type="dcterms:W3CDTF">2011-04-21T07:03:35Z</dcterms:created>
  <dcterms:modified xsi:type="dcterms:W3CDTF">2022-12-21T07:11:12Z</dcterms:modified>
</cp:coreProperties>
</file>