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handoutMasterIdLst>
    <p:handoutMasterId r:id="rId83"/>
  </p:handoutMasterIdLst>
  <p:sldIdLst>
    <p:sldId id="256" r:id="rId2"/>
    <p:sldId id="346" r:id="rId3"/>
    <p:sldId id="347" r:id="rId4"/>
    <p:sldId id="348" r:id="rId5"/>
    <p:sldId id="349" r:id="rId6"/>
    <p:sldId id="350" r:id="rId7"/>
    <p:sldId id="351" r:id="rId8"/>
    <p:sldId id="352" r:id="rId9"/>
    <p:sldId id="353" r:id="rId10"/>
    <p:sldId id="354" r:id="rId11"/>
    <p:sldId id="355" r:id="rId12"/>
    <p:sldId id="356" r:id="rId13"/>
    <p:sldId id="357" r:id="rId14"/>
    <p:sldId id="358" r:id="rId15"/>
    <p:sldId id="435" r:id="rId16"/>
    <p:sldId id="359" r:id="rId17"/>
    <p:sldId id="360" r:id="rId18"/>
    <p:sldId id="362" r:id="rId19"/>
    <p:sldId id="361" r:id="rId20"/>
    <p:sldId id="363" r:id="rId21"/>
    <p:sldId id="364" r:id="rId22"/>
    <p:sldId id="365" r:id="rId23"/>
    <p:sldId id="426" r:id="rId24"/>
    <p:sldId id="368" r:id="rId25"/>
    <p:sldId id="371" r:id="rId26"/>
    <p:sldId id="366" r:id="rId27"/>
    <p:sldId id="427" r:id="rId28"/>
    <p:sldId id="374" r:id="rId29"/>
    <p:sldId id="375" r:id="rId30"/>
    <p:sldId id="376" r:id="rId31"/>
    <p:sldId id="377" r:id="rId32"/>
    <p:sldId id="378" r:id="rId33"/>
    <p:sldId id="379" r:id="rId34"/>
    <p:sldId id="385" r:id="rId35"/>
    <p:sldId id="386" r:id="rId36"/>
    <p:sldId id="387" r:id="rId37"/>
    <p:sldId id="388" r:id="rId38"/>
    <p:sldId id="389" r:id="rId39"/>
    <p:sldId id="380" r:id="rId40"/>
    <p:sldId id="392" r:id="rId41"/>
    <p:sldId id="428" r:id="rId42"/>
    <p:sldId id="429" r:id="rId43"/>
    <p:sldId id="430" r:id="rId44"/>
    <p:sldId id="431" r:id="rId45"/>
    <p:sldId id="432" r:id="rId46"/>
    <p:sldId id="383" r:id="rId47"/>
    <p:sldId id="370" r:id="rId48"/>
    <p:sldId id="372" r:id="rId49"/>
    <p:sldId id="373" r:id="rId50"/>
    <p:sldId id="393" r:id="rId51"/>
    <p:sldId id="433" r:id="rId52"/>
    <p:sldId id="395" r:id="rId53"/>
    <p:sldId id="396" r:id="rId54"/>
    <p:sldId id="398" r:id="rId55"/>
    <p:sldId id="399" r:id="rId56"/>
    <p:sldId id="400" r:id="rId57"/>
    <p:sldId id="401" r:id="rId58"/>
    <p:sldId id="402" r:id="rId59"/>
    <p:sldId id="403" r:id="rId60"/>
    <p:sldId id="404" r:id="rId61"/>
    <p:sldId id="405" r:id="rId62"/>
    <p:sldId id="406" r:id="rId63"/>
    <p:sldId id="407" r:id="rId64"/>
    <p:sldId id="408" r:id="rId65"/>
    <p:sldId id="409" r:id="rId66"/>
    <p:sldId id="410" r:id="rId67"/>
    <p:sldId id="411" r:id="rId68"/>
    <p:sldId id="412" r:id="rId69"/>
    <p:sldId id="413" r:id="rId70"/>
    <p:sldId id="414" r:id="rId71"/>
    <p:sldId id="415" r:id="rId72"/>
    <p:sldId id="434" r:id="rId73"/>
    <p:sldId id="423" r:id="rId74"/>
    <p:sldId id="424" r:id="rId75"/>
    <p:sldId id="425" r:id="rId76"/>
    <p:sldId id="416" r:id="rId77"/>
    <p:sldId id="417" r:id="rId78"/>
    <p:sldId id="421" r:id="rId79"/>
    <p:sldId id="419" r:id="rId80"/>
    <p:sldId id="420" r:id="rId8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9" d="100"/>
          <a:sy n="109" d="100"/>
        </p:scale>
        <p:origin x="12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A8924812-8028-4A3B-9753-B002D3153BE7}" type="datetimeFigureOut">
              <a:rPr lang="tr-TR"/>
              <a:pPr>
                <a:defRPr/>
              </a:pPr>
              <a:t>21.12.2022</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C87F201-8A83-4D0C-8C82-CD7569C799B6}" type="slidenum">
              <a:rPr lang="tr-TR" altLang="tr-TR"/>
              <a:pPr/>
              <a:t>‹#›</a:t>
            </a:fld>
            <a:endParaRPr lang="tr-TR" alt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9A4582B-6275-4E45-B40E-E6A898974E67}" type="datetimeFigureOut">
              <a:rPr lang="tr-TR"/>
              <a:pPr>
                <a:defRPr/>
              </a:pPr>
              <a:t>21.12.2022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ACCF2B2-9880-4578-A76A-C56557E0E63A}"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5124" name="Slayt Numarası Yer Tutucus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C4CD79-FC23-455D-BADA-B1EA159DAEA7}" type="slidenum">
              <a:rPr lang="tr-TR" altLang="tr-TR"/>
              <a:pPr>
                <a:spcBef>
                  <a:spcPct val="0"/>
                </a:spcBef>
              </a:pPr>
              <a:t>1</a:t>
            </a:fld>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smtClean="0">
                <a:cs typeface="Arial" panose="020B0604020202020204" pitchFamily="34" charset="0"/>
              </a:rPr>
              <a:t>Çocuklar sırlarını en yakın arkadaşları ile paylaşmak isteyebilir;</a:t>
            </a:r>
          </a:p>
          <a:p>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tr-TR" altLang="tr-TR" smtClean="0"/>
              <a:t>Birçok aile için çocuğuyla cinsel konuları paylaşımda bulunmak güç bir durumdur.Kimi aileler çocukları ile bu konuyu hiç konuşmazken kimi aileler de çocuğun cinsel konulara ait sorularını “Aa ne kadar ayıp!”diye nitelemelerle çocuğu kınamakta ve suçlamaktadır. Neticede çocuk cinsel öğeler içeren konularda aileden yardım için geride duracaktır. Okul öncesi dönemde aileler çocuğun cinselliğe ait merakını giderirken detaya inmeden,cinsel organların değerli olduğu,vücutta birtakım fonksiyonlarının olduğu ve bu sayede kız-erkek,anne-baba gibi özelliklerinin oluştuğu anlatılmalıdır</a:t>
            </a:r>
          </a:p>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15363"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17411"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1143000" y="696913"/>
            <a:ext cx="4572000" cy="3429000"/>
          </a:xfrm>
          <a:noFill/>
          <a:ln w="9525">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19459" name="Text Box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23555"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25603"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29699"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31747"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39939"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B3796A96-3B10-4C5C-B0AC-E1EFF70ABE1E}" type="datetime1">
              <a:rPr lang="tr-TR"/>
              <a:pPr>
                <a:defRPr/>
              </a:pPr>
              <a:t>21.12.2022</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6" name="5 Slayt Numarası Yer Tutucusu"/>
          <p:cNvSpPr>
            <a:spLocks noGrp="1"/>
          </p:cNvSpPr>
          <p:nvPr>
            <p:ph type="sldNum" sz="quarter" idx="12"/>
          </p:nvPr>
        </p:nvSpPr>
        <p:spPr/>
        <p:txBody>
          <a:bodyPr/>
          <a:lstStyle>
            <a:lvl1pPr>
              <a:defRPr/>
            </a:lvl1pPr>
          </a:lstStyle>
          <a:p>
            <a:fld id="{FC981588-3F7C-48A8-BA65-0AAD827C0EB5}" type="slidenum">
              <a:rPr lang="tr-TR" altLang="tr-TR"/>
              <a:pPr/>
              <a:t>‹#›</a:t>
            </a:fld>
            <a:endParaRPr lang="tr-TR" altLang="tr-TR"/>
          </a:p>
        </p:txBody>
      </p:sp>
    </p:spTree>
    <p:extLst>
      <p:ext uri="{BB962C8B-B14F-4D97-AF65-F5344CB8AC3E}">
        <p14:creationId xmlns:p14="http://schemas.microsoft.com/office/powerpoint/2010/main" val="215621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8E3E8459-8B7A-45A6-8504-957F1483FA9C}" type="datetime1">
              <a:rPr lang="tr-TR"/>
              <a:pPr>
                <a:defRPr/>
              </a:pPr>
              <a:t>21.12.2022</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6" name="5 Slayt Numarası Yer Tutucusu"/>
          <p:cNvSpPr>
            <a:spLocks noGrp="1"/>
          </p:cNvSpPr>
          <p:nvPr>
            <p:ph type="sldNum" sz="quarter" idx="12"/>
          </p:nvPr>
        </p:nvSpPr>
        <p:spPr/>
        <p:txBody>
          <a:bodyPr/>
          <a:lstStyle>
            <a:lvl1pPr>
              <a:defRPr/>
            </a:lvl1pPr>
          </a:lstStyle>
          <a:p>
            <a:fld id="{D4E3B613-1FC3-4CD7-80AF-4E25D9F90A18}" type="slidenum">
              <a:rPr lang="tr-TR" altLang="tr-TR"/>
              <a:pPr/>
              <a:t>‹#›</a:t>
            </a:fld>
            <a:endParaRPr lang="tr-TR" altLang="tr-TR"/>
          </a:p>
        </p:txBody>
      </p:sp>
    </p:spTree>
    <p:extLst>
      <p:ext uri="{BB962C8B-B14F-4D97-AF65-F5344CB8AC3E}">
        <p14:creationId xmlns:p14="http://schemas.microsoft.com/office/powerpoint/2010/main" val="129572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52833C4E-FA2A-4A5C-B327-14F3FFFDD353}" type="datetime1">
              <a:rPr lang="tr-TR"/>
              <a:pPr>
                <a:defRPr/>
              </a:pPr>
              <a:t>21.12.2022</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6" name="5 Slayt Numarası Yer Tutucusu"/>
          <p:cNvSpPr>
            <a:spLocks noGrp="1"/>
          </p:cNvSpPr>
          <p:nvPr>
            <p:ph type="sldNum" sz="quarter" idx="12"/>
          </p:nvPr>
        </p:nvSpPr>
        <p:spPr/>
        <p:txBody>
          <a:bodyPr/>
          <a:lstStyle>
            <a:lvl1pPr>
              <a:defRPr/>
            </a:lvl1pPr>
          </a:lstStyle>
          <a:p>
            <a:fld id="{D80BE524-2C99-4664-BD47-C041E0E40405}" type="slidenum">
              <a:rPr lang="tr-TR" altLang="tr-TR"/>
              <a:pPr/>
              <a:t>‹#›</a:t>
            </a:fld>
            <a:endParaRPr lang="tr-TR" altLang="tr-TR"/>
          </a:p>
        </p:txBody>
      </p:sp>
    </p:spTree>
    <p:extLst>
      <p:ext uri="{BB962C8B-B14F-4D97-AF65-F5344CB8AC3E}">
        <p14:creationId xmlns:p14="http://schemas.microsoft.com/office/powerpoint/2010/main" val="1026313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Metin Yer Tutucusu"/>
          <p:cNvSpPr>
            <a:spLocks noGrp="1"/>
          </p:cNvSpPr>
          <p:nvPr>
            <p:ph type="body"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67E1C457-3706-40F4-913E-51E24210CB37}" type="datetime1">
              <a:rPr lang="tr-TR"/>
              <a:pPr>
                <a:defRPr/>
              </a:pPr>
              <a:t>21.12.2022</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7" name="5 Slayt Numarası Yer Tutucusu"/>
          <p:cNvSpPr>
            <a:spLocks noGrp="1"/>
          </p:cNvSpPr>
          <p:nvPr>
            <p:ph type="sldNum" sz="quarter" idx="12"/>
          </p:nvPr>
        </p:nvSpPr>
        <p:spPr/>
        <p:txBody>
          <a:bodyPr/>
          <a:lstStyle>
            <a:lvl1pPr>
              <a:defRPr/>
            </a:lvl1pPr>
          </a:lstStyle>
          <a:p>
            <a:fld id="{412CF331-7D23-4206-AB14-F0BF4ADB3CB8}" type="slidenum">
              <a:rPr lang="tr-TR" altLang="tr-TR"/>
              <a:pPr/>
              <a:t>‹#›</a:t>
            </a:fld>
            <a:endParaRPr lang="tr-TR" altLang="tr-TR"/>
          </a:p>
        </p:txBody>
      </p:sp>
    </p:spTree>
    <p:extLst>
      <p:ext uri="{BB962C8B-B14F-4D97-AF65-F5344CB8AC3E}">
        <p14:creationId xmlns:p14="http://schemas.microsoft.com/office/powerpoint/2010/main" val="119008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40CA45F5-75E4-4D18-B0EE-82FC8C5A2015}" type="datetime1">
              <a:rPr lang="tr-TR"/>
              <a:pPr>
                <a:defRPr/>
              </a:pPr>
              <a:t>21.12.2022</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6" name="5 Slayt Numarası Yer Tutucusu"/>
          <p:cNvSpPr>
            <a:spLocks noGrp="1"/>
          </p:cNvSpPr>
          <p:nvPr>
            <p:ph type="sldNum" sz="quarter" idx="12"/>
          </p:nvPr>
        </p:nvSpPr>
        <p:spPr/>
        <p:txBody>
          <a:bodyPr/>
          <a:lstStyle>
            <a:lvl1pPr>
              <a:defRPr/>
            </a:lvl1pPr>
          </a:lstStyle>
          <a:p>
            <a:fld id="{25599DA6-9B8B-4D2F-A33D-E8B1B14E4E8D}" type="slidenum">
              <a:rPr lang="tr-TR" altLang="tr-TR"/>
              <a:pPr/>
              <a:t>‹#›</a:t>
            </a:fld>
            <a:endParaRPr lang="tr-TR" altLang="tr-TR"/>
          </a:p>
        </p:txBody>
      </p:sp>
    </p:spTree>
    <p:extLst>
      <p:ext uri="{BB962C8B-B14F-4D97-AF65-F5344CB8AC3E}">
        <p14:creationId xmlns:p14="http://schemas.microsoft.com/office/powerpoint/2010/main" val="68371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A02B36C-C2CE-4C08-9369-1F4B0731A0EE}" type="datetime1">
              <a:rPr lang="tr-TR"/>
              <a:pPr>
                <a:defRPr/>
              </a:pPr>
              <a:t>21.12.2022</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6" name="5 Slayt Numarası Yer Tutucusu"/>
          <p:cNvSpPr>
            <a:spLocks noGrp="1"/>
          </p:cNvSpPr>
          <p:nvPr>
            <p:ph type="sldNum" sz="quarter" idx="12"/>
          </p:nvPr>
        </p:nvSpPr>
        <p:spPr/>
        <p:txBody>
          <a:bodyPr/>
          <a:lstStyle>
            <a:lvl1pPr>
              <a:defRPr/>
            </a:lvl1pPr>
          </a:lstStyle>
          <a:p>
            <a:fld id="{EDDDD7BE-0CD1-4C92-AA3F-F3AA395254A6}" type="slidenum">
              <a:rPr lang="tr-TR" altLang="tr-TR"/>
              <a:pPr/>
              <a:t>‹#›</a:t>
            </a:fld>
            <a:endParaRPr lang="tr-TR" altLang="tr-TR"/>
          </a:p>
        </p:txBody>
      </p:sp>
    </p:spTree>
    <p:extLst>
      <p:ext uri="{BB962C8B-B14F-4D97-AF65-F5344CB8AC3E}">
        <p14:creationId xmlns:p14="http://schemas.microsoft.com/office/powerpoint/2010/main" val="189371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E368F193-4120-43D3-89BB-D81D920D2A32}" type="datetime1">
              <a:rPr lang="tr-TR"/>
              <a:pPr>
                <a:defRPr/>
              </a:pPr>
              <a:t>21.12.2022</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7" name="5 Slayt Numarası Yer Tutucusu"/>
          <p:cNvSpPr>
            <a:spLocks noGrp="1"/>
          </p:cNvSpPr>
          <p:nvPr>
            <p:ph type="sldNum" sz="quarter" idx="12"/>
          </p:nvPr>
        </p:nvSpPr>
        <p:spPr/>
        <p:txBody>
          <a:bodyPr/>
          <a:lstStyle>
            <a:lvl1pPr>
              <a:defRPr/>
            </a:lvl1pPr>
          </a:lstStyle>
          <a:p>
            <a:fld id="{58DFC4BB-968E-4A90-846F-57CC59BBDB22}" type="slidenum">
              <a:rPr lang="tr-TR" altLang="tr-TR"/>
              <a:pPr/>
              <a:t>‹#›</a:t>
            </a:fld>
            <a:endParaRPr lang="tr-TR" altLang="tr-TR"/>
          </a:p>
        </p:txBody>
      </p:sp>
    </p:spTree>
    <p:extLst>
      <p:ext uri="{BB962C8B-B14F-4D97-AF65-F5344CB8AC3E}">
        <p14:creationId xmlns:p14="http://schemas.microsoft.com/office/powerpoint/2010/main" val="143870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05362F43-0B89-41D2-BA64-80DD66CC292C}" type="datetime1">
              <a:rPr lang="tr-TR"/>
              <a:pPr>
                <a:defRPr/>
              </a:pPr>
              <a:t>21.12.2022</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9" name="5 Slayt Numarası Yer Tutucusu"/>
          <p:cNvSpPr>
            <a:spLocks noGrp="1"/>
          </p:cNvSpPr>
          <p:nvPr>
            <p:ph type="sldNum" sz="quarter" idx="12"/>
          </p:nvPr>
        </p:nvSpPr>
        <p:spPr/>
        <p:txBody>
          <a:bodyPr/>
          <a:lstStyle>
            <a:lvl1pPr>
              <a:defRPr/>
            </a:lvl1pPr>
          </a:lstStyle>
          <a:p>
            <a:fld id="{33848032-187C-4F9C-BAE0-60CD4CD49FAC}" type="slidenum">
              <a:rPr lang="tr-TR" altLang="tr-TR"/>
              <a:pPr/>
              <a:t>‹#›</a:t>
            </a:fld>
            <a:endParaRPr lang="tr-TR" altLang="tr-TR"/>
          </a:p>
        </p:txBody>
      </p:sp>
    </p:spTree>
    <p:extLst>
      <p:ext uri="{BB962C8B-B14F-4D97-AF65-F5344CB8AC3E}">
        <p14:creationId xmlns:p14="http://schemas.microsoft.com/office/powerpoint/2010/main" val="127298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D68BF55B-59DB-4BE5-AEC1-4D6A019F9F3E}" type="datetime1">
              <a:rPr lang="tr-TR"/>
              <a:pPr>
                <a:defRPr/>
              </a:pPr>
              <a:t>21.12.2022</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5" name="5 Slayt Numarası Yer Tutucusu"/>
          <p:cNvSpPr>
            <a:spLocks noGrp="1"/>
          </p:cNvSpPr>
          <p:nvPr>
            <p:ph type="sldNum" sz="quarter" idx="12"/>
          </p:nvPr>
        </p:nvSpPr>
        <p:spPr/>
        <p:txBody>
          <a:bodyPr/>
          <a:lstStyle>
            <a:lvl1pPr>
              <a:defRPr/>
            </a:lvl1pPr>
          </a:lstStyle>
          <a:p>
            <a:fld id="{95CB2EF6-F2CB-4178-B638-4A87153333C1}" type="slidenum">
              <a:rPr lang="tr-TR" altLang="tr-TR"/>
              <a:pPr/>
              <a:t>‹#›</a:t>
            </a:fld>
            <a:endParaRPr lang="tr-TR" altLang="tr-TR"/>
          </a:p>
        </p:txBody>
      </p:sp>
    </p:spTree>
    <p:extLst>
      <p:ext uri="{BB962C8B-B14F-4D97-AF65-F5344CB8AC3E}">
        <p14:creationId xmlns:p14="http://schemas.microsoft.com/office/powerpoint/2010/main" val="123672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3809946-E0D8-4486-9340-058B060CD104}" type="datetime1">
              <a:rPr lang="tr-TR"/>
              <a:pPr>
                <a:defRPr/>
              </a:pPr>
              <a:t>21.12.2022</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4" name="5 Slayt Numarası Yer Tutucusu"/>
          <p:cNvSpPr>
            <a:spLocks noGrp="1"/>
          </p:cNvSpPr>
          <p:nvPr>
            <p:ph type="sldNum" sz="quarter" idx="12"/>
          </p:nvPr>
        </p:nvSpPr>
        <p:spPr/>
        <p:txBody>
          <a:bodyPr/>
          <a:lstStyle>
            <a:lvl1pPr>
              <a:defRPr/>
            </a:lvl1pPr>
          </a:lstStyle>
          <a:p>
            <a:fld id="{B295C7E8-2DFF-48B4-90E7-016362D4DDC9}" type="slidenum">
              <a:rPr lang="tr-TR" altLang="tr-TR"/>
              <a:pPr/>
              <a:t>‹#›</a:t>
            </a:fld>
            <a:endParaRPr lang="tr-TR" altLang="tr-TR"/>
          </a:p>
        </p:txBody>
      </p:sp>
    </p:spTree>
    <p:extLst>
      <p:ext uri="{BB962C8B-B14F-4D97-AF65-F5344CB8AC3E}">
        <p14:creationId xmlns:p14="http://schemas.microsoft.com/office/powerpoint/2010/main" val="30205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5544522-66A3-4C7C-8684-BAFE24FCB6BE}" type="datetime1">
              <a:rPr lang="tr-TR"/>
              <a:pPr>
                <a:defRPr/>
              </a:pPr>
              <a:t>21.12.2022</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7" name="5 Slayt Numarası Yer Tutucusu"/>
          <p:cNvSpPr>
            <a:spLocks noGrp="1"/>
          </p:cNvSpPr>
          <p:nvPr>
            <p:ph type="sldNum" sz="quarter" idx="12"/>
          </p:nvPr>
        </p:nvSpPr>
        <p:spPr/>
        <p:txBody>
          <a:bodyPr/>
          <a:lstStyle>
            <a:lvl1pPr>
              <a:defRPr/>
            </a:lvl1pPr>
          </a:lstStyle>
          <a:p>
            <a:fld id="{67CB9F77-A5F7-4984-B82E-2B64559DD295}" type="slidenum">
              <a:rPr lang="tr-TR" altLang="tr-TR"/>
              <a:pPr/>
              <a:t>‹#›</a:t>
            </a:fld>
            <a:endParaRPr lang="tr-TR" altLang="tr-TR"/>
          </a:p>
        </p:txBody>
      </p:sp>
    </p:spTree>
    <p:extLst>
      <p:ext uri="{BB962C8B-B14F-4D97-AF65-F5344CB8AC3E}">
        <p14:creationId xmlns:p14="http://schemas.microsoft.com/office/powerpoint/2010/main" val="188674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4DF70BC-ECA8-4355-AA84-9904F5A59082}" type="datetime1">
              <a:rPr lang="tr-TR"/>
              <a:pPr>
                <a:defRPr/>
              </a:pPr>
              <a:t>21.12.2022</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ÇANKAYA REHBERLİK VE ARAŞTIRMA MERKEZİ</a:t>
            </a:r>
          </a:p>
        </p:txBody>
      </p:sp>
      <p:sp>
        <p:nvSpPr>
          <p:cNvPr id="7" name="5 Slayt Numarası Yer Tutucusu"/>
          <p:cNvSpPr>
            <a:spLocks noGrp="1"/>
          </p:cNvSpPr>
          <p:nvPr>
            <p:ph type="sldNum" sz="quarter" idx="12"/>
          </p:nvPr>
        </p:nvSpPr>
        <p:spPr/>
        <p:txBody>
          <a:bodyPr/>
          <a:lstStyle>
            <a:lvl1pPr>
              <a:defRPr/>
            </a:lvl1pPr>
          </a:lstStyle>
          <a:p>
            <a:fld id="{CBFAA339-FCB2-42A9-BCB8-08EB2B74B06E}" type="slidenum">
              <a:rPr lang="tr-TR" altLang="tr-TR"/>
              <a:pPr/>
              <a:t>‹#›</a:t>
            </a:fld>
            <a:endParaRPr lang="tr-TR" altLang="tr-TR"/>
          </a:p>
        </p:txBody>
      </p:sp>
    </p:spTree>
    <p:extLst>
      <p:ext uri="{BB962C8B-B14F-4D97-AF65-F5344CB8AC3E}">
        <p14:creationId xmlns:p14="http://schemas.microsoft.com/office/powerpoint/2010/main" val="362221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95624FE-F960-43A5-BE15-480F3E834010}" type="datetime1">
              <a:rPr lang="tr-TR"/>
              <a:pPr>
                <a:defRPr/>
              </a:pPr>
              <a:t>21.12.2022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tr-TR"/>
              <a:t>ÇANKAYA REHBERLİK VE ARAŞTIRMA MERKEZİ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74A60AAD-1D4F-4F06-9B3C-FE0C1CF9935D}"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images.google.com/imgres?imgurl=http://www.maxandmaudes.com/images/products/2311.jpg&amp;imgrefurl=http://www.maxandmaudes.com/swimwear.htm&amp;h=214&amp;w=176&amp;sz=40&amp;hl=en&amp;start=1&amp;tbnid=uUmbP3mbU1ALvM:&amp;tbnh=106&amp;tbnw=87&amp;prev=/images?q=bathing+suit+for+kids&amp;svnum=10&amp;hl=en&amp;lr=" TargetMode="External"/><Relationship Id="rId2" Type="http://schemas.openxmlformats.org/officeDocument/2006/relationships/image" Target="../media/image2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22.jpeg"/></Relationships>
</file>

<file path=ppt/slides/_rels/slide5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images.google.com.tr/imgres?imgurl=http://unyezile.com/tel.gif&amp;imgrefurl=http://www.bloggertr.com/yazi/turktelekom-web-sitelerine-erisimi-engelliyor/&amp;usg=__pmPJdoxQL8h-rBHF5HLNc7FuNlA=&amp;h=382&amp;w=491&amp;sz=12&amp;hl=tr&amp;start=226&amp;um=1&amp;tbnid=_VdYqwvLY2PMVM:&amp;tbnh=101&amp;tbnw=130&amp;prev=/images?q=%C3%A7ocuk+istismar%C4%B1&amp;ndsp=20&amp;hl=tr&amp;sa=N&amp;start=220&amp;um=1"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34.jpeg"/></Relationships>
</file>

<file path=ppt/slides/_rels/slide77.xml.rels><?xml version="1.0" encoding="UTF-8" standalone="yes"?>
<Relationships xmlns="http://schemas.openxmlformats.org/package/2006/relationships"><Relationship Id="rId3" Type="http://schemas.openxmlformats.org/officeDocument/2006/relationships/hyperlink" Target="http://www.cezakanunu.net/tck-madde-96/"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a:xfrm>
            <a:off x="467544" y="908720"/>
            <a:ext cx="7772400" cy="1944216"/>
          </a:xfrm>
        </p:spPr>
        <p:txBody>
          <a:bodyPr/>
          <a:lstStyle/>
          <a:p>
            <a:pPr eaLnBrk="1" hangingPunct="1"/>
            <a:r>
              <a:rPr lang="tr-TR" altLang="tr-TR" dirty="0" smtClean="0">
                <a:latin typeface="Cambria" panose="02040503050406030204" pitchFamily="18" charset="0"/>
              </a:rPr>
              <a:t>Çocuk İhmali ve İstismarı</a:t>
            </a:r>
          </a:p>
        </p:txBody>
      </p:sp>
      <p:pic>
        <p:nvPicPr>
          <p:cNvPr id="4100"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9220902" flipV="1">
            <a:off x="4832058" y="3217639"/>
            <a:ext cx="4149238" cy="2374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lt Başlık 4"/>
          <p:cNvSpPr>
            <a:spLocks noGrp="1"/>
          </p:cNvSpPr>
          <p:nvPr>
            <p:ph type="subTitle" idx="1"/>
          </p:nvPr>
        </p:nvSpPr>
        <p:spPr/>
        <p:txBody>
          <a:bodyPr/>
          <a:lstStyle/>
          <a:p>
            <a:endParaRPr lang="tr-TR"/>
          </a:p>
        </p:txBody>
      </p:sp>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3356992"/>
            <a:ext cx="2597274" cy="259727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a:xfrm>
            <a:off x="468313"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b="1" smtClean="0"/>
              <a:t>Çocuk istismarı nedir?</a:t>
            </a:r>
            <a:endParaRPr lang="en-GB" altLang="tr-TR" b="1" smtClean="0"/>
          </a:p>
        </p:txBody>
      </p:sp>
      <p:sp>
        <p:nvSpPr>
          <p:cNvPr id="14339" name="Rectangle 2"/>
          <p:cNvSpPr>
            <a:spLocks noGrp="1"/>
          </p:cNvSpPr>
          <p:nvPr>
            <p:ph type="body" idx="1"/>
          </p:nvPr>
        </p:nvSpPr>
        <p:spPr>
          <a:xfrm>
            <a:off x="611188" y="1484313"/>
            <a:ext cx="7924800" cy="3808412"/>
          </a:xfrm>
        </p:spPr>
        <p:txBody>
          <a:bodyPr lIns="90000" tIns="46800" rIns="90000" bIns="46800">
            <a:spAutoFit/>
          </a:bodyPr>
          <a:lstStyle/>
          <a:p>
            <a:pPr eaLnBrk="1" hangingPunct="1">
              <a:spcBef>
                <a:spcPts val="5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0-18 yaş grubundaki çocuğun</a:t>
            </a:r>
            <a:r>
              <a:rPr lang="tr-TR" altLang="tr-TR" smtClean="0"/>
              <a:t>;</a:t>
            </a:r>
            <a:r>
              <a:rPr lang="en-GB" altLang="tr-TR" smtClean="0"/>
              <a:t> </a:t>
            </a:r>
            <a:endParaRPr lang="tr-TR" altLang="tr-TR" smtClean="0"/>
          </a:p>
          <a:p>
            <a:pPr eaLnBrk="1" hangingPunct="1">
              <a:spcBef>
                <a:spcPts val="600"/>
              </a:spcBef>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altLang="tr-TR" smtClean="0"/>
              <a:t>Sağlığını,</a:t>
            </a:r>
          </a:p>
          <a:p>
            <a:pPr eaLnBrk="1" hangingPunct="1">
              <a:spcBef>
                <a:spcPts val="600"/>
              </a:spcBef>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altLang="tr-TR" smtClean="0"/>
              <a:t>Fiziksel gelişimini,</a:t>
            </a:r>
          </a:p>
          <a:p>
            <a:pPr eaLnBrk="1" hangingPunct="1">
              <a:spcBef>
                <a:spcPts val="600"/>
              </a:spcBef>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altLang="tr-TR" smtClean="0"/>
              <a:t>Psiko-sosyal gelişimini</a:t>
            </a:r>
          </a:p>
          <a:p>
            <a:pPr eaLnBrk="1" hangingPunct="1">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altLang="tr-TR" smtClean="0"/>
              <a:t>	bilerek veya bilmeyerek olumsuz etkileyen her türlü harekete “ÇOCUK İSTİSMARI” denir.</a:t>
            </a:r>
            <a:endParaRPr lang="en-GB" altLang="tr-TR"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p:cNvSpPr>
          <p:nvPr>
            <p:ph type="title"/>
          </p:nvPr>
        </p:nvSpPr>
        <p:spPr>
          <a:xfrm>
            <a:off x="468313" y="404813"/>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b="1" smtClean="0"/>
              <a:t>İ</a:t>
            </a:r>
            <a:r>
              <a:rPr lang="en-GB" altLang="tr-TR" b="1" smtClean="0"/>
              <a:t>stismar </a:t>
            </a:r>
            <a:r>
              <a:rPr lang="tr-TR" altLang="tr-TR" b="1" smtClean="0"/>
              <a:t>çeşitleri nelerdir?</a:t>
            </a:r>
            <a:endParaRPr lang="en-GB" altLang="tr-TR" b="1" smtClean="0"/>
          </a:p>
        </p:txBody>
      </p:sp>
      <p:sp>
        <p:nvSpPr>
          <p:cNvPr id="16387" name="Rectangle 2"/>
          <p:cNvSpPr>
            <a:spLocks noGrp="1"/>
          </p:cNvSpPr>
          <p:nvPr>
            <p:ph type="body" idx="1"/>
          </p:nvPr>
        </p:nvSpPr>
        <p:spPr>
          <a:xfrm>
            <a:off x="685800" y="1684338"/>
            <a:ext cx="4200525" cy="3690937"/>
          </a:xfrm>
        </p:spPr>
        <p:txBody>
          <a:bodyPr lIns="90000" tIns="46800" rIns="90000" bIns="46800">
            <a:spAutoFit/>
          </a:bodyPr>
          <a:lstStyle/>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altLang="tr-TR" smtClean="0">
              <a:latin typeface="Times New Roman" panose="02020603050405020304" pitchFamily="18" charset="0"/>
            </a:endParaRP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Fiziksel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Duygusal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Ekonomik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Cinsel istismar</a:t>
            </a:r>
          </a:p>
          <a:p>
            <a:pPr eaLnBrk="1" hangingPunct="1">
              <a:spcBef>
                <a:spcPts val="97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tr-TR"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468313" y="549275"/>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t>Fiziksel istismar</a:t>
            </a:r>
          </a:p>
        </p:txBody>
      </p:sp>
      <p:sp>
        <p:nvSpPr>
          <p:cNvPr id="18435" name="Rectangle 3"/>
          <p:cNvSpPr>
            <a:spLocks noGrp="1"/>
          </p:cNvSpPr>
          <p:nvPr>
            <p:ph type="body" idx="1"/>
          </p:nvPr>
        </p:nvSpPr>
        <p:spPr>
          <a:xfrm>
            <a:off x="684213" y="1773238"/>
            <a:ext cx="7893050" cy="3168650"/>
          </a:xfrm>
        </p:spPr>
        <p:txBody>
          <a:bodyPr lIns="90000" tIns="46800" rIns="90000" bIns="46800">
            <a:spAutoFit/>
          </a:bodyPr>
          <a:lstStyle/>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Çocuğun kaza dışı sebeple bir yetişkin tarafından yaralanması ve örselenmesidir</a:t>
            </a: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cs typeface="Times New Roman" panose="02020603050405020304" pitchFamily="18" charset="0"/>
              </a:rPr>
              <a:t>Bir tokattan başlayarak çe</a:t>
            </a:r>
            <a:r>
              <a:rPr lang="tr-TR" altLang="tr-TR" smtClean="0">
                <a:cs typeface="Times New Roman" panose="02020603050405020304" pitchFamily="18" charset="0"/>
              </a:rPr>
              <a:t>ş</a:t>
            </a:r>
            <a:r>
              <a:rPr lang="en-GB" altLang="tr-TR" smtClean="0">
                <a:cs typeface="Times New Roman" panose="02020603050405020304" pitchFamily="18" charset="0"/>
              </a:rPr>
              <a:t>itli aletlerin kullanılmasına kadar devam edebilir</a:t>
            </a:r>
            <a:endParaRPr lang="tr-TR" altLang="tr-TR" smtClean="0">
              <a:cs typeface="Times New Roman" panose="02020603050405020304" pitchFamily="18" charset="0"/>
            </a:endParaRP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cs typeface="Times New Roman" panose="02020603050405020304" pitchFamily="18" charset="0"/>
              </a:rPr>
              <a:t>En yaygın rastlan</a:t>
            </a:r>
            <a:r>
              <a:rPr lang="en-GB" altLang="tr-TR" smtClean="0"/>
              <a:t>ı</a:t>
            </a:r>
            <a:r>
              <a:rPr lang="en-GB" altLang="tr-TR" smtClean="0">
                <a:cs typeface="Times New Roman" panose="02020603050405020304" pitchFamily="18" charset="0"/>
              </a:rPr>
              <a:t>lan ve belirlenmesi en kolay olan istismar tipidir</a:t>
            </a:r>
            <a:r>
              <a:rPr lang="tr-TR" altLang="tr-TR" smtClean="0">
                <a:cs typeface="Times New Roman" panose="02020603050405020304" pitchFamily="18" charset="0"/>
              </a:rPr>
              <a:t>.</a:t>
            </a:r>
            <a:endParaRPr lang="en-GB" altLang="tr-TR" smtClean="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a:t>Fiziksel İstismarda Risk Faktörleri(Çocuk ile ilgili)</a:t>
            </a:r>
          </a:p>
        </p:txBody>
      </p:sp>
      <p:sp>
        <p:nvSpPr>
          <p:cNvPr id="20483" name="Rectangle 3"/>
          <p:cNvSpPr>
            <a:spLocks noGrp="1"/>
          </p:cNvSpPr>
          <p:nvPr>
            <p:ph type="body" idx="1"/>
          </p:nvPr>
        </p:nvSpPr>
        <p:spPr/>
        <p:txBody>
          <a:bodyPr/>
          <a:lstStyle/>
          <a:p>
            <a:pPr lvl="1" eaLnBrk="1" hangingPunct="1"/>
            <a:r>
              <a:rPr lang="en-AU" altLang="tr-TR" smtClean="0"/>
              <a:t>Hiperaktif </a:t>
            </a:r>
            <a:endParaRPr lang="tr-TR" altLang="tr-TR" smtClean="0"/>
          </a:p>
          <a:p>
            <a:pPr lvl="1" eaLnBrk="1" hangingPunct="1"/>
            <a:r>
              <a:rPr lang="tr-TR" altLang="tr-TR" smtClean="0"/>
              <a:t>İstenmeyen bir gebelik sonrası dünyaya gelen</a:t>
            </a:r>
          </a:p>
          <a:p>
            <a:pPr lvl="1" eaLnBrk="1" hangingPunct="1"/>
            <a:r>
              <a:rPr lang="tr-TR" altLang="tr-TR" smtClean="0"/>
              <a:t>Engelli</a:t>
            </a:r>
            <a:r>
              <a:rPr lang="en-AU" altLang="tr-TR" smtClean="0"/>
              <a:t> </a:t>
            </a:r>
            <a:endParaRPr lang="tr-TR" altLang="tr-TR" smtClean="0"/>
          </a:p>
          <a:p>
            <a:pPr lvl="1" eaLnBrk="1" hangingPunct="1"/>
            <a:r>
              <a:rPr lang="en-AU" altLang="tr-TR" smtClean="0"/>
              <a:t>Özel bir bakım gerektiren (örn: çok küçük prematüre, hastalığı olan)</a:t>
            </a:r>
            <a:endParaRPr lang="tr-TR" altLang="tr-TR" smtClean="0"/>
          </a:p>
          <a:p>
            <a:pPr lvl="1" eaLnBrk="1" hangingPunct="1"/>
            <a:endParaRPr lang="tr-TR" altLang="tr-TR" smtClean="0"/>
          </a:p>
          <a:p>
            <a:pPr lvl="1" eaLnBrk="1" hangingPunct="1">
              <a:buFont typeface="Arial" panose="020B0604020202020204" pitchFamily="34" charset="0"/>
              <a:buNone/>
            </a:pPr>
            <a:r>
              <a:rPr lang="tr-TR" altLang="tr-TR" smtClean="0"/>
              <a:t>						çocuk…..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a:t>Fiziksel İstismarda Risk Faktörleri(Aile ile ilgili)</a:t>
            </a:r>
          </a:p>
        </p:txBody>
      </p:sp>
      <p:sp>
        <p:nvSpPr>
          <p:cNvPr id="21507" name="Rectangle 3"/>
          <p:cNvSpPr>
            <a:spLocks noGrp="1"/>
          </p:cNvSpPr>
          <p:nvPr>
            <p:ph type="body" idx="1"/>
          </p:nvPr>
        </p:nvSpPr>
        <p:spPr/>
        <p:txBody>
          <a:bodyPr/>
          <a:lstStyle/>
          <a:p>
            <a:pPr lvl="1" eaLnBrk="1" hangingPunct="1"/>
            <a:r>
              <a:rPr lang="tr-TR" altLang="tr-TR" smtClean="0"/>
              <a:t>Psikiyatrik sorunlu ebeveyn</a:t>
            </a:r>
          </a:p>
          <a:p>
            <a:pPr lvl="1" eaLnBrk="1" hangingPunct="1"/>
            <a:r>
              <a:rPr lang="tr-TR" altLang="tr-TR" smtClean="0"/>
              <a:t>Üvey ebeveyn </a:t>
            </a:r>
          </a:p>
          <a:p>
            <a:pPr lvl="1" eaLnBrk="1" hangingPunct="1"/>
            <a:r>
              <a:rPr lang="tr-TR" altLang="tr-TR" smtClean="0"/>
              <a:t>Alkol ve/veya uyuşturucu bağımlısı ebeveyn</a:t>
            </a:r>
          </a:p>
          <a:p>
            <a:pPr lvl="1" eaLnBrk="1" hangingPunct="1"/>
            <a:r>
              <a:rPr lang="tr-TR" altLang="tr-TR" smtClean="0"/>
              <a:t>Çocuk sayısının fazla olması </a:t>
            </a:r>
          </a:p>
          <a:p>
            <a:pPr lvl="1" eaLnBrk="1" hangingPunct="1"/>
            <a:r>
              <a:rPr lang="tr-TR" altLang="tr-TR" smtClean="0"/>
              <a:t>Küçük yaşta anne-baba olunması</a:t>
            </a:r>
          </a:p>
          <a:p>
            <a:pPr lvl="1" eaLnBrk="1" hangingPunct="1"/>
            <a:r>
              <a:rPr lang="tr-TR" altLang="tr-TR" smtClean="0"/>
              <a:t>Aile içi geçimsizlik ve şiddet </a:t>
            </a:r>
          </a:p>
          <a:p>
            <a:pPr lvl="1" eaLnBrk="1" hangingPunct="1"/>
            <a:r>
              <a:rPr lang="tr-TR" altLang="tr-TR" smtClean="0"/>
              <a:t>İşsizlik-Ekonomik sıkıntılar </a:t>
            </a:r>
          </a:p>
          <a:p>
            <a:pPr lvl="1" eaLnBrk="1" hangingPunct="1"/>
            <a:r>
              <a:rPr lang="tr-TR" altLang="tr-TR" smtClean="0"/>
              <a:t>Eğitimsizlik </a:t>
            </a:r>
          </a:p>
          <a:p>
            <a:pPr eaLnBrk="1" hangingPunct="1"/>
            <a:endParaRPr lang="tr-TR" alt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901" y="14940"/>
            <a:ext cx="9205911" cy="6843060"/>
          </a:xfrm>
        </p:spPr>
      </p:pic>
      <p:sp>
        <p:nvSpPr>
          <p:cNvPr id="4" name="Altbilgi Yer Tutucusu 3"/>
          <p:cNvSpPr>
            <a:spLocks noGrp="1"/>
          </p:cNvSpPr>
          <p:nvPr>
            <p:ph type="ftr" sz="quarter" idx="11"/>
          </p:nvPr>
        </p:nvSpPr>
        <p:spPr/>
        <p:txBody>
          <a:bodyPr/>
          <a:lstStyle/>
          <a:p>
            <a:pPr>
              <a:defRPr/>
            </a:pPr>
            <a:r>
              <a:rPr lang="tr-TR" smtClean="0"/>
              <a:t>ÇANKAYA REHBERLİK VE ARAŞTIRMA MERKEZİ</a:t>
            </a:r>
            <a:endParaRPr lang="tr-TR"/>
          </a:p>
        </p:txBody>
      </p:sp>
    </p:spTree>
    <p:extLst>
      <p:ext uri="{BB962C8B-B14F-4D97-AF65-F5344CB8AC3E}">
        <p14:creationId xmlns:p14="http://schemas.microsoft.com/office/powerpoint/2010/main" val="404744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p:cNvSpPr>
          <p:nvPr>
            <p:ph type="title"/>
          </p:nvPr>
        </p:nvSpPr>
        <p:spPr>
          <a:xfrm>
            <a:off x="395288"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cs typeface="Times New Roman" panose="02020603050405020304" pitchFamily="18" charset="0"/>
              </a:rPr>
              <a:t>Duygusal İstismar</a:t>
            </a:r>
          </a:p>
        </p:txBody>
      </p:sp>
      <p:sp>
        <p:nvSpPr>
          <p:cNvPr id="22531" name="Rectangle 2"/>
          <p:cNvSpPr>
            <a:spLocks noGrp="1"/>
          </p:cNvSpPr>
          <p:nvPr>
            <p:ph type="body" idx="1"/>
          </p:nvPr>
        </p:nvSpPr>
        <p:spPr>
          <a:xfrm>
            <a:off x="728663" y="1812925"/>
            <a:ext cx="7731125" cy="2633663"/>
          </a:xfrm>
        </p:spPr>
        <p:txBody>
          <a:bodyPr lIns="90000" tIns="46800" rIns="90000" bIns="46800">
            <a:spAutoFit/>
          </a:bodyPr>
          <a:lstStyle/>
          <a:p>
            <a:pPr eaLnBrk="1" hangingPunct="1">
              <a:spcBef>
                <a:spcPts val="8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cs typeface="Times New Roman" panose="02020603050405020304" pitchFamily="18" charset="0"/>
              </a:rPr>
              <a:t>Çocuğun  gereksinim duyduğu ilgi, sevgi ve bakımdan  yoksun bırakılarak psikolojik hasara uğratılmasıdır</a:t>
            </a:r>
          </a:p>
          <a:p>
            <a:pPr eaLnBrk="1" hangingPunct="1">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cs typeface="Times New Roman" panose="02020603050405020304" pitchFamily="18" charset="0"/>
              </a:rPr>
              <a:t>Tanımlanması en zor ancak en sık </a:t>
            </a:r>
            <a:r>
              <a:rPr lang="tr-TR" altLang="tr-TR" smtClean="0">
                <a:cs typeface="Times New Roman" panose="02020603050405020304" pitchFamily="18" charset="0"/>
              </a:rPr>
              <a:t>gerçekleşen</a:t>
            </a:r>
            <a:r>
              <a:rPr lang="en-GB" altLang="tr-TR" smtClean="0">
                <a:cs typeface="Times New Roman" panose="02020603050405020304" pitchFamily="18" charset="0"/>
              </a:rPr>
              <a:t> istismar türüdür</a:t>
            </a:r>
          </a:p>
        </p:txBody>
      </p:sp>
      <p:sp>
        <p:nvSpPr>
          <p:cNvPr id="2" name="Altbilgi Yer Tutucusu 1"/>
          <p:cNvSpPr>
            <a:spLocks noGrp="1"/>
          </p:cNvSpPr>
          <p:nvPr>
            <p:ph type="ftr" sz="quarter" idx="11"/>
          </p:nvPr>
        </p:nvSpPr>
        <p:spPr/>
        <p:txBody>
          <a:bodyPr/>
          <a:lstStyle/>
          <a:p>
            <a:pPr>
              <a:defRPr/>
            </a:pPr>
            <a:r>
              <a:rPr lang="tr-TR"/>
              <a:t>ÇANKAYA REHBERLİK VE ARAŞTIRMA MERKEZİ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a:xfrm>
            <a:off x="609600" y="533400"/>
            <a:ext cx="8001000" cy="1431925"/>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t>Duygusal İstismar</a:t>
            </a:r>
            <a:r>
              <a:rPr lang="tr-TR" altLang="tr-TR" b="1" smtClean="0"/>
              <a:t> Çeşitleri Nelerdir?</a:t>
            </a:r>
            <a:endParaRPr lang="en-GB" altLang="tr-TR" b="1" smtClean="0"/>
          </a:p>
        </p:txBody>
      </p:sp>
      <p:sp>
        <p:nvSpPr>
          <p:cNvPr id="24579" name="Rectangle 2"/>
          <p:cNvSpPr>
            <a:spLocks noGrp="1"/>
          </p:cNvSpPr>
          <p:nvPr>
            <p:ph type="body" idx="1"/>
          </p:nvPr>
        </p:nvSpPr>
        <p:spPr>
          <a:xfrm>
            <a:off x="762000" y="2667000"/>
            <a:ext cx="7011988" cy="3397250"/>
          </a:xfrm>
        </p:spPr>
        <p:txBody>
          <a:bodyPr lIns="90000" tIns="46800" rIns="90000" bIns="46800">
            <a:spAutoFit/>
          </a:bodyPr>
          <a:lstStyle/>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Aşağılama, yalnız bırakma, ayırma,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Korkutma, yıldırma, tehdit etme, suça yöneltme,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Önemsememe, küçük düşürme, alaylı konuşma,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Lakap takma, aşırı baskı ve otorite kurma</a:t>
            </a:r>
            <a:endParaRPr lang="en-GB" altLang="tr-TR" sz="24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476250"/>
            <a:ext cx="7999412" cy="682625"/>
          </a:xfrm>
        </p:spPr>
        <p:txBody>
          <a:bodyPr rtlCol="0">
            <a:normAutofit fontScale="90000"/>
          </a:bodyPr>
          <a:lstStyle/>
          <a:p>
            <a:pPr eaLnBrk="1" fontAlgn="auto" hangingPunct="1">
              <a:spcAft>
                <a:spcPts val="0"/>
              </a:spcAft>
              <a:defRPr/>
            </a:pPr>
            <a:r>
              <a:rPr lang="en-GB" b="1"/>
              <a:t>Duygusal İstismar</a:t>
            </a:r>
            <a:r>
              <a:rPr lang="tr-TR" b="1"/>
              <a:t> Çeşitleri</a:t>
            </a:r>
          </a:p>
        </p:txBody>
      </p:sp>
      <p:sp>
        <p:nvSpPr>
          <p:cNvPr id="26627" name="Rectangle 3"/>
          <p:cNvSpPr>
            <a:spLocks noGrp="1"/>
          </p:cNvSpPr>
          <p:nvPr>
            <p:ph type="body" idx="1"/>
          </p:nvPr>
        </p:nvSpPr>
        <p:spPr/>
        <p:txBody>
          <a:bodyPr/>
          <a:lstStyle/>
          <a:p>
            <a:pPr eaLnBrk="1" hangingPunct="1">
              <a:lnSpc>
                <a:spcPct val="90000"/>
              </a:lnSpc>
              <a:spcBef>
                <a:spcPts val="625"/>
              </a:spcBef>
            </a:pPr>
            <a:endParaRPr lang="tr-TR" altLang="tr-TR" smtClean="0">
              <a:latin typeface="Times New Roman" panose="02020603050405020304" pitchFamily="18" charset="0"/>
            </a:endParaRPr>
          </a:p>
          <a:p>
            <a:pPr eaLnBrk="1" hangingPunct="1">
              <a:lnSpc>
                <a:spcPct val="90000"/>
              </a:lnSpc>
              <a:spcBef>
                <a:spcPts val="625"/>
              </a:spcBef>
            </a:pPr>
            <a:r>
              <a:rPr lang="en-GB" altLang="tr-TR" smtClean="0"/>
              <a:t>Duygusal bakımdan gereksinimlerin karşılanmaması, </a:t>
            </a:r>
          </a:p>
          <a:p>
            <a:pPr eaLnBrk="1" hangingPunct="1">
              <a:lnSpc>
                <a:spcPct val="90000"/>
              </a:lnSpc>
              <a:spcBef>
                <a:spcPts val="625"/>
              </a:spcBef>
            </a:pPr>
            <a:r>
              <a:rPr lang="en-GB" altLang="tr-TR" smtClean="0"/>
              <a:t>Sık eleştirme, yaşının üstünde sorumluluklar bekleme, </a:t>
            </a:r>
          </a:p>
          <a:p>
            <a:pPr eaLnBrk="1" hangingPunct="1">
              <a:lnSpc>
                <a:spcPct val="90000"/>
              </a:lnSpc>
              <a:spcBef>
                <a:spcPts val="625"/>
              </a:spcBef>
            </a:pPr>
            <a:r>
              <a:rPr lang="en-GB" altLang="tr-TR" smtClean="0"/>
              <a:t>Kardeşler arasında ayrım yapma, değer vermeme, </a:t>
            </a:r>
          </a:p>
          <a:p>
            <a:pPr eaLnBrk="1" hangingPunct="1"/>
            <a:endParaRPr lang="tr-TR" altLang="tr-T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endParaRPr lang="tr-TR" altLang="tr-TR" smtClean="0"/>
          </a:p>
        </p:txBody>
      </p:sp>
      <p:pic>
        <p:nvPicPr>
          <p:cNvPr id="27651" name="Picture 2" descr="F:\kingston\istismar 2012\rsm\violence.jpeg"/>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620713"/>
            <a:ext cx="8207375" cy="554513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tr-TR" b="1" dirty="0">
                <a:latin typeface="+mn-lt"/>
              </a:rPr>
              <a:t>Çocuk İhmali nedir?</a:t>
            </a:r>
          </a:p>
        </p:txBody>
      </p:sp>
      <p:sp>
        <p:nvSpPr>
          <p:cNvPr id="6147" name="Rectangle 3"/>
          <p:cNvSpPr>
            <a:spLocks noGrp="1"/>
          </p:cNvSpPr>
          <p:nvPr>
            <p:ph type="body" idx="1"/>
          </p:nvPr>
        </p:nvSpPr>
        <p:spPr/>
        <p:txBody>
          <a:bodyPr/>
          <a:lstStyle/>
          <a:p>
            <a:pPr eaLnBrk="1" hangingPunct="1"/>
            <a:r>
              <a:rPr lang="tr-TR" altLang="tr-TR" smtClean="0"/>
              <a:t>İhmal, çocuğa bakmakla yükümlü kimsenin çocuğun gelişimi için gerekli ihtiyaçları karşılamaması veya bu ihtiyaçları dikkate almamasıdır. Bu ihtiyaçlar sağlık,eğitim,duygusal gelişim,beslenme,barınma ve güvenli yaşam şartlarıdır.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p:cNvSpPr>
          <p:nvPr>
            <p:ph type="title"/>
          </p:nvPr>
        </p:nvSpPr>
        <p:spPr>
          <a:xfrm>
            <a:off x="457200" y="655638"/>
            <a:ext cx="82296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t>Belirtileri</a:t>
            </a:r>
          </a:p>
        </p:txBody>
      </p:sp>
      <p:sp>
        <p:nvSpPr>
          <p:cNvPr id="28675" name="Rectangle 2"/>
          <p:cNvSpPr>
            <a:spLocks noGrp="1"/>
          </p:cNvSpPr>
          <p:nvPr>
            <p:ph type="body" sz="half" idx="1"/>
          </p:nvPr>
        </p:nvSpPr>
        <p:spPr>
          <a:xfrm>
            <a:off x="457200" y="1600200"/>
            <a:ext cx="7643813" cy="3541713"/>
          </a:xfrm>
        </p:spPr>
        <p:txBody>
          <a:bodyPr lIns="90000" tIns="46800" rIns="90000" bIns="46800">
            <a:sp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Dünyaya karşı belli bir ilgisizlik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Depresif ve pasif davranış</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Karşısındakine çok ihtiyatlı yaklaşmak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Kendine güvensizlik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Korku</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Küçük yaşlardaki davranışlara dönüş</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p:cNvSpPr>
          <p:nvPr>
            <p:ph type="title"/>
          </p:nvPr>
        </p:nvSpPr>
        <p:spPr>
          <a:xfrm>
            <a:off x="468313" y="549275"/>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latin typeface="Cambria" panose="02040503050406030204" pitchFamily="18" charset="0"/>
              </a:rPr>
              <a:t>Ekonomik İstismar</a:t>
            </a:r>
          </a:p>
        </p:txBody>
      </p:sp>
      <p:sp>
        <p:nvSpPr>
          <p:cNvPr id="30723" name="Rectangle 2"/>
          <p:cNvSpPr>
            <a:spLocks noGrp="1"/>
          </p:cNvSpPr>
          <p:nvPr>
            <p:ph type="body" idx="1"/>
          </p:nvPr>
        </p:nvSpPr>
        <p:spPr>
          <a:xfrm>
            <a:off x="457200" y="1600200"/>
            <a:ext cx="8231188" cy="2230438"/>
          </a:xfrm>
        </p:spPr>
        <p:txBody>
          <a:bodyPr lIns="90000" tIns="46800" rIns="90000" bIns="46800">
            <a:spAutoFit/>
          </a:bodyPr>
          <a:lstStyle/>
          <a:p>
            <a:pPr eaLnBrk="1" hangingPunct="1">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altLang="tr-TR" sz="2300" smtClean="0">
              <a:solidFill>
                <a:srgbClr val="003399"/>
              </a:solidFill>
            </a:endParaRPr>
          </a:p>
          <a:p>
            <a:pPr eaLnBrk="1" hangingPunct="1">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Çocuğ</a:t>
            </a:r>
            <a:r>
              <a:rPr lang="tr-TR" altLang="tr-TR" smtClean="0"/>
              <a:t>un fiziksel ve zihinsel gelişimini olumsuz etkileyen, yaşı ve gücü ile orantılı olmayan işlerde ucuz emek olarak çalıştırılmasıdır.</a:t>
            </a:r>
            <a:endParaRPr lang="en-GB" altLang="tr-TR"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p:txBody>
          <a:bodyPr/>
          <a:lstStyle/>
          <a:p>
            <a:pPr eaLnBrk="1" hangingPunct="1"/>
            <a:r>
              <a:rPr lang="tr-TR" altLang="tr-TR" smtClean="0"/>
              <a:t>CİNSEL İSTİSMAR</a:t>
            </a:r>
          </a:p>
        </p:txBody>
      </p:sp>
      <p:sp>
        <p:nvSpPr>
          <p:cNvPr id="4" name="Rectangle 2"/>
          <p:cNvSpPr>
            <a:spLocks noGrp="1" noChangeArrowheads="1"/>
          </p:cNvSpPr>
          <p:nvPr>
            <p:ph idx="1"/>
          </p:nvPr>
        </p:nvSpPr>
        <p:spPr>
          <a:xfrm>
            <a:off x="457200" y="1600200"/>
            <a:ext cx="8229600" cy="4662488"/>
          </a:xfrm>
        </p:spPr>
        <p:txBody>
          <a:bodyPr lIns="90000" tIns="46800" rIns="90000" bIns="46800" rtlCol="0">
            <a:spAutoFit/>
          </a:bodyPr>
          <a:lstStyle/>
          <a:p>
            <a:pPr eaLnBrk="1" fontAlgn="auto" hangingPunct="1">
              <a:spcBef>
                <a:spcPts val="700"/>
              </a:spcBef>
              <a:spcAft>
                <a:spcPts val="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b="1" dirty="0">
                <a:solidFill>
                  <a:srgbClr val="003399"/>
                </a:solidFill>
              </a:rPr>
              <a:t>	</a:t>
            </a:r>
            <a:r>
              <a:rPr lang="en-GB" b="1" i="1" noProof="1">
                <a:solidFill>
                  <a:srgbClr val="CC0000"/>
                </a:solidFill>
              </a:rPr>
              <a:t> </a:t>
            </a:r>
            <a:r>
              <a:rPr lang="tr-TR" b="1" i="1" noProof="1">
                <a:solidFill>
                  <a:srgbClr val="FF0000"/>
                </a:solidFill>
              </a:rPr>
              <a:t>B</a:t>
            </a:r>
            <a:r>
              <a:rPr lang="en-GB" b="1" i="1" noProof="1">
                <a:solidFill>
                  <a:srgbClr val="FF0000"/>
                </a:solidFill>
              </a:rPr>
              <a:t>ir </a:t>
            </a:r>
            <a:r>
              <a:rPr lang="tr-TR" b="1" i="1" noProof="1">
                <a:solidFill>
                  <a:srgbClr val="FF0000"/>
                </a:solidFill>
              </a:rPr>
              <a:t>kişinin, ço</a:t>
            </a:r>
            <a:r>
              <a:rPr lang="en-GB" b="1" i="1" noProof="1">
                <a:solidFill>
                  <a:srgbClr val="FF0000"/>
                </a:solidFill>
              </a:rPr>
              <a:t>cuğ</a:t>
            </a:r>
            <a:r>
              <a:rPr lang="tr-TR" b="1" i="1" noProof="1">
                <a:solidFill>
                  <a:srgbClr val="FF0000"/>
                </a:solidFill>
              </a:rPr>
              <a:t>a yönelik  cinsel haz </a:t>
            </a:r>
            <a:r>
              <a:rPr lang="tr-TR" b="1" i="1" dirty="0">
                <a:solidFill>
                  <a:srgbClr val="FF0000"/>
                </a:solidFill>
              </a:rPr>
              <a:t>duyma amacıyla;</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a:effectLst>
                  <a:outerShdw blurRad="38100" dist="38100" dir="2700000" algn="tl">
                    <a:srgbClr val="C0C0C0"/>
                  </a:outerShdw>
                </a:effectLst>
              </a:rPr>
              <a:t>Cinsel organlarına dokunması ve/veya dokundurtması </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a:effectLst>
                  <a:outerShdw blurRad="38100" dist="38100" dir="2700000" algn="tl">
                    <a:srgbClr val="C0C0C0"/>
                  </a:outerShdw>
                </a:effectLst>
              </a:rPr>
              <a:t>Irzına geçmesi</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a:effectLst>
                  <a:outerShdw blurRad="38100" dist="38100" dir="2700000" algn="tl">
                    <a:srgbClr val="C0C0C0"/>
                  </a:outerShdw>
                </a:effectLst>
              </a:rPr>
              <a:t>Teşhircilik yapması </a:t>
            </a:r>
            <a:endParaRPr lang="en-GB" sz="2400" i="1" dirty="0">
              <a:solidFill>
                <a:srgbClr val="CC0000"/>
              </a:solidFill>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a:effectLst>
                  <a:outerShdw blurRad="38100" dist="38100" dir="2700000" algn="tl">
                    <a:srgbClr val="C0C0C0"/>
                  </a:outerShdw>
                </a:effectLst>
              </a:rPr>
              <a:t>Cinsel uyarı ve doyum için kullanılması</a:t>
            </a:r>
            <a:r>
              <a:rPr lang="tr-TR" sz="2400" i="1" noProof="1">
                <a:effectLst>
                  <a:outerShdw blurRad="38100" dist="38100" dir="2700000" algn="tl">
                    <a:srgbClr val="C0C0C0"/>
                  </a:outerShdw>
                </a:effectLst>
              </a:rPr>
              <a:t>,</a:t>
            </a:r>
            <a:endParaRPr lang="en-GB" sz="2400" i="1" noProof="1">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a:effectLst>
                  <a:outerShdw blurRad="38100" dist="38100" dir="2700000" algn="tl">
                    <a:srgbClr val="C0C0C0"/>
                  </a:outerShdw>
                </a:effectLst>
              </a:rPr>
              <a:t>Fuhuşa zorlanması</a:t>
            </a:r>
            <a:r>
              <a:rPr lang="tr-TR" sz="2400" i="1" noProof="1">
                <a:effectLst>
                  <a:outerShdw blurRad="38100" dist="38100" dir="2700000" algn="tl">
                    <a:srgbClr val="C0C0C0"/>
                  </a:outerShdw>
                </a:effectLst>
              </a:rPr>
              <a:t>,</a:t>
            </a:r>
            <a:endParaRPr lang="en-GB" sz="2400" i="1" noProof="1">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a:effectLst>
                  <a:outerShdw blurRad="38100" dist="38100" dir="2700000" algn="tl">
                    <a:srgbClr val="C0C0C0"/>
                  </a:outerShdw>
                </a:effectLst>
              </a:rPr>
              <a:t>Pornografi gibi türlü suçlarda cinsel obje olarak kullanılması</a:t>
            </a:r>
            <a:endParaRPr lang="tr-TR" sz="2400" i="1" noProof="1">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noProof="1">
                <a:effectLst>
                  <a:outerShdw blurRad="38100" dist="38100" dir="2700000" algn="tl">
                    <a:srgbClr val="C0C0C0"/>
                  </a:outerShdw>
                </a:effectLst>
              </a:rPr>
              <a:t>Çocuğun yanında </a:t>
            </a:r>
            <a:r>
              <a:rPr lang="en-GB" sz="2400" i="1" noProof="1">
                <a:effectLst>
                  <a:outerShdw blurRad="38100" dist="38100" dir="2700000" algn="tl">
                    <a:srgbClr val="C0C0C0"/>
                  </a:outerShdw>
                </a:effectLst>
              </a:rPr>
              <a:t>Pornografi</a:t>
            </a:r>
            <a:r>
              <a:rPr lang="tr-TR" sz="2400" i="1" noProof="1">
                <a:effectLst>
                  <a:outerShdw blurRad="38100" dist="38100" dir="2700000" algn="tl">
                    <a:srgbClr val="C0C0C0"/>
                  </a:outerShdw>
                </a:effectLst>
              </a:rPr>
              <a:t>k görüntüler izlenmesi ve </a:t>
            </a:r>
            <a:r>
              <a:rPr lang="tr-TR" sz="2400" i="1" dirty="0">
                <a:effectLst>
                  <a:outerShdw blurRad="38100" dist="38100" dir="2700000" algn="tl">
                    <a:srgbClr val="C0C0C0"/>
                  </a:outerShdw>
                </a:effectLst>
              </a:rPr>
              <a:t>izletilmesi.</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1"/>
          </p:nvPr>
        </p:nvSpPr>
        <p:spPr/>
        <p:txBody>
          <a:bodyPr/>
          <a:lstStyle/>
          <a:p>
            <a:r>
              <a:rPr lang="tr-TR" altLang="tr-TR" smtClean="0"/>
              <a:t>Yetişkin bir erkek, </a:t>
            </a:r>
          </a:p>
          <a:p>
            <a:r>
              <a:rPr lang="tr-TR" altLang="tr-TR" smtClean="0"/>
              <a:t>Yetişkin bir kadın </a:t>
            </a:r>
          </a:p>
          <a:p>
            <a:r>
              <a:rPr lang="tr-TR" altLang="tr-TR" smtClean="0"/>
              <a:t>Yaşıtı</a:t>
            </a:r>
          </a:p>
          <a:p>
            <a:r>
              <a:rPr lang="tr-TR" altLang="tr-TR" smtClean="0"/>
              <a:t>Yaş olarak kendinden büyük çocuk</a:t>
            </a:r>
          </a:p>
          <a:p>
            <a:r>
              <a:rPr lang="tr-TR" altLang="tr-TR" smtClean="0"/>
              <a:t>Aileden biri de olabilir.</a:t>
            </a:r>
          </a:p>
          <a:p>
            <a:endParaRPr lang="tr-TR" altLang="tr-TR" smtClean="0"/>
          </a:p>
        </p:txBody>
      </p:sp>
      <p:sp>
        <p:nvSpPr>
          <p:cNvPr id="33795" name="Başlık 1"/>
          <p:cNvSpPr>
            <a:spLocks/>
          </p:cNvSpPr>
          <p:nvPr/>
        </p:nvSpPr>
        <p:spPr bwMode="auto">
          <a:xfrm>
            <a:off x="673100" y="4905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3600" b="1"/>
              <a:t>Cinsel istismarcı kim olabilir?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İçerik Yer Tutucusu 2"/>
          <p:cNvSpPr>
            <a:spLocks noGrp="1"/>
          </p:cNvSpPr>
          <p:nvPr>
            <p:ph idx="1"/>
          </p:nvPr>
        </p:nvSpPr>
        <p:spPr>
          <a:xfrm>
            <a:off x="457200" y="1052513"/>
            <a:ext cx="8229600" cy="720725"/>
          </a:xfrm>
        </p:spPr>
        <p:txBody>
          <a:bodyPr/>
          <a:lstStyle/>
          <a:p>
            <a:pPr marL="0" indent="0" eaLnBrk="1" hangingPunct="1">
              <a:buFont typeface="Arial" panose="020B0604020202020204" pitchFamily="34" charset="0"/>
              <a:buNone/>
            </a:pPr>
            <a:r>
              <a:rPr lang="tr-TR" altLang="tr-TR" smtClean="0"/>
              <a:t>	</a:t>
            </a:r>
          </a:p>
        </p:txBody>
      </p:sp>
      <p:sp>
        <p:nvSpPr>
          <p:cNvPr id="34819" name="Başlık 1"/>
          <p:cNvSpPr>
            <a:spLocks noGrp="1"/>
          </p:cNvSpPr>
          <p:nvPr>
            <p:ph type="title"/>
          </p:nvPr>
        </p:nvSpPr>
        <p:spPr>
          <a:xfrm>
            <a:off x="539750" y="765175"/>
            <a:ext cx="8229600" cy="706438"/>
          </a:xfrm>
        </p:spPr>
        <p:txBody>
          <a:bodyPr/>
          <a:lstStyle/>
          <a:p>
            <a:pPr eaLnBrk="1" hangingPunct="1"/>
            <a:r>
              <a:rPr lang="tr-TR" altLang="tr-TR" smtClean="0"/>
              <a:t>Cinsel istismarcı kim olabilir? </a:t>
            </a:r>
            <a:br>
              <a:rPr lang="tr-TR" altLang="tr-TR" smtClean="0"/>
            </a:br>
            <a:r>
              <a:rPr lang="tr-TR" altLang="tr-TR" smtClean="0"/>
              <a:t>Ya da kurbanın ailesinden biri</a:t>
            </a:r>
            <a:r>
              <a:rPr lang="tr-TR" altLang="tr-TR" sz="4000" smtClean="0"/>
              <a:t> </a:t>
            </a:r>
          </a:p>
        </p:txBody>
      </p:sp>
      <p:sp>
        <p:nvSpPr>
          <p:cNvPr id="34820" name="2 İçerik Yer Tutucusu"/>
          <p:cNvSpPr txBox="1">
            <a:spLocks/>
          </p:cNvSpPr>
          <p:nvPr/>
        </p:nvSpPr>
        <p:spPr bwMode="auto">
          <a:xfrm>
            <a:off x="250825" y="1844675"/>
            <a:ext cx="8640763"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tr-TR" altLang="tr-TR" b="1">
                <a:solidFill>
                  <a:srgbClr val="FF0000"/>
                </a:solidFill>
              </a:rPr>
              <a:t>Ensest</a:t>
            </a:r>
          </a:p>
          <a:p>
            <a:pPr eaLnBrk="1" hangingPunct="1"/>
            <a:r>
              <a:rPr lang="tr-TR" altLang="tr-TR"/>
              <a:t>Kanunen evlenmelerine izin verilmeyen iki kişi arasındaki cinsel ilişkiye verilen isimdir. </a:t>
            </a:r>
          </a:p>
          <a:p>
            <a:pPr eaLnBrk="1" hangingPunct="1"/>
            <a:r>
              <a:rPr lang="tr-TR" altLang="tr-TR"/>
              <a:t>Anne-oğul, baba-kız, erkek kardeş-kız kardeş</a:t>
            </a:r>
          </a:p>
          <a:p>
            <a:pPr eaLnBrk="1" hangingPunct="1"/>
            <a:r>
              <a:rPr lang="tr-TR" altLang="tr-TR"/>
              <a:t>Üvey baba ve üvey kardeş </a:t>
            </a:r>
          </a:p>
          <a:p>
            <a:pPr eaLnBrk="1" hangingPunct="1"/>
            <a:r>
              <a:rPr lang="tr-TR" altLang="tr-TR"/>
              <a:t>Amca Dayı gibi  bir  akraba ile </a:t>
            </a:r>
          </a:p>
          <a:p>
            <a:pPr eaLnBrk="1" hangingPunct="1">
              <a:buFont typeface="Arial" panose="020B0604020202020204" pitchFamily="34" charset="0"/>
              <a:buNone/>
            </a:pPr>
            <a:r>
              <a:rPr lang="tr-TR" altLang="tr-TR" b="1">
                <a:solidFill>
                  <a:srgbClr val="FF0000"/>
                </a:solidFill>
              </a:rPr>
              <a:t>Ensest, cinsel istismarın en çok görülen  ve en kabul edilemez biçimidir.</a:t>
            </a:r>
          </a:p>
        </p:txBody>
      </p:sp>
      <p:sp>
        <p:nvSpPr>
          <p:cNvPr id="34821" name="Text Box 5"/>
          <p:cNvSpPr txBox="1">
            <a:spLocks noChangeArrowheads="1"/>
          </p:cNvSpPr>
          <p:nvPr/>
        </p:nvSpPr>
        <p:spPr bwMode="auto">
          <a:xfrm>
            <a:off x="2463800" y="15763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468313" y="549275"/>
            <a:ext cx="8229600" cy="706438"/>
          </a:xfrm>
        </p:spPr>
        <p:txBody>
          <a:bodyPr/>
          <a:lstStyle/>
          <a:p>
            <a:pPr eaLnBrk="1" hangingPunct="1"/>
            <a:r>
              <a:rPr lang="tr-TR" altLang="tr-TR" sz="4000" b="1" smtClean="0"/>
              <a:t>Cinsel istismarcı kim olabilir?</a:t>
            </a:r>
          </a:p>
        </p:txBody>
      </p:sp>
      <p:sp>
        <p:nvSpPr>
          <p:cNvPr id="5" name="2 İçerik Yer Tutucusu"/>
          <p:cNvSpPr txBox="1">
            <a:spLocks/>
          </p:cNvSpPr>
          <p:nvPr/>
        </p:nvSpPr>
        <p:spPr>
          <a:xfrm>
            <a:off x="323850" y="2852738"/>
            <a:ext cx="8640763" cy="3736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endParaRPr lang="tr-TR" b="1" dirty="0">
              <a:latin typeface="+mj-lt"/>
            </a:endParaRPr>
          </a:p>
        </p:txBody>
      </p:sp>
      <p:sp>
        <p:nvSpPr>
          <p:cNvPr id="35844" name="İçerik Yer Tutucusu 1"/>
          <p:cNvSpPr>
            <a:spLocks noGrp="1"/>
          </p:cNvSpPr>
          <p:nvPr>
            <p:ph idx="1"/>
          </p:nvPr>
        </p:nvSpPr>
        <p:spPr>
          <a:xfrm>
            <a:off x="457200" y="1628775"/>
            <a:ext cx="8229600" cy="4497388"/>
          </a:xfrm>
        </p:spPr>
        <p:txBody>
          <a:bodyPr/>
          <a:lstStyle/>
          <a:p>
            <a:pPr eaLnBrk="1" hangingPunct="1">
              <a:lnSpc>
                <a:spcPct val="200000"/>
              </a:lnSpc>
            </a:pPr>
            <a:r>
              <a:rPr lang="tr-TR" altLang="tr-TR" smtClean="0"/>
              <a:t>İstismarcıların %96’sı erkek</a:t>
            </a:r>
          </a:p>
          <a:p>
            <a:pPr eaLnBrk="1" hangingPunct="1">
              <a:lnSpc>
                <a:spcPct val="200000"/>
              </a:lnSpc>
            </a:pPr>
            <a:r>
              <a:rPr lang="tr-TR" altLang="tr-TR" smtClean="0"/>
              <a:t>%63,5’u çocuğun tanıdığı, </a:t>
            </a:r>
          </a:p>
          <a:p>
            <a:pPr eaLnBrk="1" hangingPunct="1">
              <a:lnSpc>
                <a:spcPct val="200000"/>
              </a:lnSpc>
            </a:pPr>
            <a:r>
              <a:rPr lang="tr-TR" altLang="tr-TR" smtClean="0"/>
              <a:t>Hatta %25’nin de ensest dediğimiz 1. ve 2.derece akraba olduğu belirlenmiştir.</a:t>
            </a:r>
          </a:p>
        </p:txBody>
      </p:sp>
      <p:pic>
        <p:nvPicPr>
          <p:cNvPr id="35845" name="Picture 5" descr="C:\Users\user\Desktop\ci resimler\i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484313"/>
            <a:ext cx="2881313"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457200" y="2492375"/>
            <a:ext cx="8229600" cy="3024188"/>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defRPr/>
            </a:pPr>
            <a:r>
              <a:rPr lang="tr-TR" sz="4000" dirty="0">
                <a:solidFill>
                  <a:srgbClr val="FF0000"/>
                </a:solidFill>
                <a:effectLst>
                  <a:outerShdw blurRad="38100" dist="38100" dir="2700000" algn="tl">
                    <a:srgbClr val="C0C0C0"/>
                  </a:outerShdw>
                </a:effectLst>
                <a:latin typeface="Tahoma" pitchFamily="34" charset="0"/>
              </a:rPr>
              <a:t>Cinsel istimara uğrayanların </a:t>
            </a:r>
          </a:p>
          <a:p>
            <a:pPr algn="ctr" eaLnBrk="1" hangingPunct="1">
              <a:lnSpc>
                <a:spcPct val="150000"/>
              </a:lnSpc>
              <a:defRPr/>
            </a:pPr>
            <a:r>
              <a:rPr lang="tr-TR" sz="4000" dirty="0">
                <a:solidFill>
                  <a:srgbClr val="FF0000"/>
                </a:solidFill>
                <a:effectLst>
                  <a:outerShdw blurRad="38100" dist="38100" dir="2700000" algn="tl">
                    <a:srgbClr val="C0C0C0"/>
                  </a:outerShdw>
                </a:effectLst>
                <a:latin typeface="Tahoma" pitchFamily="34" charset="0"/>
              </a:rPr>
              <a:t>%71’i kız, </a:t>
            </a:r>
          </a:p>
          <a:p>
            <a:pPr algn="ctr" eaLnBrk="1" hangingPunct="1">
              <a:lnSpc>
                <a:spcPct val="150000"/>
              </a:lnSpc>
              <a:defRPr/>
            </a:pPr>
            <a:r>
              <a:rPr lang="tr-TR" sz="4000" dirty="0">
                <a:solidFill>
                  <a:srgbClr val="FF0000"/>
                </a:solidFill>
                <a:effectLst>
                  <a:outerShdw blurRad="38100" dist="38100" dir="2700000" algn="tl">
                    <a:srgbClr val="C0C0C0"/>
                  </a:outerShdw>
                </a:effectLst>
                <a:latin typeface="Tahoma" pitchFamily="34" charset="0"/>
              </a:rPr>
              <a:t>%29’u erkek </a:t>
            </a:r>
          </a:p>
          <a:p>
            <a:pPr algn="ctr" eaLnBrk="1" hangingPunct="1">
              <a:lnSpc>
                <a:spcPct val="150000"/>
              </a:lnSpc>
              <a:defRPr/>
            </a:pPr>
            <a:r>
              <a:rPr lang="tr-TR" sz="4000" dirty="0">
                <a:solidFill>
                  <a:srgbClr val="FF0000"/>
                </a:solidFill>
                <a:effectLst>
                  <a:outerShdw blurRad="38100" dist="38100" dir="2700000" algn="tl">
                    <a:srgbClr val="C0C0C0"/>
                  </a:outerShdw>
                </a:effectLst>
                <a:latin typeface="Tahoma" pitchFamily="34" charset="0"/>
              </a:rPr>
              <a:t>					çocuklardır.</a:t>
            </a:r>
          </a:p>
        </p:txBody>
      </p:sp>
      <p:sp>
        <p:nvSpPr>
          <p:cNvPr id="47108" name="Rectangle 4"/>
          <p:cNvSpPr>
            <a:spLocks noChangeArrowheads="1"/>
          </p:cNvSpPr>
          <p:nvPr/>
        </p:nvSpPr>
        <p:spPr bwMode="auto">
          <a:xfrm>
            <a:off x="1547813" y="620713"/>
            <a:ext cx="6851650" cy="762000"/>
          </a:xfrm>
          <a:prstGeom prst="rect">
            <a:avLst/>
          </a:prstGeom>
          <a:noFill/>
          <a:ln>
            <a:noFill/>
          </a:ln>
          <a:effectLst/>
        </p:spPr>
        <p:txBody>
          <a:bodyPr wrap="none">
            <a:spAutoFit/>
          </a:bodyPr>
          <a:lstStyle/>
          <a:p>
            <a:pPr eaLnBrk="1" hangingPunct="1">
              <a:defRPr/>
            </a:pPr>
            <a:r>
              <a:rPr lang="tr-TR" sz="4400">
                <a:effectLst>
                  <a:outerShdw blurRad="38100" dist="38100" dir="2700000" algn="tl">
                    <a:srgbClr val="C0C0C0"/>
                  </a:outerShdw>
                </a:effectLst>
                <a:latin typeface="Calibri" pitchFamily="34" charset="0"/>
              </a:rPr>
              <a:t>Kimler cinsel istismara uğrar?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68313" y="692150"/>
            <a:ext cx="8229600" cy="1143000"/>
          </a:xfrm>
        </p:spPr>
        <p:txBody>
          <a:bodyPr/>
          <a:lstStyle/>
          <a:p>
            <a:r>
              <a:rPr lang="tr-TR" altLang="tr-TR" sz="3600" b="1" smtClean="0"/>
              <a:t>CİNSEL İSTİSMARA MARUZ KALAN ÇOCUKLARIN YAŞA GÖRE DAĞILIMLARI İNCELENDİĞİNDE;</a:t>
            </a:r>
          </a:p>
        </p:txBody>
      </p:sp>
      <p:sp>
        <p:nvSpPr>
          <p:cNvPr id="4" name="1 Başlık"/>
          <p:cNvSpPr txBox="1">
            <a:spLocks/>
          </p:cNvSpPr>
          <p:nvPr/>
        </p:nvSpPr>
        <p:spPr>
          <a:xfrm>
            <a:off x="457200" y="2492375"/>
            <a:ext cx="8362950" cy="4105275"/>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defRPr/>
            </a:pPr>
            <a:r>
              <a:rPr lang="tr-TR" sz="4000">
                <a:solidFill>
                  <a:srgbClr val="FF0000"/>
                </a:solidFill>
                <a:effectLst>
                  <a:outerShdw blurRad="38100" dist="38100" dir="2700000" algn="tl">
                    <a:srgbClr val="C0C0C0"/>
                  </a:outerShdw>
                </a:effectLst>
                <a:latin typeface="Tahoma" pitchFamily="34" charset="0"/>
              </a:rPr>
              <a:t>%30’unun 2-5</a:t>
            </a:r>
          </a:p>
          <a:p>
            <a:pPr algn="ctr" eaLnBrk="1" hangingPunct="1">
              <a:defRPr/>
            </a:pPr>
            <a:r>
              <a:rPr lang="tr-TR" sz="4000">
                <a:solidFill>
                  <a:srgbClr val="FF0000"/>
                </a:solidFill>
                <a:effectLst>
                  <a:outerShdw blurRad="38100" dist="38100" dir="2700000" algn="tl">
                    <a:srgbClr val="C0C0C0"/>
                  </a:outerShdw>
                </a:effectLst>
                <a:latin typeface="Tahoma" pitchFamily="34" charset="0"/>
              </a:rPr>
              <a:t>%40’ının 6-10</a:t>
            </a:r>
          </a:p>
          <a:p>
            <a:pPr algn="ctr" eaLnBrk="1" hangingPunct="1">
              <a:defRPr/>
            </a:pPr>
            <a:r>
              <a:rPr lang="tr-TR" sz="4000">
                <a:solidFill>
                  <a:srgbClr val="FF0000"/>
                </a:solidFill>
                <a:effectLst>
                  <a:outerShdw blurRad="38100" dist="38100" dir="2700000" algn="tl">
                    <a:srgbClr val="C0C0C0"/>
                  </a:outerShdw>
                </a:effectLst>
                <a:latin typeface="Tahoma" pitchFamily="34" charset="0"/>
              </a:rPr>
              <a:t>%30’unun 11-17</a:t>
            </a:r>
          </a:p>
          <a:p>
            <a:pPr algn="ctr" eaLnBrk="1" hangingPunct="1">
              <a:defRPr/>
            </a:pPr>
            <a:r>
              <a:rPr lang="tr-TR" sz="3200">
                <a:effectLst>
                  <a:outerShdw blurRad="38100" dist="38100" dir="2700000" algn="tl">
                    <a:srgbClr val="C0C0C0"/>
                  </a:outerShdw>
                </a:effectLst>
                <a:latin typeface="Tahoma" pitchFamily="34" charset="0"/>
              </a:rPr>
              <a:t>Yaş grubunda olduğunu görüyoruz.</a:t>
            </a:r>
          </a:p>
          <a:p>
            <a:pPr algn="ctr" eaLnBrk="1" hangingPunct="1">
              <a:defRPr/>
            </a:pPr>
            <a:endParaRPr lang="tr-TR" sz="3200">
              <a:effectLst>
                <a:outerShdw blurRad="38100" dist="38100" dir="2700000" algn="tl">
                  <a:srgbClr val="C0C0C0"/>
                </a:outerShdw>
              </a:effectLst>
              <a:latin typeface="Tahoma" pitchFamily="34" charset="0"/>
            </a:endParaRPr>
          </a:p>
          <a:p>
            <a:pPr algn="ctr" eaLnBrk="1" hangingPunct="1">
              <a:defRPr/>
            </a:pPr>
            <a:r>
              <a:rPr lang="tr-TR" sz="3200">
                <a:effectLst>
                  <a:outerShdw blurRad="38100" dist="38100" dir="2700000" algn="tl">
                    <a:srgbClr val="C0C0C0"/>
                  </a:outerShdw>
                </a:effectLst>
                <a:latin typeface="Tahoma" pitchFamily="34" charset="0"/>
              </a:rPr>
              <a:t>Bir başka deyişle</a:t>
            </a:r>
            <a:r>
              <a:rPr lang="tr-TR" sz="3200">
                <a:solidFill>
                  <a:srgbClr val="FF0000"/>
                </a:solidFill>
                <a:effectLst>
                  <a:outerShdw blurRad="38100" dist="38100" dir="2700000" algn="tl">
                    <a:srgbClr val="C0C0C0"/>
                  </a:outerShdw>
                </a:effectLst>
                <a:latin typeface="Tahoma" pitchFamily="34" charset="0"/>
              </a:rPr>
              <a:t> </a:t>
            </a:r>
            <a:r>
              <a:rPr lang="tr-TR" sz="3600">
                <a:solidFill>
                  <a:srgbClr val="FF0000"/>
                </a:solidFill>
                <a:effectLst>
                  <a:outerShdw blurRad="38100" dist="38100" dir="2700000" algn="tl">
                    <a:srgbClr val="C0C0C0"/>
                  </a:outerShdw>
                </a:effectLst>
                <a:latin typeface="Tahoma" pitchFamily="34" charset="0"/>
              </a:rPr>
              <a:t>kurbanların %70’ini küçük yaş grubu</a:t>
            </a:r>
            <a:r>
              <a:rPr lang="tr-TR" sz="3200">
                <a:solidFill>
                  <a:srgbClr val="FF0000"/>
                </a:solidFill>
                <a:effectLst>
                  <a:outerShdw blurRad="38100" dist="38100" dir="2700000" algn="tl">
                    <a:srgbClr val="C0C0C0"/>
                  </a:outerShdw>
                </a:effectLst>
                <a:latin typeface="Tahoma" pitchFamily="34" charset="0"/>
              </a:rPr>
              <a:t> </a:t>
            </a:r>
            <a:r>
              <a:rPr lang="tr-TR" sz="3200">
                <a:effectLst>
                  <a:outerShdw blurRad="38100" dist="38100" dir="2700000" algn="tl">
                    <a:srgbClr val="C0C0C0"/>
                  </a:outerShdw>
                </a:effectLst>
                <a:latin typeface="Tahoma" pitchFamily="34" charset="0"/>
              </a:rPr>
              <a:t>oluşturmaktadır.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p:cNvSpPr>
          <p:nvPr>
            <p:ph type="title"/>
          </p:nvPr>
        </p:nvSpPr>
        <p:spPr>
          <a:xfrm>
            <a:off x="395288"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b="1" smtClean="0"/>
              <a:t>Cinsel istismar</a:t>
            </a:r>
          </a:p>
        </p:txBody>
      </p:sp>
      <p:sp>
        <p:nvSpPr>
          <p:cNvPr id="38915" name="Rectangle 2"/>
          <p:cNvSpPr>
            <a:spLocks noGrp="1"/>
          </p:cNvSpPr>
          <p:nvPr>
            <p:ph type="body" idx="1"/>
          </p:nvPr>
        </p:nvSpPr>
        <p:spPr>
          <a:xfrm>
            <a:off x="539750" y="1916113"/>
            <a:ext cx="7999413" cy="2897187"/>
          </a:xfrm>
        </p:spPr>
        <p:txBody>
          <a:bodyPr lIns="90000" tIns="46800" rIns="90000" bIns="46800">
            <a:spAutoFit/>
          </a:bodyPr>
          <a:lstStyle/>
          <a:p>
            <a:pPr eaLnBrk="1" hangingPunct="1">
              <a:spcBef>
                <a:spcPts val="6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tr-TR" sz="2400" b="1" smtClean="0">
              <a:solidFill>
                <a:srgbClr val="003399"/>
              </a:solidFill>
              <a:latin typeface="Times New Roman" panose="02020603050405020304" pitchFamily="18" charset="0"/>
            </a:endParaRPr>
          </a:p>
          <a:p>
            <a:pPr eaLnBrk="1" hangingPunct="1">
              <a:spcBef>
                <a:spcPts val="8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b="1" smtClean="0"/>
              <a:t>“</a:t>
            </a:r>
            <a:r>
              <a:rPr lang="en-GB" altLang="tr-TR" smtClean="0"/>
              <a:t>Cinsel istismarın mutlaka</a:t>
            </a:r>
            <a:r>
              <a:rPr lang="en-GB" altLang="tr-TR" smtClean="0">
                <a:solidFill>
                  <a:srgbClr val="003399"/>
                </a:solidFill>
              </a:rPr>
              <a:t> </a:t>
            </a:r>
            <a:r>
              <a:rPr lang="en-GB" altLang="tr-TR" i="1" smtClean="0">
                <a:solidFill>
                  <a:srgbClr val="CC0000"/>
                </a:solidFill>
              </a:rPr>
              <a:t>şiddet</a:t>
            </a:r>
            <a:r>
              <a:rPr lang="en-GB" altLang="tr-TR" i="1" smtClean="0">
                <a:solidFill>
                  <a:srgbClr val="990099"/>
                </a:solidFill>
              </a:rPr>
              <a:t> </a:t>
            </a:r>
            <a:r>
              <a:rPr lang="en-GB" altLang="tr-TR" smtClean="0"/>
              <a:t>içermesi gerekmez”</a:t>
            </a:r>
          </a:p>
          <a:p>
            <a:pPr eaLnBrk="1" hangingPunct="1">
              <a:spcBef>
                <a:spcPts val="8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tr-TR" smtClean="0"/>
          </a:p>
          <a:p>
            <a:pPr eaLnBrk="1" hangingPunct="1">
              <a:spcBef>
                <a:spcPts val="8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tr-TR" smtClean="0"/>
              <a:t>“Cinsel istismarda çocuğun</a:t>
            </a:r>
            <a:r>
              <a:rPr lang="en-GB" altLang="tr-TR" smtClean="0">
                <a:solidFill>
                  <a:srgbClr val="003399"/>
                </a:solidFill>
              </a:rPr>
              <a:t> </a:t>
            </a:r>
            <a:r>
              <a:rPr lang="en-GB" altLang="tr-TR" i="1" smtClean="0">
                <a:solidFill>
                  <a:srgbClr val="CC0000"/>
                </a:solidFill>
              </a:rPr>
              <a:t>rızasının</a:t>
            </a:r>
            <a:r>
              <a:rPr lang="en-GB" altLang="tr-TR" i="1" smtClean="0">
                <a:solidFill>
                  <a:srgbClr val="990099"/>
                </a:solidFill>
              </a:rPr>
              <a:t> </a:t>
            </a:r>
            <a:r>
              <a:rPr lang="en-GB" altLang="tr-TR" smtClean="0"/>
              <a:t>olup olmadığına bakılmaz”</a:t>
            </a:r>
          </a:p>
        </p:txBody>
      </p:sp>
      <p:pic>
        <p:nvPicPr>
          <p:cNvPr id="38916"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9634179"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tr-TR" altLang="tr-TR" b="1" smtClean="0"/>
              <a:t>Risk Etmenleri(Çocukla ilgili)</a:t>
            </a:r>
          </a:p>
        </p:txBody>
      </p:sp>
      <p:sp>
        <p:nvSpPr>
          <p:cNvPr id="40963" name="Rectangle 3"/>
          <p:cNvSpPr>
            <a:spLocks noGrp="1"/>
          </p:cNvSpPr>
          <p:nvPr>
            <p:ph type="body" idx="1"/>
          </p:nvPr>
        </p:nvSpPr>
        <p:spPr>
          <a:xfrm>
            <a:off x="468313" y="3213100"/>
            <a:ext cx="8229600" cy="3268663"/>
          </a:xfrm>
        </p:spPr>
        <p:txBody>
          <a:bodyPr/>
          <a:lstStyle/>
          <a:p>
            <a:pPr eaLnBrk="1" hangingPunct="1"/>
            <a:r>
              <a:rPr lang="tr-TR" altLang="tr-TR" smtClean="0"/>
              <a:t>Yaşının küçük olması</a:t>
            </a:r>
          </a:p>
          <a:p>
            <a:pPr eaLnBrk="1" hangingPunct="1"/>
            <a:r>
              <a:rPr lang="tr-TR" altLang="tr-TR" smtClean="0"/>
              <a:t>Bazı ruhsal(zihinsel) ,fiziksel ve gelişimsel bozukluklarının olması,</a:t>
            </a:r>
          </a:p>
          <a:p>
            <a:pPr eaLnBrk="1" hangingPunct="1"/>
            <a:r>
              <a:rPr lang="tr-TR" altLang="tr-TR" smtClean="0"/>
              <a:t>Süreğen tıbbi hastalığının olması,</a:t>
            </a:r>
          </a:p>
        </p:txBody>
      </p:sp>
      <p:pic>
        <p:nvPicPr>
          <p:cNvPr id="4096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5" descr="C:\Users\user\Desktop\ci resimler\i (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1143000"/>
            <a:ext cx="2563813"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61" y="908721"/>
            <a:ext cx="9207661" cy="5005948"/>
          </a:xfrm>
          <a:prstGeom prst="rect">
            <a:avLst/>
          </a:prstGeom>
        </p:spPr>
      </p:pic>
      <p:sp>
        <p:nvSpPr>
          <p:cNvPr id="5" name="Unvan 4"/>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6" descr="C:\Users\user\Desktop\ci resimler\i (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357188"/>
            <a:ext cx="1857375"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2"/>
          <p:cNvSpPr>
            <a:spLocks noGrp="1"/>
          </p:cNvSpPr>
          <p:nvPr>
            <p:ph type="title"/>
          </p:nvPr>
        </p:nvSpPr>
        <p:spPr>
          <a:xfrm>
            <a:off x="2339975" y="357188"/>
            <a:ext cx="6553200" cy="1143000"/>
          </a:xfrm>
        </p:spPr>
        <p:txBody>
          <a:bodyPr/>
          <a:lstStyle/>
          <a:p>
            <a:pPr eaLnBrk="1" hangingPunct="1"/>
            <a:r>
              <a:rPr lang="tr-TR" altLang="tr-TR" b="1" smtClean="0"/>
              <a:t>Risk Etmenleri(Aile ile ilgili)</a:t>
            </a:r>
          </a:p>
        </p:txBody>
      </p:sp>
      <p:sp>
        <p:nvSpPr>
          <p:cNvPr id="41989" name="Rectangle 3"/>
          <p:cNvSpPr>
            <a:spLocks noGrp="1"/>
          </p:cNvSpPr>
          <p:nvPr>
            <p:ph type="body" idx="1"/>
          </p:nvPr>
        </p:nvSpPr>
        <p:spPr>
          <a:xfrm>
            <a:off x="1843088" y="1857375"/>
            <a:ext cx="7300912" cy="3625850"/>
          </a:xfrm>
        </p:spPr>
        <p:txBody>
          <a:bodyPr/>
          <a:lstStyle/>
          <a:p>
            <a:pPr eaLnBrk="1" hangingPunct="1"/>
            <a:r>
              <a:rPr lang="tr-TR" altLang="tr-TR" smtClean="0"/>
              <a:t>Anne babanın çocukluk döneminde istismara maruz kalması,</a:t>
            </a:r>
          </a:p>
          <a:p>
            <a:pPr eaLnBrk="1" hangingPunct="1"/>
            <a:r>
              <a:rPr lang="tr-TR" altLang="tr-TR" smtClean="0"/>
              <a:t>Ailede alkol ya da madde bağımlısının olması,</a:t>
            </a:r>
          </a:p>
          <a:p>
            <a:pPr eaLnBrk="1" hangingPunct="1"/>
            <a:r>
              <a:rPr lang="tr-TR" altLang="tr-TR" smtClean="0"/>
              <a:t>Annenin olmaması veya göz yumması</a:t>
            </a:r>
          </a:p>
          <a:p>
            <a:pPr eaLnBrk="1" hangingPunct="1"/>
            <a:r>
              <a:rPr lang="tr-TR" altLang="tr-TR" smtClean="0"/>
              <a:t>Babanın olmaması veya göz yumması</a:t>
            </a:r>
          </a:p>
          <a:p>
            <a:pPr eaLnBrk="1" hangingPunct="1"/>
            <a:r>
              <a:rPr lang="tr-TR" altLang="tr-TR" smtClean="0"/>
              <a:t>Ebeveyn olmayışı (ölmesi) </a:t>
            </a:r>
          </a:p>
          <a:p>
            <a:pPr eaLnBrk="1" hangingPunct="1"/>
            <a:r>
              <a:rPr lang="tr-TR" altLang="tr-TR" smtClean="0"/>
              <a:t>Ebeveynlerin üvey olma durumu</a:t>
            </a:r>
          </a:p>
          <a:p>
            <a:pPr eaLnBrk="1" hangingPunct="1"/>
            <a:endParaRPr lang="tr-TR" alt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2268538" y="274638"/>
            <a:ext cx="6624637" cy="1439862"/>
          </a:xfrm>
        </p:spPr>
        <p:txBody>
          <a:bodyPr/>
          <a:lstStyle/>
          <a:p>
            <a:pPr eaLnBrk="1" hangingPunct="1"/>
            <a:r>
              <a:rPr lang="tr-TR" altLang="tr-TR" b="1" smtClean="0"/>
              <a:t>Risk Etmenleri(Aile ile ilgili)</a:t>
            </a:r>
          </a:p>
        </p:txBody>
      </p:sp>
      <p:sp>
        <p:nvSpPr>
          <p:cNvPr id="43011" name="Rectangle 3"/>
          <p:cNvSpPr>
            <a:spLocks noGrp="1"/>
          </p:cNvSpPr>
          <p:nvPr>
            <p:ph type="body" idx="1"/>
          </p:nvPr>
        </p:nvSpPr>
        <p:spPr>
          <a:xfrm>
            <a:off x="457200" y="2214563"/>
            <a:ext cx="8229600" cy="3911600"/>
          </a:xfrm>
        </p:spPr>
        <p:txBody>
          <a:bodyPr/>
          <a:lstStyle/>
          <a:p>
            <a:pPr eaLnBrk="1" hangingPunct="1"/>
            <a:r>
              <a:rPr lang="tr-TR" altLang="tr-TR" smtClean="0"/>
              <a:t>Tek odalı evde kalınması </a:t>
            </a:r>
          </a:p>
          <a:p>
            <a:pPr eaLnBrk="1" hangingPunct="1"/>
            <a:r>
              <a:rPr lang="tr-TR" altLang="tr-TR" smtClean="0"/>
              <a:t>Aile içi çatışma,</a:t>
            </a:r>
          </a:p>
          <a:p>
            <a:pPr eaLnBrk="1" hangingPunct="1"/>
            <a:r>
              <a:rPr lang="tr-TR" altLang="tr-TR" smtClean="0"/>
              <a:t>Ana babalık görevini yerine getirmeme,</a:t>
            </a:r>
          </a:p>
          <a:p>
            <a:pPr eaLnBrk="1" hangingPunct="1"/>
            <a:r>
              <a:rPr lang="tr-TR" altLang="tr-TR" smtClean="0"/>
              <a:t>Ebeveyn çocuk ilişkisinde bozukluk </a:t>
            </a:r>
          </a:p>
          <a:p>
            <a:pPr eaLnBrk="1" hangingPunct="1"/>
            <a:r>
              <a:rPr lang="tr-TR" altLang="tr-TR" smtClean="0"/>
              <a:t>Ailenin gelen gideninin çok olması</a:t>
            </a:r>
          </a:p>
          <a:p>
            <a:pPr eaLnBrk="1" hangingPunct="1"/>
            <a:r>
              <a:rPr lang="tr-TR" altLang="tr-TR" smtClean="0"/>
              <a:t>Maddi sıkıntı</a:t>
            </a:r>
          </a:p>
          <a:p>
            <a:pPr eaLnBrk="1" hangingPunct="1"/>
            <a:endParaRPr lang="tr-TR" altLang="tr-TR" smtClean="0"/>
          </a:p>
        </p:txBody>
      </p:sp>
      <p:pic>
        <p:nvPicPr>
          <p:cNvPr id="4301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705600" y="5257800"/>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5" descr="C:\Users\user\Desktop\ci resimler\i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19050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tr-TR" altLang="tr-TR" sz="3200" b="1" smtClean="0"/>
              <a:t>ENSEST İLİŞKİ İÇİN RİSK FAKTÖRLERİ NELERDİR?</a:t>
            </a:r>
          </a:p>
        </p:txBody>
      </p:sp>
      <p:sp>
        <p:nvSpPr>
          <p:cNvPr id="44035" name="Rectangle 3"/>
          <p:cNvSpPr>
            <a:spLocks noGrp="1"/>
          </p:cNvSpPr>
          <p:nvPr>
            <p:ph type="body" sz="half" idx="4294967295"/>
          </p:nvPr>
        </p:nvSpPr>
        <p:spPr>
          <a:xfrm>
            <a:off x="457200" y="1600200"/>
            <a:ext cx="7643813" cy="3557588"/>
          </a:xfrm>
        </p:spPr>
        <p:txBody>
          <a:bodyPr/>
          <a:lstStyle/>
          <a:p>
            <a:pPr eaLnBrk="1" hangingPunct="1"/>
            <a:r>
              <a:rPr lang="tr-TR" altLang="tr-TR" smtClean="0"/>
              <a:t>Alkolik baba</a:t>
            </a:r>
          </a:p>
          <a:p>
            <a:pPr eaLnBrk="1" hangingPunct="1"/>
            <a:r>
              <a:rPr lang="tr-TR" altLang="tr-TR" smtClean="0"/>
              <a:t>Annenin hasta olması veya evi terk etmesi</a:t>
            </a:r>
          </a:p>
          <a:p>
            <a:pPr eaLnBrk="1" hangingPunct="1"/>
            <a:r>
              <a:rPr lang="tr-TR" altLang="tr-TR" smtClean="0"/>
              <a:t>Yetişkinlerin çocukla aynı odayı yada aynı yatağı paylaşmaları</a:t>
            </a:r>
          </a:p>
          <a:p>
            <a:pPr eaLnBrk="1" hangingPunct="1"/>
            <a:r>
              <a:rPr lang="tr-TR" altLang="tr-TR" smtClean="0"/>
              <a:t>Aile bireylerinde görülen psikiyatrik bozukluklar</a:t>
            </a:r>
          </a:p>
        </p:txBody>
      </p:sp>
      <p:pic>
        <p:nvPicPr>
          <p:cNvPr id="4403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705600" y="5257800"/>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sz="half" idx="4294967295"/>
          </p:nvPr>
        </p:nvSpPr>
        <p:spPr>
          <a:xfrm>
            <a:off x="457200" y="549275"/>
            <a:ext cx="7354888" cy="5546725"/>
          </a:xfrm>
          <a:solidFill>
            <a:srgbClr val="FFFFFF"/>
          </a:solidFill>
        </p:spPr>
        <p:txBody>
          <a:bodyPr>
            <a:normAutofit/>
          </a:bodyPr>
          <a:lstStyle/>
          <a:p>
            <a:pPr eaLnBrk="1" hangingPunct="1">
              <a:lnSpc>
                <a:spcPct val="90000"/>
              </a:lnSpc>
              <a:buFont typeface="Arial" charset="0"/>
              <a:buChar char="•"/>
              <a:defRPr/>
            </a:pPr>
            <a:endParaRPr lang="tr-TR">
              <a:effectLst>
                <a:outerShdw blurRad="38100" dist="38100" dir="2700000" algn="tl">
                  <a:srgbClr val="C0C0C0"/>
                </a:outerShdw>
              </a:effectLst>
            </a:endParaRPr>
          </a:p>
          <a:p>
            <a:pPr eaLnBrk="1" hangingPunct="1">
              <a:lnSpc>
                <a:spcPct val="90000"/>
              </a:lnSpc>
              <a:buFont typeface="Arial" charset="0"/>
              <a:buChar char="•"/>
              <a:defRPr/>
            </a:pPr>
            <a:endParaRPr lang="tr-TR">
              <a:effectLst>
                <a:outerShdw blurRad="38100" dist="38100" dir="2700000" algn="tl">
                  <a:srgbClr val="C0C0C0"/>
                </a:outerShdw>
              </a:effectLst>
            </a:endParaRPr>
          </a:p>
          <a:p>
            <a:pPr eaLnBrk="1" hangingPunct="1">
              <a:lnSpc>
                <a:spcPct val="90000"/>
              </a:lnSpc>
              <a:buFont typeface="Arial" charset="0"/>
              <a:buChar char="•"/>
              <a:defRPr/>
            </a:pPr>
            <a:r>
              <a:rPr lang="tr-TR">
                <a:effectLst>
                  <a:outerShdw blurRad="38100" dist="38100" dir="2700000" algn="tl">
                    <a:srgbClr val="C0C0C0"/>
                  </a:outerShdw>
                </a:effectLst>
              </a:rPr>
              <a:t>Annenin gece çalışmak zorunda olması nedeniyle çocuklara baba yada üvey babanın bakması</a:t>
            </a:r>
          </a:p>
          <a:p>
            <a:pPr eaLnBrk="1" hangingPunct="1">
              <a:lnSpc>
                <a:spcPct val="90000"/>
              </a:lnSpc>
              <a:buFont typeface="Arial" charset="0"/>
              <a:buChar char="•"/>
              <a:defRPr/>
            </a:pPr>
            <a:r>
              <a:rPr lang="tr-TR">
                <a:effectLst>
                  <a:outerShdw blurRad="38100" dist="38100" dir="2700000" algn="tl">
                    <a:srgbClr val="C0C0C0"/>
                  </a:outerShdw>
                </a:effectLst>
              </a:rPr>
              <a:t>6-8 yaşlarında ve kız çocuğu olmak</a:t>
            </a:r>
          </a:p>
          <a:p>
            <a:pPr eaLnBrk="1" hangingPunct="1">
              <a:lnSpc>
                <a:spcPct val="90000"/>
              </a:lnSpc>
              <a:buFont typeface="Arial" charset="0"/>
              <a:buChar char="•"/>
              <a:defRPr/>
            </a:pPr>
            <a:r>
              <a:rPr lang="tr-TR">
                <a:effectLst>
                  <a:outerShdw blurRad="38100" dist="38100" dir="2700000" algn="tl">
                    <a:srgbClr val="C0C0C0"/>
                  </a:outerShdw>
                </a:effectLst>
              </a:rPr>
              <a:t>Anne ve ya babanın yada her ikisinin ailesinde de daha önce ensest ilişkinin varlığı</a:t>
            </a:r>
          </a:p>
          <a:p>
            <a:pPr eaLnBrk="1" hangingPunct="1">
              <a:lnSpc>
                <a:spcPct val="90000"/>
              </a:lnSpc>
              <a:buFont typeface="Arial" charset="0"/>
              <a:buChar char="•"/>
              <a:defRPr/>
            </a:pPr>
            <a:r>
              <a:rPr lang="tr-TR">
                <a:effectLst>
                  <a:outerShdw blurRad="38100" dist="38100" dir="2700000" algn="tl">
                    <a:srgbClr val="C0C0C0"/>
                  </a:outerShdw>
                </a:effectLst>
              </a:rPr>
              <a:t>Psikolojik ve cinsel sorunlar</a:t>
            </a:r>
            <a:endParaRPr lang="tr-TR" sz="2800">
              <a:effectLst>
                <a:outerShdw blurRad="38100" dist="38100" dir="2700000" algn="tl">
                  <a:srgbClr val="C0C0C0"/>
                </a:outerShdw>
              </a:effectLst>
            </a:endParaRPr>
          </a:p>
        </p:txBody>
      </p:sp>
      <p:pic>
        <p:nvPicPr>
          <p:cNvPr id="45059"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313420" flipV="1">
            <a:off x="6705600" y="5257800"/>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b="1"/>
              <a:t>ENSEST İLİŞKİ İÇİN RİSK FAKTÖRLERİ NELERDİR?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dirty="0"/>
              <a:t>Cinsel İstismara Maruz Kalan Çocuklarda Görülen Belirtiler</a:t>
            </a:r>
          </a:p>
        </p:txBody>
      </p:sp>
      <p:sp>
        <p:nvSpPr>
          <p:cNvPr id="30723" name="Rectangle 3"/>
          <p:cNvSpPr>
            <a:spLocks noGrp="1" noChangeArrowheads="1"/>
          </p:cNvSpPr>
          <p:nvPr>
            <p:ph type="body" idx="1"/>
          </p:nvPr>
        </p:nvSpPr>
        <p:spPr>
          <a:xfrm>
            <a:off x="457200" y="2349500"/>
            <a:ext cx="8229600" cy="2592388"/>
          </a:xfrm>
        </p:spPr>
        <p:txBody>
          <a:bodyPr rtlCol="0">
            <a:normAutofit/>
          </a:bodyPr>
          <a:lstStyle/>
          <a:p>
            <a:pPr algn="ctr" eaLnBrk="1" fontAlgn="auto" hangingPunct="1">
              <a:spcAft>
                <a:spcPts val="0"/>
              </a:spcAft>
              <a:defRPr/>
            </a:pPr>
            <a:r>
              <a:rPr lang="tr-TR" b="1" dirty="0"/>
              <a:t>Cinsel istismara bağlı </a:t>
            </a:r>
          </a:p>
          <a:p>
            <a:pPr algn="ctr" eaLnBrk="1" fontAlgn="auto" hangingPunct="1">
              <a:spcAft>
                <a:spcPts val="0"/>
              </a:spcAft>
              <a:buFont typeface="Wingdings" pitchFamily="2" charset="2"/>
              <a:buNone/>
              <a:defRPr/>
            </a:pPr>
            <a:r>
              <a:rPr lang="tr-TR" b="1" dirty="0"/>
              <a:t> duygusal ve davranışsal belirtiler yaşa göre değişebilir</a:t>
            </a:r>
          </a:p>
          <a:p>
            <a:pPr marL="0" indent="0" eaLnBrk="1" fontAlgn="auto" hangingPunct="1">
              <a:spcAft>
                <a:spcPts val="0"/>
              </a:spcAft>
              <a:buFont typeface="Arial" panose="020B0604020202020204" pitchFamily="34" charset="0"/>
              <a:buNone/>
              <a:defRPr/>
            </a:pPr>
            <a:endParaRPr lang="tr-TR" dirty="0"/>
          </a:p>
        </p:txBody>
      </p:sp>
      <p:pic>
        <p:nvPicPr>
          <p:cNvPr id="4608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705600" y="5257800"/>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dirty="0"/>
              <a:t>Cinsel İstismara Maruz Kalan Çocuklarda Görülen Belirtiler</a:t>
            </a:r>
          </a:p>
        </p:txBody>
      </p:sp>
      <p:sp>
        <p:nvSpPr>
          <p:cNvPr id="47107" name="Rectangle 3"/>
          <p:cNvSpPr>
            <a:spLocks noGrp="1"/>
          </p:cNvSpPr>
          <p:nvPr>
            <p:ph type="body" idx="1"/>
          </p:nvPr>
        </p:nvSpPr>
        <p:spPr>
          <a:xfrm>
            <a:off x="468313" y="1928813"/>
            <a:ext cx="8229600" cy="3786187"/>
          </a:xfrm>
        </p:spPr>
        <p:txBody>
          <a:bodyPr/>
          <a:lstStyle/>
          <a:p>
            <a:pPr marL="0" indent="0" algn="ctr" eaLnBrk="1" hangingPunct="1">
              <a:lnSpc>
                <a:spcPct val="80000"/>
              </a:lnSpc>
              <a:buFont typeface="Arial" panose="020B0604020202020204" pitchFamily="34" charset="0"/>
              <a:buNone/>
            </a:pPr>
            <a:r>
              <a:rPr lang="tr-TR" altLang="tr-TR" sz="6000" b="1" smtClean="0"/>
              <a:t>0-3 Yaş</a:t>
            </a:r>
          </a:p>
          <a:p>
            <a:pPr marL="0" indent="0" algn="ctr" eaLnBrk="1" hangingPunct="1">
              <a:lnSpc>
                <a:spcPct val="80000"/>
              </a:lnSpc>
              <a:buFont typeface="Arial" panose="020B0604020202020204" pitchFamily="34" charset="0"/>
              <a:buNone/>
            </a:pPr>
            <a:endParaRPr lang="tr-TR" altLang="tr-TR" sz="2400" b="1" smtClean="0"/>
          </a:p>
          <a:p>
            <a:pPr marL="0" indent="0" eaLnBrk="1" hangingPunct="1">
              <a:lnSpc>
                <a:spcPct val="80000"/>
              </a:lnSpc>
            </a:pPr>
            <a:r>
              <a:rPr lang="tr-TR" altLang="tr-TR" b="1" i="1" smtClean="0"/>
              <a:t>Davranışsal-fiziksel belirtiler</a:t>
            </a:r>
            <a:r>
              <a:rPr lang="tr-TR" altLang="tr-TR" b="1" smtClean="0"/>
              <a:t>: </a:t>
            </a:r>
            <a:r>
              <a:rPr lang="tr-TR" altLang="tr-TR" smtClean="0"/>
              <a:t>Yeme ve uyku bozuklukları, yabancılardan korkma, anneye aşırı düşkünleşme, üzerini giyip çıkarırken sorun çıkarmaya başlama.</a:t>
            </a:r>
          </a:p>
          <a:p>
            <a:pPr marL="0" indent="0" eaLnBrk="1" hangingPunct="1">
              <a:lnSpc>
                <a:spcPct val="80000"/>
              </a:lnSpc>
            </a:pPr>
            <a:r>
              <a:rPr lang="tr-TR" altLang="tr-TR" b="1" smtClean="0"/>
              <a:t>Duygusal belirtiler: </a:t>
            </a:r>
            <a:r>
              <a:rPr lang="tr-TR" altLang="tr-TR" smtClean="0"/>
              <a:t>Korku, her şeye ağlama, hırçınlık, ne olup bittiği ile ilgili kafası karışır.</a:t>
            </a:r>
          </a:p>
        </p:txBody>
      </p:sp>
      <p:pic>
        <p:nvPicPr>
          <p:cNvPr id="47108"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7007225" y="5546725"/>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5" descr="C:\Users\user\Desktop\ci resimler\i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571625"/>
            <a:ext cx="2857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43125" y="357188"/>
            <a:ext cx="6715125" cy="850900"/>
          </a:xfrm>
        </p:spPr>
        <p:txBody>
          <a:bodyPr rtlCol="0">
            <a:normAutofit fontScale="90000"/>
          </a:bodyPr>
          <a:lstStyle/>
          <a:p>
            <a:pPr eaLnBrk="1" fontAlgn="auto" hangingPunct="1">
              <a:spcAft>
                <a:spcPts val="0"/>
              </a:spcAft>
              <a:defRPr/>
            </a:pPr>
            <a:r>
              <a:rPr lang="tr-TR" b="1" dirty="0"/>
              <a:t>Cinsel İstismara Maruz Kalan Çocuklarda Görülen Belirtiler</a:t>
            </a:r>
          </a:p>
        </p:txBody>
      </p:sp>
      <p:sp>
        <p:nvSpPr>
          <p:cNvPr id="48131" name="Rectangle 3"/>
          <p:cNvSpPr>
            <a:spLocks noGrp="1"/>
          </p:cNvSpPr>
          <p:nvPr>
            <p:ph type="body" idx="1"/>
          </p:nvPr>
        </p:nvSpPr>
        <p:spPr>
          <a:xfrm>
            <a:off x="914400" y="1428750"/>
            <a:ext cx="8229600" cy="5184775"/>
          </a:xfrm>
        </p:spPr>
        <p:txBody>
          <a:bodyPr/>
          <a:lstStyle/>
          <a:p>
            <a:pPr marL="0" indent="0" algn="ctr" eaLnBrk="1" hangingPunct="1">
              <a:lnSpc>
                <a:spcPct val="90000"/>
              </a:lnSpc>
              <a:buFont typeface="Arial" panose="020B0604020202020204" pitchFamily="34" charset="0"/>
              <a:buNone/>
            </a:pPr>
            <a:r>
              <a:rPr lang="tr-TR" altLang="tr-TR" sz="6000" b="1" dirty="0" smtClean="0"/>
              <a:t>3-6 Yaş </a:t>
            </a:r>
          </a:p>
          <a:p>
            <a:pPr marL="0" indent="0" algn="ctr" eaLnBrk="1" hangingPunct="1">
              <a:lnSpc>
                <a:spcPct val="90000"/>
              </a:lnSpc>
              <a:buFont typeface="Arial" panose="020B0604020202020204" pitchFamily="34" charset="0"/>
              <a:buNone/>
            </a:pPr>
            <a:endParaRPr lang="tr-TR" altLang="tr-TR" sz="2400" b="1" dirty="0" smtClean="0"/>
          </a:p>
          <a:p>
            <a:pPr marL="0" indent="0" eaLnBrk="1" hangingPunct="1">
              <a:lnSpc>
                <a:spcPct val="80000"/>
              </a:lnSpc>
            </a:pPr>
            <a:r>
              <a:rPr lang="tr-TR" altLang="tr-TR" b="1" i="1" dirty="0" smtClean="0"/>
              <a:t>Davranışsal-fiziksel belirtiler</a:t>
            </a:r>
            <a:r>
              <a:rPr lang="tr-TR" altLang="tr-TR" b="1" dirty="0" smtClean="0"/>
              <a:t>: </a:t>
            </a:r>
            <a:r>
              <a:rPr lang="tr-TR" altLang="tr-TR" dirty="0" smtClean="0"/>
              <a:t>Bebeklik dönemine geri dönüş (bebek gibi konuşma, parmak emme gibi), içe kapanma, sözel ifadede azalma, anneye daha fazla bağlı olma, tuvaletini altına yapma, yeme ve uyku bozuklukları, cinsel oyun (sık ve devamlı), mastürbasyon yapma. </a:t>
            </a:r>
          </a:p>
          <a:p>
            <a:pPr marL="0" indent="0" eaLnBrk="1" hangingPunct="1">
              <a:lnSpc>
                <a:spcPct val="80000"/>
              </a:lnSpc>
            </a:pPr>
            <a:r>
              <a:rPr lang="tr-TR" altLang="tr-TR" b="1" dirty="0" smtClean="0"/>
              <a:t>Duygusal belirtiler: N</a:t>
            </a:r>
            <a:r>
              <a:rPr lang="tr-TR" altLang="tr-TR" dirty="0" smtClean="0"/>
              <a:t>e olup bittiği ile ilgili kafası karışır.</a:t>
            </a:r>
            <a:r>
              <a:rPr lang="tr-TR" altLang="tr-TR" b="1" dirty="0" smtClean="0"/>
              <a:t> </a:t>
            </a:r>
            <a:r>
              <a:rPr lang="tr-TR" altLang="tr-TR" dirty="0" smtClean="0"/>
              <a:t>Korku, utanma, öfke, suçluluk , çaresizlik, zarara uğrama ve kirlenme duygusu</a:t>
            </a:r>
          </a:p>
        </p:txBody>
      </p:sp>
      <p:pic>
        <p:nvPicPr>
          <p:cNvPr id="48132" name="Picture 5" descr="C:\Users\user\Desktop\ci resimler\i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428625"/>
            <a:ext cx="184308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928938" y="1000125"/>
            <a:ext cx="5900737" cy="922338"/>
          </a:xfrm>
        </p:spPr>
        <p:txBody>
          <a:bodyPr rtlCol="0">
            <a:normAutofit fontScale="90000"/>
          </a:bodyPr>
          <a:lstStyle/>
          <a:p>
            <a:pPr eaLnBrk="1" fontAlgn="auto" hangingPunct="1">
              <a:spcAft>
                <a:spcPts val="0"/>
              </a:spcAft>
              <a:defRPr/>
            </a:pPr>
            <a:r>
              <a:rPr lang="tr-TR" b="1" dirty="0"/>
              <a:t>Cinsel İstismara Maruz Kalan Çocuklarda Görülen Belirtiler</a:t>
            </a:r>
          </a:p>
        </p:txBody>
      </p:sp>
      <p:sp>
        <p:nvSpPr>
          <p:cNvPr id="49155" name="Rectangle 3"/>
          <p:cNvSpPr>
            <a:spLocks noGrp="1"/>
          </p:cNvSpPr>
          <p:nvPr>
            <p:ph type="body" idx="1"/>
          </p:nvPr>
        </p:nvSpPr>
        <p:spPr>
          <a:xfrm>
            <a:off x="827584" y="2636912"/>
            <a:ext cx="7758112" cy="3303588"/>
          </a:xfrm>
        </p:spPr>
        <p:txBody>
          <a:bodyPr/>
          <a:lstStyle/>
          <a:p>
            <a:pPr marL="0" indent="0" algn="ctr" eaLnBrk="1" hangingPunct="1">
              <a:lnSpc>
                <a:spcPct val="80000"/>
              </a:lnSpc>
              <a:buFont typeface="Arial" panose="020B0604020202020204" pitchFamily="34" charset="0"/>
              <a:buNone/>
            </a:pPr>
            <a:r>
              <a:rPr lang="tr-TR" altLang="tr-TR" sz="5400" b="1" dirty="0" smtClean="0"/>
              <a:t>6-12 Yaş </a:t>
            </a:r>
          </a:p>
          <a:p>
            <a:pPr marL="0" indent="0" algn="ctr" eaLnBrk="1" hangingPunct="1">
              <a:lnSpc>
                <a:spcPct val="80000"/>
              </a:lnSpc>
              <a:buFont typeface="Arial" panose="020B0604020202020204" pitchFamily="34" charset="0"/>
              <a:buNone/>
            </a:pPr>
            <a:endParaRPr lang="tr-TR" altLang="tr-TR" sz="2000" b="1" dirty="0" smtClean="0"/>
          </a:p>
          <a:p>
            <a:pPr marL="0" indent="0" eaLnBrk="1" hangingPunct="1">
              <a:lnSpc>
                <a:spcPct val="70000"/>
              </a:lnSpc>
            </a:pPr>
            <a:r>
              <a:rPr lang="tr-TR" altLang="tr-TR" sz="2700" b="1" i="1" dirty="0" smtClean="0"/>
              <a:t>Davranışsal-fiziksel belirtiler</a:t>
            </a:r>
            <a:r>
              <a:rPr lang="tr-TR" altLang="tr-TR" sz="2700" b="1" dirty="0" smtClean="0"/>
              <a:t>: </a:t>
            </a:r>
            <a:r>
              <a:rPr lang="tr-TR" altLang="tr-TR" sz="2700" dirty="0" smtClean="0"/>
              <a:t>Sosyal içe kapanma ve tek başınalık, evden-okuldan kaçma, yeme ve uyku bozuklukları, öğrenme bozukluğu, takıntılı davranışlar ve düşünceler, kendinden küçüklere cinsel istismarda bulunma, durup dururken ağlama, hassaslaşma, karın ve baş ağrıları, huzursuzluk.</a:t>
            </a:r>
          </a:p>
          <a:p>
            <a:pPr marL="0" indent="0" eaLnBrk="1" hangingPunct="1">
              <a:lnSpc>
                <a:spcPct val="70000"/>
              </a:lnSpc>
            </a:pPr>
            <a:r>
              <a:rPr lang="tr-TR" altLang="tr-TR" sz="2700" b="1" dirty="0" smtClean="0"/>
              <a:t>Duygusal belirtiler: </a:t>
            </a:r>
            <a:r>
              <a:rPr lang="tr-TR" altLang="tr-TR" sz="2700" dirty="0" smtClean="0"/>
              <a:t>Korku, utanma, suçluluk, öfke, güvensizlik, depresyon, intihar düşüncesi, kirlenmişlik hissi</a:t>
            </a:r>
          </a:p>
        </p:txBody>
      </p:sp>
      <p:pic>
        <p:nvPicPr>
          <p:cNvPr id="49156" name="Picture 5" descr="C:\Users\user\Desktop\ci resimler\i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642938"/>
            <a:ext cx="2000250"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3786188" y="571500"/>
            <a:ext cx="4900612" cy="1214438"/>
          </a:xfrm>
        </p:spPr>
        <p:txBody>
          <a:bodyPr/>
          <a:lstStyle/>
          <a:p>
            <a:pPr eaLnBrk="1" hangingPunct="1"/>
            <a:r>
              <a:rPr lang="tr-TR" altLang="tr-TR" sz="3200" b="1" smtClean="0"/>
              <a:t>Cinsel İstismara Maruz Kalan Çocuklarda Görülen Belirtiler</a:t>
            </a:r>
          </a:p>
        </p:txBody>
      </p:sp>
      <p:sp>
        <p:nvSpPr>
          <p:cNvPr id="50179" name="Rectangle 3"/>
          <p:cNvSpPr>
            <a:spLocks noGrp="1"/>
          </p:cNvSpPr>
          <p:nvPr>
            <p:ph type="body" idx="1"/>
          </p:nvPr>
        </p:nvSpPr>
        <p:spPr>
          <a:xfrm>
            <a:off x="357188" y="1916832"/>
            <a:ext cx="7943850" cy="4392612"/>
          </a:xfrm>
        </p:spPr>
        <p:txBody>
          <a:bodyPr/>
          <a:lstStyle/>
          <a:p>
            <a:pPr marL="0" indent="0" algn="ctr" eaLnBrk="1" hangingPunct="1">
              <a:lnSpc>
                <a:spcPct val="80000"/>
              </a:lnSpc>
              <a:buFont typeface="Arial" panose="020B0604020202020204" pitchFamily="34" charset="0"/>
              <a:buNone/>
            </a:pPr>
            <a:r>
              <a:rPr lang="tr-TR" altLang="tr-TR" sz="4400" b="1" dirty="0" smtClean="0"/>
              <a:t>13-18 Yaş </a:t>
            </a:r>
          </a:p>
          <a:p>
            <a:pPr marL="0" indent="0" eaLnBrk="1" hangingPunct="1">
              <a:lnSpc>
                <a:spcPct val="80000"/>
              </a:lnSpc>
            </a:pPr>
            <a:r>
              <a:rPr lang="tr-TR" altLang="tr-TR" sz="2800" b="1" i="1" dirty="0" smtClean="0"/>
              <a:t>Davranışsal-fiziksel belirtiler</a:t>
            </a:r>
            <a:r>
              <a:rPr lang="tr-TR" altLang="tr-TR" sz="2800" b="1" dirty="0" smtClean="0"/>
              <a:t>: </a:t>
            </a:r>
            <a:r>
              <a:rPr lang="tr-TR" altLang="tr-TR" sz="2800" dirty="0" smtClean="0"/>
              <a:t>Korkularının günlük yaşantısını engelleyecek boyuta gelmesi, bağımlılık yapan maddelere düşkünlük, evden- okuldan kaçma, başkalarını istismar etme, takıntılı düşünce ve davranışlar, duygusal ve fiziksel yakınlıktan kaçınma, yeme bozukluğu , sinirlilik, riskli cinsel davranışlar, süreğen enfeksiyonlar, sosyal içe kapanma, intihar.</a:t>
            </a:r>
          </a:p>
          <a:p>
            <a:pPr marL="0" indent="0" eaLnBrk="1" hangingPunct="1">
              <a:lnSpc>
                <a:spcPct val="80000"/>
              </a:lnSpc>
            </a:pPr>
            <a:r>
              <a:rPr lang="tr-TR" altLang="tr-TR" sz="2800" b="1" dirty="0" smtClean="0"/>
              <a:t>Duygusal belirtiler: </a:t>
            </a:r>
            <a:r>
              <a:rPr lang="tr-TR" altLang="tr-TR" sz="2800" dirty="0" smtClean="0"/>
              <a:t>Öfke, korku, suçluluk, utanma, güvensizlik, çaresizlik, depresyon, intihar </a:t>
            </a:r>
            <a:r>
              <a:rPr lang="tr-TR" altLang="tr-TR" sz="2800" dirty="0" err="1" smtClean="0"/>
              <a:t>düşüncesi,kirlenme</a:t>
            </a:r>
            <a:r>
              <a:rPr lang="tr-TR" altLang="tr-TR" sz="2800" dirty="0" smtClean="0"/>
              <a:t> duygusu</a:t>
            </a:r>
          </a:p>
        </p:txBody>
      </p:sp>
      <p:pic>
        <p:nvPicPr>
          <p:cNvPr id="5018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5" descr="C:\Users\user\Desktop\ci resimler\i (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285750"/>
            <a:ext cx="31432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7138988" y="52593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4 Dikdörtgen"/>
          <p:cNvSpPr>
            <a:spLocks noChangeArrowheads="1"/>
          </p:cNvSpPr>
          <p:nvPr/>
        </p:nvSpPr>
        <p:spPr bwMode="auto">
          <a:xfrm>
            <a:off x="395288" y="2060575"/>
            <a:ext cx="84963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800">
                <a:cs typeface="Tahoma" panose="020B0604030504040204" pitchFamily="34" charset="0"/>
              </a:rPr>
              <a:t>1.Tekrarlayıcı, rahatsız edici düşünceler,</a:t>
            </a:r>
          </a:p>
          <a:p>
            <a:pPr eaLnBrk="1" hangingPunct="1">
              <a:spcBef>
                <a:spcPct val="0"/>
              </a:spcBef>
              <a:buFontTx/>
              <a:buNone/>
            </a:pPr>
            <a:r>
              <a:rPr lang="tr-TR" altLang="tr-TR" sz="2800">
                <a:cs typeface="Tahoma" panose="020B0604030504040204" pitchFamily="34" charset="0"/>
              </a:rPr>
              <a:t>2.Olayla ilgili kabuslar, </a:t>
            </a:r>
          </a:p>
          <a:p>
            <a:pPr eaLnBrk="1" hangingPunct="1">
              <a:spcBef>
                <a:spcPct val="0"/>
              </a:spcBef>
              <a:buFontTx/>
              <a:buNone/>
            </a:pPr>
            <a:r>
              <a:rPr lang="tr-TR" altLang="tr-TR" sz="2800">
                <a:cs typeface="Tahoma" panose="020B0604030504040204" pitchFamily="34" charset="0"/>
              </a:rPr>
              <a:t>3.Uykuya dalma güçlüğü (karanlık olayı çağrıştırabilir ya da kabus göreceğini düşündüğü için uyumak istemez), </a:t>
            </a:r>
          </a:p>
          <a:p>
            <a:pPr eaLnBrk="1" hangingPunct="1">
              <a:spcBef>
                <a:spcPct val="0"/>
              </a:spcBef>
              <a:buFontTx/>
              <a:buNone/>
            </a:pPr>
            <a:r>
              <a:rPr lang="tr-TR" altLang="tr-TR" sz="2800">
                <a:cs typeface="Tahoma" panose="020B0604030504040204" pitchFamily="34" charset="0"/>
              </a:rPr>
              <a:t>4.Öfke patlamaları, konsantrasyon güçlüğü, </a:t>
            </a:r>
          </a:p>
          <a:p>
            <a:pPr eaLnBrk="1" hangingPunct="1">
              <a:spcBef>
                <a:spcPct val="0"/>
              </a:spcBef>
              <a:buFontTx/>
              <a:buNone/>
            </a:pPr>
            <a:r>
              <a:rPr lang="tr-TR" altLang="tr-TR" sz="2800">
                <a:cs typeface="Tahoma" panose="020B0604030504040204" pitchFamily="34" charset="0"/>
              </a:rPr>
              <a:t>5.Olay sonrasında olay anını tekrar tekrar yaşıyormuş hissi,</a:t>
            </a:r>
            <a:endParaRPr lang="tr-TR" altLang="tr-TR" sz="1400">
              <a:cs typeface="Tahoma" panose="020B0604030504040204" pitchFamily="34" charset="0"/>
            </a:endParaRPr>
          </a:p>
        </p:txBody>
      </p:sp>
      <p:sp>
        <p:nvSpPr>
          <p:cNvPr id="51204" name="3 Dikdörtgen"/>
          <p:cNvSpPr>
            <a:spLocks noChangeArrowheads="1"/>
          </p:cNvSpPr>
          <p:nvPr/>
        </p:nvSpPr>
        <p:spPr bwMode="auto">
          <a:xfrm>
            <a:off x="179388" y="476250"/>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4000" b="1"/>
              <a:t>Cinsel istismara maruz kalan çocuklarda </a:t>
            </a:r>
            <a:br>
              <a:rPr lang="tr-TR" altLang="tr-TR" sz="4000" b="1"/>
            </a:br>
            <a:r>
              <a:rPr lang="tr-TR" altLang="tr-TR" sz="4000" b="1"/>
              <a:t>görülebilen belirtiler nelerdir?</a:t>
            </a:r>
          </a:p>
        </p:txBody>
      </p:sp>
      <p:pic>
        <p:nvPicPr>
          <p:cNvPr id="51205" name="Picture 4" descr="C:\Users\user\Desktop\ci resimler\i (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2313" y="1285875"/>
            <a:ext cx="183991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tr-TR" altLang="tr-TR" b="1" smtClean="0"/>
              <a:t>Fiziksel ihmal nedir?</a:t>
            </a:r>
          </a:p>
        </p:txBody>
      </p:sp>
      <p:sp>
        <p:nvSpPr>
          <p:cNvPr id="8195" name="Rectangle 3"/>
          <p:cNvSpPr>
            <a:spLocks noGrp="1"/>
          </p:cNvSpPr>
          <p:nvPr>
            <p:ph type="body" idx="1"/>
          </p:nvPr>
        </p:nvSpPr>
        <p:spPr>
          <a:xfrm>
            <a:off x="457200" y="1600200"/>
            <a:ext cx="7427913" cy="4997450"/>
          </a:xfrm>
        </p:spPr>
        <p:txBody>
          <a:bodyPr/>
          <a:lstStyle/>
          <a:p>
            <a:pPr eaLnBrk="1" hangingPunct="1"/>
            <a:r>
              <a:rPr lang="tr-TR" altLang="tr-TR" dirty="0" smtClean="0"/>
              <a:t>Çocuğun temel tıbbi ihtiyaçlarının karşılanmaması</a:t>
            </a:r>
          </a:p>
          <a:p>
            <a:pPr eaLnBrk="1" hangingPunct="1"/>
            <a:r>
              <a:rPr lang="tr-TR" altLang="tr-TR" dirty="0" smtClean="0"/>
              <a:t>Çocuğa düzenli ve besleyici öğünlerin, temiz ve yeterli giysinin sağlanmaması</a:t>
            </a:r>
          </a:p>
          <a:p>
            <a:pPr eaLnBrk="1" hangingPunct="1"/>
            <a:r>
              <a:rPr lang="tr-TR" altLang="tr-TR" dirty="0" smtClean="0"/>
              <a:t>Çocuğun bakacak yetişkin bulunmadan uzun süre yalnız bırakılması</a:t>
            </a:r>
          </a:p>
          <a:p>
            <a:pPr eaLnBrk="1" hangingPunct="1"/>
            <a:r>
              <a:rPr lang="tr-TR" altLang="tr-TR" dirty="0" smtClean="0"/>
              <a:t>Çocuğun gece geç saatlere kadar nerede olduğunun bilinmemesi ve umursanmaması</a:t>
            </a:r>
          </a:p>
          <a:p>
            <a:pPr eaLnBrk="1" hangingPunct="1"/>
            <a:endParaRPr lang="tr-TR" altLang="tr-TR"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735330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3"/>
          <p:cNvSpPr>
            <a:spLocks noGrp="1"/>
          </p:cNvSpPr>
          <p:nvPr>
            <p:ph type="body" idx="1"/>
          </p:nvPr>
        </p:nvSpPr>
        <p:spPr>
          <a:xfrm>
            <a:off x="457200" y="1500188"/>
            <a:ext cx="7686675" cy="4625975"/>
          </a:xfrm>
        </p:spPr>
        <p:txBody>
          <a:bodyPr/>
          <a:lstStyle/>
          <a:p>
            <a:pPr eaLnBrk="1" hangingPunct="1">
              <a:lnSpc>
                <a:spcPct val="90000"/>
              </a:lnSpc>
              <a:buFont typeface="Arial" panose="020B0604020202020204" pitchFamily="34" charset="0"/>
              <a:buNone/>
            </a:pPr>
            <a:r>
              <a:rPr lang="tr-TR" altLang="tr-TR" sz="2800" smtClean="0"/>
              <a:t>6.Yaşına uygun olmayan cinsel davranışlar, cinsel davranışlarda  artma, mastürbasyon, yaşadıkları cinsel travmayı yeniden yaşama ve tekrarlama eğilimi</a:t>
            </a:r>
          </a:p>
          <a:p>
            <a:pPr eaLnBrk="1" hangingPunct="1">
              <a:lnSpc>
                <a:spcPct val="90000"/>
              </a:lnSpc>
              <a:buFont typeface="Arial" panose="020B0604020202020204" pitchFamily="34" charset="0"/>
              <a:buNone/>
            </a:pPr>
            <a:r>
              <a:rPr lang="tr-TR" altLang="tr-TR" sz="2800" smtClean="0"/>
              <a:t>7.Cinsel oyunlar oynama, erişkinleri ayartıcı davranışlarda bulunma gibi, cinsel kimlik bozuklukları,cinsel işlev bozuklukları,</a:t>
            </a:r>
          </a:p>
          <a:p>
            <a:pPr eaLnBrk="1" hangingPunct="1">
              <a:lnSpc>
                <a:spcPct val="90000"/>
              </a:lnSpc>
              <a:buFont typeface="Arial" panose="020B0604020202020204" pitchFamily="34" charset="0"/>
              <a:buNone/>
            </a:pPr>
            <a:r>
              <a:rPr lang="tr-TR" altLang="tr-TR" sz="2800" smtClean="0"/>
              <a:t>8.Cinsel istismara uğrayan çocukların  %50'sinde travma sonrası stres bozukluğu görülmekte, depresyon, düşük benlik saygısı, intihar davranışları, damgalanmışlık hissi,alkol ve madde kötüye kullanımı eşlik edebilmektedir.</a:t>
            </a:r>
          </a:p>
        </p:txBody>
      </p:sp>
      <p:sp>
        <p:nvSpPr>
          <p:cNvPr id="52228" name="3 Dikdörtgen"/>
          <p:cNvSpPr>
            <a:spLocks noGrp="1"/>
          </p:cNvSpPr>
          <p:nvPr>
            <p:ph type="title"/>
          </p:nvPr>
        </p:nvSpPr>
        <p:spPr>
          <a:xfrm>
            <a:off x="179388" y="274638"/>
            <a:ext cx="8785225" cy="1143000"/>
          </a:xfrm>
        </p:spPr>
        <p:txBody>
          <a:bodyPr/>
          <a:lstStyle/>
          <a:p>
            <a:pPr algn="l" eaLnBrk="1" hangingPunct="1"/>
            <a:r>
              <a:rPr lang="tr-TR" altLang="tr-TR" sz="4000" b="1" smtClean="0"/>
              <a:t>Cinsel istismara maruz kalan çocuklarda </a:t>
            </a:r>
            <a:br>
              <a:rPr lang="tr-TR" altLang="tr-TR" sz="4000" b="1" smtClean="0"/>
            </a:br>
            <a:r>
              <a:rPr lang="tr-TR" altLang="tr-TR" sz="4000" b="1" smtClean="0"/>
              <a:t>görülebilen belirtiler nelerdir?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idx="4294967295"/>
          </p:nvPr>
        </p:nvSpPr>
        <p:spPr/>
        <p:txBody>
          <a:bodyPr/>
          <a:lstStyle/>
          <a:p>
            <a:r>
              <a:rPr lang="tr-TR" altLang="tr-TR" b="1" smtClean="0"/>
              <a:t>Çocuklar yaşadıklarını neden anlatmak istemezler…</a:t>
            </a:r>
          </a:p>
        </p:txBody>
      </p:sp>
      <p:sp>
        <p:nvSpPr>
          <p:cNvPr id="53251" name="2 Metin Yer Tutucusu"/>
          <p:cNvSpPr>
            <a:spLocks noGrp="1"/>
          </p:cNvSpPr>
          <p:nvPr>
            <p:ph type="body" sz="half" idx="4294967295"/>
          </p:nvPr>
        </p:nvSpPr>
        <p:spPr>
          <a:xfrm>
            <a:off x="762000" y="2209800"/>
            <a:ext cx="7162800" cy="2590800"/>
          </a:xfrm>
        </p:spPr>
        <p:txBody>
          <a:bodyPr/>
          <a:lstStyle/>
          <a:p>
            <a:pPr>
              <a:lnSpc>
                <a:spcPct val="70000"/>
              </a:lnSpc>
            </a:pPr>
            <a:r>
              <a:rPr lang="tr-TR" altLang="tr-TR" sz="2800" smtClean="0">
                <a:cs typeface="Arial" panose="020B0604020202020204" pitchFamily="34" charset="0"/>
              </a:rPr>
              <a:t>Kendilerine inanılmayacağından korkarlar. </a:t>
            </a:r>
          </a:p>
          <a:p>
            <a:pPr>
              <a:lnSpc>
                <a:spcPct val="70000"/>
              </a:lnSpc>
            </a:pPr>
            <a:endParaRPr lang="tr-TR" altLang="tr-TR" sz="1000" smtClean="0">
              <a:cs typeface="Arial" panose="020B0604020202020204" pitchFamily="34" charset="0"/>
            </a:endParaRPr>
          </a:p>
          <a:p>
            <a:pPr>
              <a:lnSpc>
                <a:spcPct val="70000"/>
              </a:lnSpc>
            </a:pPr>
            <a:r>
              <a:rPr lang="tr-TR" altLang="tr-TR" sz="2800" smtClean="0">
                <a:cs typeface="Arial" panose="020B0604020202020204" pitchFamily="34" charset="0"/>
              </a:rPr>
              <a:t>Başlarının belaya gireceğinden korkarlar. </a:t>
            </a:r>
          </a:p>
          <a:p>
            <a:pPr>
              <a:lnSpc>
                <a:spcPct val="70000"/>
              </a:lnSpc>
            </a:pPr>
            <a:endParaRPr lang="tr-TR" altLang="tr-TR" sz="1000" smtClean="0">
              <a:cs typeface="Arial" panose="020B0604020202020204" pitchFamily="34" charset="0"/>
            </a:endParaRPr>
          </a:p>
          <a:p>
            <a:pPr>
              <a:lnSpc>
                <a:spcPct val="70000"/>
              </a:lnSpc>
            </a:pPr>
            <a:r>
              <a:rPr lang="tr-TR" altLang="tr-TR" sz="2800" smtClean="0">
                <a:cs typeface="Arial" panose="020B0604020202020204" pitchFamily="34" charset="0"/>
              </a:rPr>
              <a:t>İstismarcının tehditlerinden korkarlar. </a:t>
            </a:r>
          </a:p>
          <a:p>
            <a:pPr>
              <a:lnSpc>
                <a:spcPct val="70000"/>
              </a:lnSpc>
            </a:pPr>
            <a:endParaRPr lang="tr-TR" altLang="tr-TR" sz="1000" smtClean="0">
              <a:cs typeface="Arial" panose="020B0604020202020204" pitchFamily="34" charset="0"/>
            </a:endParaRPr>
          </a:p>
          <a:p>
            <a:pPr>
              <a:lnSpc>
                <a:spcPct val="70000"/>
              </a:lnSpc>
            </a:pPr>
            <a:r>
              <a:rPr lang="tr-TR" altLang="tr-TR" sz="2800" smtClean="0">
                <a:cs typeface="Arial" panose="020B0604020202020204" pitchFamily="34" charset="0"/>
              </a:rPr>
              <a:t>İstismarcıyı korumak isteyebilir, sevebilir ama yaptıklarını sevmezler. </a:t>
            </a:r>
          </a:p>
        </p:txBody>
      </p:sp>
      <p:pic>
        <p:nvPicPr>
          <p:cNvPr id="5325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54851"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idx="4294967295"/>
          </p:nvPr>
        </p:nvSpPr>
        <p:spPr>
          <a:xfrm>
            <a:off x="457200" y="1676400"/>
            <a:ext cx="8229600" cy="4572000"/>
          </a:xfrm>
        </p:spPr>
        <p:txBody>
          <a:bodyPr/>
          <a:lstStyle/>
          <a:p>
            <a:pPr eaLnBrk="1" hangingPunct="1">
              <a:lnSpc>
                <a:spcPct val="90000"/>
              </a:lnSpc>
            </a:pPr>
            <a:r>
              <a:rPr lang="tr-TR" altLang="tr-TR" sz="2800" smtClean="0">
                <a:cs typeface="Arial" panose="020B0604020202020204" pitchFamily="34" charset="0"/>
              </a:rPr>
              <a:t>Nasıl anlatılacağını bilmeyebilirler. </a:t>
            </a:r>
          </a:p>
          <a:p>
            <a:pPr eaLnBrk="1" hangingPunct="1">
              <a:lnSpc>
                <a:spcPct val="90000"/>
              </a:lnSpc>
            </a:pPr>
            <a:r>
              <a:rPr lang="tr-TR" altLang="tr-TR" sz="2800" smtClean="0">
                <a:cs typeface="Arial" panose="020B0604020202020204" pitchFamily="34" charset="0"/>
              </a:rPr>
              <a:t>Cinsel davranışların yanlış olduğunu bilmeyebilirler. </a:t>
            </a:r>
          </a:p>
          <a:p>
            <a:pPr eaLnBrk="1" hangingPunct="1">
              <a:lnSpc>
                <a:spcPct val="90000"/>
              </a:lnSpc>
            </a:pPr>
            <a:r>
              <a:rPr lang="tr-TR" altLang="tr-TR" sz="2800" smtClean="0"/>
              <a:t>Anne-baba ve diğer yakınlar tarafından başlarına gelen kötülüğe karşı kendilerini koruyamadıkları için suçlanmaktan ve ağır biçimde cezalandırılmaktan korkarlar</a:t>
            </a:r>
            <a:endParaRPr lang="tr-TR" altLang="tr-TR" sz="2800" smtClean="0">
              <a:cs typeface="Tahoma" panose="020B0604030504040204" pitchFamily="34" charset="0"/>
            </a:endParaRPr>
          </a:p>
          <a:p>
            <a:pPr eaLnBrk="1" hangingPunct="1">
              <a:lnSpc>
                <a:spcPct val="90000"/>
              </a:lnSpc>
            </a:pPr>
            <a:r>
              <a:rPr lang="tr-TR" altLang="tr-TR" sz="2800" smtClean="0">
                <a:cs typeface="Arial" panose="020B0604020202020204" pitchFamily="34" charset="0"/>
              </a:rPr>
              <a:t>Arkadaşları tarafından dışlanabileceklerinden korkarlar. </a:t>
            </a:r>
          </a:p>
        </p:txBody>
      </p:sp>
      <p:sp>
        <p:nvSpPr>
          <p:cNvPr id="5" name="1 Başlık"/>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a:defRPr/>
            </a:pPr>
            <a:r>
              <a:rPr lang="tr-TR" sz="4400" b="1" kern="0">
                <a:latin typeface="+mj-lt"/>
                <a:ea typeface="+mj-ea"/>
                <a:cs typeface="+mj-cs"/>
              </a:rPr>
              <a:t>Çocuklar yaşadıklarını neden anlatmak istemezler…</a:t>
            </a:r>
            <a:endParaRPr lang="tr-TR" sz="4400" b="1" kern="0" dirty="0">
              <a:latin typeface="+mj-lt"/>
              <a:ea typeface="+mj-ea"/>
              <a:cs typeface="+mj-cs"/>
            </a:endParaRPr>
          </a:p>
        </p:txBody>
      </p:sp>
      <p:pic>
        <p:nvPicPr>
          <p:cNvPr id="5427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836578" flipV="1">
            <a:off x="7116763" y="52974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r>
              <a:rPr lang="tr-TR" altLang="tr-TR" sz="4000" b="1" smtClean="0"/>
              <a:t>Çocuklar yaşadıklarını neden anlatmak istemezler…</a:t>
            </a:r>
          </a:p>
        </p:txBody>
      </p:sp>
      <p:sp>
        <p:nvSpPr>
          <p:cNvPr id="55299" name="Rectangle 3"/>
          <p:cNvSpPr>
            <a:spLocks noGrp="1"/>
          </p:cNvSpPr>
          <p:nvPr>
            <p:ph type="body" idx="4294967295"/>
          </p:nvPr>
        </p:nvSpPr>
        <p:spPr/>
        <p:txBody>
          <a:bodyPr/>
          <a:lstStyle/>
          <a:p>
            <a:r>
              <a:rPr lang="tr-TR" altLang="tr-TR" sz="2800" smtClean="0"/>
              <a:t>Gammaz olarak adlandırılmak istemezler. </a:t>
            </a:r>
          </a:p>
          <a:p>
            <a:endParaRPr lang="tr-TR" altLang="tr-TR" sz="2800" smtClean="0"/>
          </a:p>
          <a:p>
            <a:r>
              <a:rPr lang="tr-TR" altLang="tr-TR" sz="2800" smtClean="0"/>
              <a:t>İyi çocukların cinsellikle ilgili sözcükleri kullanmasının doğru olmadığı söylenmiştir.</a:t>
            </a:r>
          </a:p>
          <a:p>
            <a:endParaRPr lang="tr-TR" altLang="tr-TR" sz="2800" smtClean="0"/>
          </a:p>
          <a:p>
            <a:pPr eaLnBrk="1" hangingPunct="1">
              <a:lnSpc>
                <a:spcPct val="90000"/>
              </a:lnSpc>
            </a:pPr>
            <a:r>
              <a:rPr lang="tr-TR" altLang="tr-TR" sz="2800" smtClean="0">
                <a:cs typeface="Arial" panose="020B0604020202020204" pitchFamily="34" charset="0"/>
              </a:rPr>
              <a:t>Büyüklerle (otorite figürleriyle) cinsel konuları konuşmaktan utanırlar, korkarlar. </a:t>
            </a:r>
            <a:endParaRPr lang="tr-TR" altLang="tr-TR"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3 Başlık"/>
          <p:cNvSpPr>
            <a:spLocks noGrp="1"/>
          </p:cNvSpPr>
          <p:nvPr>
            <p:ph type="title" idx="4294967295"/>
          </p:nvPr>
        </p:nvSpPr>
        <p:spPr/>
        <p:txBody>
          <a:bodyPr/>
          <a:lstStyle/>
          <a:p>
            <a:r>
              <a:rPr lang="tr-TR" altLang="tr-TR" b="1" smtClean="0"/>
              <a:t>Çocuklar sonunda nasıl söylerler</a:t>
            </a:r>
            <a:r>
              <a:rPr lang="tr-TR" altLang="tr-TR" smtClean="0"/>
              <a:t>…</a:t>
            </a:r>
          </a:p>
        </p:txBody>
      </p:sp>
      <p:sp>
        <p:nvSpPr>
          <p:cNvPr id="56323" name="4 Metin Yer Tutucusu"/>
          <p:cNvSpPr>
            <a:spLocks noGrp="1"/>
          </p:cNvSpPr>
          <p:nvPr>
            <p:ph type="body" sz="half" idx="4294967295"/>
          </p:nvPr>
        </p:nvSpPr>
        <p:spPr>
          <a:xfrm>
            <a:off x="457200" y="1600200"/>
            <a:ext cx="7848600" cy="3505200"/>
          </a:xfrm>
        </p:spPr>
        <p:txBody>
          <a:bodyPr/>
          <a:lstStyle/>
          <a:p>
            <a:pPr>
              <a:lnSpc>
                <a:spcPct val="80000"/>
              </a:lnSpc>
            </a:pPr>
            <a:r>
              <a:rPr lang="tr-TR" altLang="tr-TR" sz="2800" smtClean="0">
                <a:cs typeface="Arial" panose="020B0604020202020204" pitchFamily="34" charset="0"/>
              </a:rPr>
              <a:t>İstismarın derecesi, sıklığı artar ve çocuğu korkutursa,</a:t>
            </a:r>
          </a:p>
          <a:p>
            <a:pPr>
              <a:lnSpc>
                <a:spcPct val="80000"/>
              </a:lnSpc>
            </a:pPr>
            <a:r>
              <a:rPr lang="tr-TR" altLang="tr-TR" sz="2800" smtClean="0">
                <a:cs typeface="Arial" panose="020B0604020202020204" pitchFamily="34" charset="0"/>
              </a:rPr>
              <a:t>Cinsel istismardan korunmayla ilgili bilgi alırsa ve kendisine yapılanın doğru olmadığını fark ederse</a:t>
            </a:r>
          </a:p>
          <a:p>
            <a:pPr>
              <a:lnSpc>
                <a:spcPct val="80000"/>
              </a:lnSpc>
            </a:pPr>
            <a:r>
              <a:rPr lang="tr-TR" altLang="tr-TR" sz="2800" smtClean="0">
                <a:cs typeface="Arial" panose="020B0604020202020204" pitchFamily="34" charset="0"/>
              </a:rPr>
              <a:t>Söylenmesi gerektiğini öğrenirse, </a:t>
            </a:r>
          </a:p>
          <a:p>
            <a:pPr>
              <a:lnSpc>
                <a:spcPct val="80000"/>
              </a:lnSpc>
            </a:pPr>
            <a:r>
              <a:rPr lang="tr-TR" altLang="tr-TR" sz="2800" smtClean="0">
                <a:cs typeface="Arial" panose="020B0604020202020204" pitchFamily="34" charset="0"/>
              </a:rPr>
              <a:t>Yakın bulduğu biri ile sırrını paylaşırsa</a:t>
            </a:r>
          </a:p>
        </p:txBody>
      </p:sp>
      <p:pic>
        <p:nvPicPr>
          <p:cNvPr id="56324"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9836578" flipV="1">
            <a:off x="7116763" y="52974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p:cNvSpPr>
          <p:nvPr>
            <p:ph type="body" sz="half" idx="4294967295"/>
          </p:nvPr>
        </p:nvSpPr>
        <p:spPr>
          <a:xfrm>
            <a:off x="457200" y="1524000"/>
            <a:ext cx="8142288" cy="4702175"/>
          </a:xfrm>
        </p:spPr>
        <p:txBody>
          <a:bodyPr/>
          <a:lstStyle/>
          <a:p>
            <a:pPr eaLnBrk="1" hangingPunct="1">
              <a:lnSpc>
                <a:spcPct val="80000"/>
              </a:lnSpc>
            </a:pPr>
            <a:r>
              <a:rPr lang="tr-TR" altLang="tr-TR" sz="2400" smtClean="0"/>
              <a:t>Kardeşlerini korumak için (kendisinin ilk istismara uğradığı yaşa geldiklerinde), </a:t>
            </a:r>
          </a:p>
          <a:p>
            <a:pPr eaLnBrk="1" hangingPunct="1">
              <a:lnSpc>
                <a:spcPct val="80000"/>
              </a:lnSpc>
            </a:pPr>
            <a:endParaRPr lang="tr-TR" altLang="tr-TR" sz="2400" smtClean="0"/>
          </a:p>
          <a:p>
            <a:pPr eaLnBrk="1" hangingPunct="1">
              <a:lnSpc>
                <a:spcPct val="80000"/>
              </a:lnSpc>
            </a:pPr>
            <a:r>
              <a:rPr lang="tr-TR" altLang="tr-TR" sz="2400" smtClean="0"/>
              <a:t>Ergenliğe gelmişse, hamilelikten korkarsa ya da cinsel yolla bulaşan hastalıklar hakkında bilgisi edinince</a:t>
            </a:r>
          </a:p>
          <a:p>
            <a:pPr eaLnBrk="1" hangingPunct="1">
              <a:lnSpc>
                <a:spcPct val="80000"/>
              </a:lnSpc>
              <a:buFont typeface="Arial" panose="020B0604020202020204" pitchFamily="34" charset="0"/>
              <a:buNone/>
            </a:pPr>
            <a:endParaRPr lang="tr-TR" altLang="tr-TR" sz="2400" smtClean="0"/>
          </a:p>
          <a:p>
            <a:pPr eaLnBrk="1" hangingPunct="1">
              <a:lnSpc>
                <a:spcPct val="80000"/>
              </a:lnSpc>
            </a:pPr>
            <a:r>
              <a:rPr lang="tr-TR" altLang="tr-TR" sz="2400" smtClean="0"/>
              <a:t>İstismarcının baskısından kurtulmak için, </a:t>
            </a:r>
          </a:p>
          <a:p>
            <a:pPr eaLnBrk="1" hangingPunct="1">
              <a:lnSpc>
                <a:spcPct val="80000"/>
              </a:lnSpc>
            </a:pPr>
            <a:endParaRPr lang="tr-TR" altLang="tr-TR" sz="2400" smtClean="0"/>
          </a:p>
          <a:p>
            <a:pPr eaLnBrk="1" hangingPunct="1">
              <a:lnSpc>
                <a:spcPct val="80000"/>
              </a:lnSpc>
            </a:pPr>
            <a:r>
              <a:rPr lang="tr-TR" altLang="tr-TR" sz="2400" smtClean="0"/>
              <a:t>Çocuk güvenebileceği ve kendisi ile yakından ilgilenen bir yetişkinle karşılaştığı zaman, </a:t>
            </a:r>
          </a:p>
          <a:p>
            <a:pPr eaLnBrk="1" hangingPunct="1">
              <a:lnSpc>
                <a:spcPct val="80000"/>
              </a:lnSpc>
            </a:pPr>
            <a:endParaRPr lang="tr-TR" altLang="tr-TR" sz="2400" smtClean="0"/>
          </a:p>
          <a:p>
            <a:pPr eaLnBrk="1" hangingPunct="1">
              <a:lnSpc>
                <a:spcPct val="80000"/>
              </a:lnSpc>
            </a:pPr>
            <a:r>
              <a:rPr lang="tr-TR" altLang="tr-TR" sz="2400" smtClean="0"/>
              <a:t>Fiziksel bir yakınması (üriner enfeksiyon vb.) sonrası doktora gittiğinde.</a:t>
            </a:r>
          </a:p>
        </p:txBody>
      </p:sp>
      <p:pic>
        <p:nvPicPr>
          <p:cNvPr id="58371"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836578" flipV="1">
            <a:off x="7116763" y="52974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3 Başlık"/>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a:defRPr/>
            </a:pPr>
            <a:r>
              <a:rPr lang="tr-TR" sz="4400" b="1" kern="0">
                <a:latin typeface="+mj-lt"/>
                <a:ea typeface="+mj-ea"/>
                <a:cs typeface="+mj-cs"/>
              </a:rPr>
              <a:t>Çocuklar sonunda nasıl söylerler</a:t>
            </a:r>
            <a:r>
              <a:rPr lang="tr-TR" sz="4400" kern="0">
                <a:latin typeface="+mj-lt"/>
                <a:ea typeface="+mj-ea"/>
                <a:cs typeface="+mj-cs"/>
              </a:rPr>
              <a:t>…</a:t>
            </a:r>
            <a:endParaRPr lang="tr-TR" sz="4400" kern="0" dirty="0">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Metin Yer Tutucusu"/>
          <p:cNvSpPr>
            <a:spLocks noGrp="1"/>
          </p:cNvSpPr>
          <p:nvPr>
            <p:ph type="body" idx="1"/>
          </p:nvPr>
        </p:nvSpPr>
        <p:spPr>
          <a:xfrm>
            <a:off x="539750" y="1628775"/>
            <a:ext cx="8229600" cy="4530725"/>
          </a:xfrm>
        </p:spPr>
        <p:txBody>
          <a:bodyPr/>
          <a:lstStyle/>
          <a:p>
            <a:pPr marL="0" indent="0" defTabSz="449263" eaLnBrk="1" hangingPunct="1">
              <a:buFont typeface="Wingdings" panose="05000000000000000000" pitchFamily="2" charset="2"/>
              <a:buNone/>
            </a:pPr>
            <a:r>
              <a:rPr lang="tr-TR" altLang="tr-TR" smtClean="0"/>
              <a:t>        </a:t>
            </a:r>
            <a:endParaRPr lang="tr-TR" altLang="tr-TR" b="1" smtClean="0"/>
          </a:p>
        </p:txBody>
      </p:sp>
      <p:sp>
        <p:nvSpPr>
          <p:cNvPr id="59395" name="2 Metin Yer Tutucusu"/>
          <p:cNvSpPr>
            <a:spLocks/>
          </p:cNvSpPr>
          <p:nvPr/>
        </p:nvSpPr>
        <p:spPr bwMode="auto">
          <a:xfrm>
            <a:off x="457200" y="1535113"/>
            <a:ext cx="40401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Clr>
                <a:schemeClr val="bg2"/>
              </a:buClr>
              <a:buSzPct val="75000"/>
              <a:buFont typeface="Wingdings" panose="05000000000000000000" pitchFamily="2" charset="2"/>
              <a:buNone/>
            </a:pPr>
            <a:r>
              <a:rPr lang="tr-TR" altLang="tr-TR" sz="2200" b="1">
                <a:latin typeface="Arial" panose="020B0604020202020204" pitchFamily="34" charset="0"/>
              </a:rPr>
              <a:t>Doğru Bilinen Yanlışlar</a:t>
            </a:r>
          </a:p>
        </p:txBody>
      </p:sp>
      <p:sp>
        <p:nvSpPr>
          <p:cNvPr id="59396" name="4 Metin Yer Tutucusu"/>
          <p:cNvSpPr>
            <a:spLocks/>
          </p:cNvSpPr>
          <p:nvPr/>
        </p:nvSpPr>
        <p:spPr bwMode="auto">
          <a:xfrm>
            <a:off x="4645025" y="1535113"/>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Clr>
                <a:schemeClr val="bg2"/>
              </a:buClr>
              <a:buSzPct val="75000"/>
              <a:buFont typeface="Wingdings" panose="05000000000000000000" pitchFamily="2" charset="2"/>
              <a:buNone/>
            </a:pPr>
            <a:r>
              <a:rPr lang="tr-TR" altLang="tr-TR" sz="2300" b="1">
                <a:latin typeface="Arial" panose="020B0604020202020204" pitchFamily="34" charset="0"/>
              </a:rPr>
              <a:t>Doğrular</a:t>
            </a:r>
          </a:p>
        </p:txBody>
      </p:sp>
      <p:sp>
        <p:nvSpPr>
          <p:cNvPr id="4" name="3 İçerik Yer Tutucusu"/>
          <p:cNvSpPr>
            <a:spLocks/>
          </p:cNvSpPr>
          <p:nvPr/>
        </p:nvSpPr>
        <p:spPr bwMode="auto">
          <a:xfrm>
            <a:off x="0" y="2174875"/>
            <a:ext cx="4497388" cy="4278313"/>
          </a:xfrm>
          <a:prstGeom prst="rect">
            <a:avLst/>
          </a:prstGeom>
          <a:noFill/>
          <a:ln>
            <a:noFill/>
          </a:ln>
        </p:spPr>
        <p:txBody>
          <a:bodyPr lIns="90000" tIns="46800" rIns="90000" bIns="46800"/>
          <a:lstStyle/>
          <a:p>
            <a:pPr marL="285750" indent="-285750" eaLnBrk="1" fontAlgn="auto" hangingPunct="1">
              <a:spcBef>
                <a:spcPct val="20000"/>
              </a:spcBef>
              <a:spcAft>
                <a:spcPts val="0"/>
              </a:spcAft>
              <a:buClr>
                <a:schemeClr val="bg2"/>
              </a:buClr>
              <a:buSzPct val="75000"/>
              <a:buFont typeface="Wingdings" pitchFamily="2" charset="2"/>
              <a:buChar char="q"/>
              <a:defRPr/>
            </a:pPr>
            <a:r>
              <a:rPr lang="tr-TR" sz="1700" noProof="1">
                <a:latin typeface="Arial" charset="0"/>
              </a:rPr>
              <a:t>Cinsel istismar yalnızca çocuğun hayal gücünün uydurmasıdır. Çocuklar hikayeler uydururlar</a:t>
            </a:r>
          </a:p>
          <a:p>
            <a:pPr marL="468313" indent="-468313" eaLnBrk="1" fontAlgn="auto" hangingPunct="1">
              <a:spcBef>
                <a:spcPct val="20000"/>
              </a:spcBef>
              <a:spcAft>
                <a:spcPts val="0"/>
              </a:spcAft>
              <a:buClr>
                <a:schemeClr val="bg2"/>
              </a:buClr>
              <a:buSzPct val="75000"/>
              <a:buFont typeface="Wingdings" pitchFamily="2" charset="2"/>
              <a:buChar char="p"/>
              <a:defRPr/>
            </a:pPr>
            <a:endParaRPr lang="tr-TR" sz="1700" noProof="1">
              <a:latin typeface="Arial" charset="0"/>
            </a:endParaRPr>
          </a:p>
          <a:p>
            <a:pPr marL="468313" indent="-468313" eaLnBrk="1" fontAlgn="auto" hangingPunct="1">
              <a:spcBef>
                <a:spcPct val="20000"/>
              </a:spcBef>
              <a:spcAft>
                <a:spcPts val="0"/>
              </a:spcAft>
              <a:buClr>
                <a:schemeClr val="bg2"/>
              </a:buClr>
              <a:buSzPct val="75000"/>
              <a:buFont typeface="Wingdings" pitchFamily="2" charset="2"/>
              <a:buChar char="p"/>
              <a:defRPr/>
            </a:pPr>
            <a:r>
              <a:rPr lang="tr-TR" sz="1700" noProof="1">
                <a:latin typeface="Arial" charset="0"/>
              </a:rPr>
              <a:t>Sadece çekici,tatlı,güzel,  açık giyinen çocuklar;onay bekleyen kendine güveni olamayan pasif;yaramaz çocuklar İstismara  maruz kalır</a:t>
            </a:r>
          </a:p>
          <a:p>
            <a:pPr marL="468313" indent="-468313" eaLnBrk="1" fontAlgn="auto" hangingPunct="1">
              <a:spcBef>
                <a:spcPct val="20000"/>
              </a:spcBef>
              <a:spcAft>
                <a:spcPts val="0"/>
              </a:spcAft>
              <a:buClr>
                <a:schemeClr val="bg2"/>
              </a:buClr>
              <a:buSzPct val="75000"/>
              <a:buFont typeface="Wingdings" pitchFamily="2" charset="2"/>
              <a:buChar char="p"/>
              <a:defRPr/>
            </a:pPr>
            <a:endParaRPr lang="tr-TR" sz="1700" noProof="1">
              <a:latin typeface="Arial" charset="0"/>
            </a:endParaRPr>
          </a:p>
          <a:p>
            <a:pPr marL="468313" indent="-468313" eaLnBrk="1" fontAlgn="auto" hangingPunct="1">
              <a:spcBef>
                <a:spcPct val="20000"/>
              </a:spcBef>
              <a:spcAft>
                <a:spcPts val="0"/>
              </a:spcAft>
              <a:buClr>
                <a:schemeClr val="bg2"/>
              </a:buClr>
              <a:buSzPct val="75000"/>
              <a:buFont typeface="Wingdings" pitchFamily="2" charset="2"/>
              <a:buChar char="p"/>
              <a:defRPr/>
            </a:pPr>
            <a:r>
              <a:rPr lang="tr-TR" sz="1700" noProof="1">
                <a:latin typeface="Arial" charset="0"/>
              </a:rPr>
              <a:t>Çocuklara uslu,akıllı,açıkgöz olmalarını söyleyerek onları korumuş oluruz.</a:t>
            </a:r>
          </a:p>
        </p:txBody>
      </p:sp>
      <p:sp>
        <p:nvSpPr>
          <p:cNvPr id="6" name="5 İçerik Yer Tutucusu"/>
          <p:cNvSpPr>
            <a:spLocks/>
          </p:cNvSpPr>
          <p:nvPr/>
        </p:nvSpPr>
        <p:spPr bwMode="auto">
          <a:xfrm>
            <a:off x="4645025" y="2174875"/>
            <a:ext cx="4498975"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Çocuklar istismar hakkında yalan söylemezler. Bu konuda hikaye uyduranlara çok az rastlanır.</a:t>
            </a:r>
          </a:p>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Çocukların görünüşü yada davranışı istismara sebep olmaz. Anlamını dahi bilmedikleri olayları provoke etmekten dolayı çocuklar asla suçlanamazlar</a:t>
            </a:r>
          </a:p>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Çocukları bu konuda eğitmeliyiz. İstismarla karşılaştığında çocuk bağırarak yardım istemeli, koşarak kaçmalıdır.</a:t>
            </a:r>
          </a:p>
        </p:txBody>
      </p:sp>
      <p:sp>
        <p:nvSpPr>
          <p:cNvPr id="59399"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4400" b="1">
                <a:solidFill>
                  <a:schemeClr val="tx2"/>
                </a:solidFill>
              </a:rPr>
              <a:t>Cinsel İstismar İle İlgili </a:t>
            </a:r>
            <a:br>
              <a:rPr lang="tr-TR" altLang="tr-TR" sz="4400" b="1">
                <a:solidFill>
                  <a:schemeClr val="tx2"/>
                </a:solidFill>
              </a:rPr>
            </a:br>
            <a:r>
              <a:rPr lang="tr-TR" altLang="tr-TR" sz="4400" b="1">
                <a:solidFill>
                  <a:schemeClr val="tx2"/>
                </a:solidFill>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Metin Yer Tutucusu"/>
          <p:cNvSpPr>
            <a:spLocks noGrp="1"/>
          </p:cNvSpPr>
          <p:nvPr>
            <p:ph type="body" idx="1"/>
          </p:nvPr>
        </p:nvSpPr>
        <p:spPr/>
        <p:txBody>
          <a:bodyPr/>
          <a:lstStyle/>
          <a:p>
            <a:pPr marL="0" indent="0" defTabSz="449263" eaLnBrk="1" hangingPunct="1">
              <a:buFont typeface="Wingdings" panose="05000000000000000000" pitchFamily="2" charset="2"/>
              <a:buNone/>
            </a:pPr>
            <a:r>
              <a:rPr lang="tr-TR" altLang="tr-TR" smtClean="0"/>
              <a:t>          </a:t>
            </a:r>
            <a:endParaRPr lang="tr-TR" altLang="tr-TR" b="1" smtClean="0"/>
          </a:p>
        </p:txBody>
      </p:sp>
      <p:sp>
        <p:nvSpPr>
          <p:cNvPr id="60419" name="4 Metin Yer Tutucusu"/>
          <p:cNvSpPr>
            <a:spLocks/>
          </p:cNvSpPr>
          <p:nvPr/>
        </p:nvSpPr>
        <p:spPr bwMode="auto">
          <a:xfrm>
            <a:off x="4645025" y="1535113"/>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None/>
            </a:pPr>
            <a:r>
              <a:rPr lang="tr-TR" altLang="tr-TR" sz="2300" b="1">
                <a:latin typeface="Arial" panose="020B0604020202020204" pitchFamily="34" charset="0"/>
              </a:rPr>
              <a:t>           Doğrular</a:t>
            </a:r>
          </a:p>
        </p:txBody>
      </p:sp>
      <p:sp>
        <p:nvSpPr>
          <p:cNvPr id="60420" name="2 Metin Yer Tutucusu"/>
          <p:cNvSpPr>
            <a:spLocks/>
          </p:cNvSpPr>
          <p:nvPr/>
        </p:nvSpPr>
        <p:spPr bwMode="auto">
          <a:xfrm>
            <a:off x="457200" y="1535113"/>
            <a:ext cx="40401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None/>
            </a:pPr>
            <a:r>
              <a:rPr lang="tr-TR" altLang="tr-TR" sz="2200" b="1">
                <a:latin typeface="Arial" panose="020B0604020202020204" pitchFamily="34" charset="0"/>
              </a:rPr>
              <a:t>          Doğru Bilinen Yanlışlar</a:t>
            </a:r>
          </a:p>
        </p:txBody>
      </p:sp>
      <p:sp>
        <p:nvSpPr>
          <p:cNvPr id="4" name="3 İçerik Yer Tutucusu"/>
          <p:cNvSpPr>
            <a:spLocks/>
          </p:cNvSpPr>
          <p:nvPr/>
        </p:nvSpPr>
        <p:spPr bwMode="auto">
          <a:xfrm>
            <a:off x="323850" y="2492375"/>
            <a:ext cx="4173538"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Genellikle tehlikeli yerler, özellikle karanlık bastıktan sonra,parklar, umumi tuvaletler ve boş sokaklardır</a:t>
            </a:r>
          </a:p>
        </p:txBody>
      </p:sp>
      <p:sp>
        <p:nvSpPr>
          <p:cNvPr id="6" name="5 İçerik Yer Tutucusu"/>
          <p:cNvSpPr>
            <a:spLocks/>
          </p:cNvSpPr>
          <p:nvPr/>
        </p:nvSpPr>
        <p:spPr bwMode="auto">
          <a:xfrm>
            <a:off x="4645025" y="2492375"/>
            <a:ext cx="4498975"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İstismarcının tercih ettiği yerler genellikle çocuğun tanıdığı, bildiği yerledir:Okul ve çevresi, evle okul arasındaki yol,bir arkadaş yada akrabanın evi, çocuğun kendi evidir. Çocuğun rahat ve gevşek olduğu zamanlarda,oyun zamanları , banyo zamanı yada yatma zamanı istismarcının tercih ettiği zamanlardır</a:t>
            </a:r>
          </a:p>
        </p:txBody>
      </p:sp>
      <p:pic>
        <p:nvPicPr>
          <p:cNvPr id="60423"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4400" b="1">
                <a:solidFill>
                  <a:schemeClr val="tx2"/>
                </a:solidFill>
              </a:rPr>
              <a:t>Cinsel İstismar İle İlgili </a:t>
            </a:r>
            <a:br>
              <a:rPr lang="tr-TR" altLang="tr-TR" sz="4400" b="1">
                <a:solidFill>
                  <a:schemeClr val="tx2"/>
                </a:solidFill>
              </a:rPr>
            </a:br>
            <a:r>
              <a:rPr lang="tr-TR" altLang="tr-TR" sz="4400" b="1">
                <a:solidFill>
                  <a:schemeClr val="tx2"/>
                </a:solidFill>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a:t>Cinsel İstismar İle İlgili </a:t>
            </a:r>
            <a:br>
              <a:rPr lang="tr-TR" b="1"/>
            </a:br>
            <a:r>
              <a:rPr lang="tr-TR" b="1"/>
              <a:t>Doğru Bilinen Yanlışlar</a:t>
            </a:r>
          </a:p>
        </p:txBody>
      </p:sp>
      <p:sp>
        <p:nvSpPr>
          <p:cNvPr id="61443" name="2 Metin Yer Tutucusu"/>
          <p:cNvSpPr>
            <a:spLocks noGrp="1"/>
          </p:cNvSpPr>
          <p:nvPr>
            <p:ph type="body" idx="1"/>
          </p:nvPr>
        </p:nvSpPr>
        <p:spPr/>
        <p:txBody>
          <a:bodyPr/>
          <a:lstStyle/>
          <a:p>
            <a:pPr marL="0" indent="0" defTabSz="449263" eaLnBrk="1" hangingPunct="1">
              <a:buFont typeface="Wingdings" panose="05000000000000000000" pitchFamily="2" charset="2"/>
              <a:buNone/>
            </a:pPr>
            <a:r>
              <a:rPr lang="tr-TR" altLang="tr-TR" smtClean="0"/>
              <a:t>          </a:t>
            </a:r>
            <a:endParaRPr lang="tr-TR" altLang="tr-TR" b="1" smtClean="0"/>
          </a:p>
        </p:txBody>
      </p:sp>
      <p:sp>
        <p:nvSpPr>
          <p:cNvPr id="61444" name="4 Metin Yer Tutucusu"/>
          <p:cNvSpPr>
            <a:spLocks/>
          </p:cNvSpPr>
          <p:nvPr/>
        </p:nvSpPr>
        <p:spPr bwMode="auto">
          <a:xfrm>
            <a:off x="4645025" y="1535113"/>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None/>
            </a:pPr>
            <a:r>
              <a:rPr lang="tr-TR" altLang="tr-TR" sz="2300" b="1">
                <a:latin typeface="Arial" panose="020B0604020202020204" pitchFamily="34" charset="0"/>
              </a:rPr>
              <a:t>           Doğrular</a:t>
            </a:r>
          </a:p>
        </p:txBody>
      </p:sp>
      <p:sp>
        <p:nvSpPr>
          <p:cNvPr id="4" name="3 İçerik Yer Tutucusu"/>
          <p:cNvSpPr>
            <a:spLocks/>
          </p:cNvSpPr>
          <p:nvPr/>
        </p:nvSpPr>
        <p:spPr bwMode="auto">
          <a:xfrm>
            <a:off x="0" y="2420938"/>
            <a:ext cx="4497388"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Çocuklar kötü görünümlü, yabancı kişilerden uzak durmalı çünkü onlar istismarcı kişilerdir.</a:t>
            </a:r>
          </a:p>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Cinsel istismar vakaları her yerde yaşanmaz, bazı kültürlerde, ülkelerde yaşanır.</a:t>
            </a:r>
          </a:p>
        </p:txBody>
      </p:sp>
      <p:sp>
        <p:nvSpPr>
          <p:cNvPr id="6" name="5 İçerik Yer Tutucusu"/>
          <p:cNvSpPr>
            <a:spLocks/>
          </p:cNvSpPr>
          <p:nvPr/>
        </p:nvSpPr>
        <p:spPr bwMode="auto">
          <a:xfrm>
            <a:off x="4497388" y="2420938"/>
            <a:ext cx="4646612"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r>
              <a:rPr lang="tr-TR" altLang="tr-TR" sz="1700" noProof="1">
                <a:latin typeface="Arial" panose="020B0604020202020204" pitchFamily="34" charset="0"/>
              </a:rPr>
              <a:t>Olguların %80-95’inde istismarcı çocuğun tanıdığı,normal görünüşlü biridir.Genellikle 20-45 yaş arası evli sosyal hayatı olan şüphe çekmeyen bir aile babasıdır.</a:t>
            </a:r>
          </a:p>
          <a:p>
            <a:pPr eaLnBrk="1" hangingPunct="1">
              <a:buClr>
                <a:schemeClr val="bg2"/>
              </a:buClr>
              <a:buSzPct val="75000"/>
              <a:buFont typeface="Wingdings" panose="05000000000000000000" pitchFamily="2" charset="2"/>
              <a:buChar char="p"/>
            </a:pPr>
            <a:endParaRPr lang="tr-TR" altLang="tr-TR" sz="1700" noProof="1">
              <a:latin typeface="Arial" panose="020B0604020202020204" pitchFamily="34" charset="0"/>
            </a:endParaRPr>
          </a:p>
          <a:p>
            <a:pPr eaLnBrk="1" hangingPunct="1">
              <a:buClr>
                <a:schemeClr val="bg2"/>
              </a:buClr>
              <a:buSzPct val="75000"/>
              <a:buFont typeface="Wingdings" panose="05000000000000000000" pitchFamily="2" charset="2"/>
              <a:buChar char="p"/>
            </a:pPr>
            <a:r>
              <a:rPr lang="tr-TR" altLang="tr-TR" sz="1700" noProof="1">
                <a:latin typeface="Arial" panose="020B0604020202020204" pitchFamily="34" charset="0"/>
              </a:rPr>
              <a:t>Cinsel istismara her kültürde,her ülkede ve her sosyo-ekonomik grupta rastlanmaktadır.Kız çocuklarda </a:t>
            </a:r>
            <a:r>
              <a:rPr lang="tr-TR" altLang="tr-TR" sz="1700" b="1" noProof="1">
                <a:latin typeface="Arial" panose="020B0604020202020204" pitchFamily="34" charset="0"/>
              </a:rPr>
              <a:t>ensest,</a:t>
            </a:r>
            <a:r>
              <a:rPr lang="tr-TR" altLang="tr-TR" sz="1700" noProof="1">
                <a:latin typeface="Arial" panose="020B0604020202020204" pitchFamily="34" charset="0"/>
              </a:rPr>
              <a:t> erkek çocuklarda ise</a:t>
            </a:r>
            <a:r>
              <a:rPr lang="tr-TR" altLang="tr-TR" sz="1700" b="1" noProof="1">
                <a:latin typeface="Arial" panose="020B0604020202020204" pitchFamily="34" charset="0"/>
              </a:rPr>
              <a:t> pedofil </a:t>
            </a:r>
            <a:r>
              <a:rPr lang="tr-TR" altLang="tr-TR" sz="1700" noProof="1">
                <a:latin typeface="Arial" panose="020B0604020202020204" pitchFamily="34" charset="0"/>
              </a:rPr>
              <a:t>diğer istismar türlerinden daha sık rastlanmaktadır.</a:t>
            </a:r>
          </a:p>
        </p:txBody>
      </p:sp>
      <p:pic>
        <p:nvPicPr>
          <p:cNvPr id="61447"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8" name="2 Metin Yer Tutucusu"/>
          <p:cNvSpPr>
            <a:spLocks/>
          </p:cNvSpPr>
          <p:nvPr/>
        </p:nvSpPr>
        <p:spPr bwMode="auto">
          <a:xfrm>
            <a:off x="457200" y="1524000"/>
            <a:ext cx="40401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Clr>
                <a:schemeClr val="bg2"/>
              </a:buClr>
              <a:buSzPct val="75000"/>
              <a:buFont typeface="Wingdings" panose="05000000000000000000" pitchFamily="2" charset="2"/>
              <a:buNone/>
            </a:pPr>
            <a:r>
              <a:rPr lang="tr-TR" altLang="tr-TR" sz="2200" b="1">
                <a:latin typeface="Arial" panose="020B0604020202020204" pitchFamily="34" charset="0"/>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p:cNvSpPr>
          <p:nvPr>
            <p:ph type="body" idx="1"/>
          </p:nvPr>
        </p:nvSpPr>
        <p:spPr/>
        <p:txBody>
          <a:bodyPr/>
          <a:lstStyle/>
          <a:p>
            <a:pPr eaLnBrk="1" hangingPunct="1">
              <a:buFontTx/>
              <a:buNone/>
            </a:pPr>
            <a:r>
              <a:rPr lang="tr-TR" altLang="tr-TR" smtClean="0"/>
              <a:t>                                   	</a:t>
            </a:r>
          </a:p>
          <a:p>
            <a:pPr eaLnBrk="1" hangingPunct="1">
              <a:buFontTx/>
              <a:buNone/>
            </a:pPr>
            <a:endParaRPr lang="tr-TR" altLang="tr-TR" smtClean="0"/>
          </a:p>
          <a:p>
            <a:pPr eaLnBrk="1" hangingPunct="1">
              <a:buFontTx/>
              <a:buNone/>
            </a:pPr>
            <a:endParaRPr lang="tr-TR" altLang="tr-TR" smtClean="0"/>
          </a:p>
          <a:p>
            <a:pPr eaLnBrk="1" hangingPunct="1">
              <a:buFontTx/>
              <a:buNone/>
            </a:pPr>
            <a:endParaRPr lang="tr-TR" altLang="tr-TR" smtClean="0"/>
          </a:p>
        </p:txBody>
      </p:sp>
      <p:sp>
        <p:nvSpPr>
          <p:cNvPr id="62467" name="4 Metin Yer Tutucusu"/>
          <p:cNvSpPr>
            <a:spLocks/>
          </p:cNvSpPr>
          <p:nvPr/>
        </p:nvSpPr>
        <p:spPr bwMode="auto">
          <a:xfrm>
            <a:off x="4645025" y="1535113"/>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None/>
            </a:pPr>
            <a:r>
              <a:rPr lang="tr-TR" altLang="tr-TR" sz="2300" b="1">
                <a:latin typeface="Arial" panose="020B0604020202020204" pitchFamily="34" charset="0"/>
              </a:rPr>
              <a:t>           Doğrular</a:t>
            </a:r>
          </a:p>
        </p:txBody>
      </p:sp>
      <p:sp>
        <p:nvSpPr>
          <p:cNvPr id="4" name="3 İçerik Yer Tutucusu"/>
          <p:cNvSpPr>
            <a:spLocks/>
          </p:cNvSpPr>
          <p:nvPr/>
        </p:nvSpPr>
        <p:spPr bwMode="auto">
          <a:xfrm>
            <a:off x="0" y="2174875"/>
            <a:ext cx="4497388"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468313" indent="-4683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bg2"/>
              </a:buClr>
              <a:buSzPct val="75000"/>
              <a:buFont typeface="Wingdings" panose="05000000000000000000" pitchFamily="2" charset="2"/>
              <a:buChar char="p"/>
            </a:pPr>
            <a:endParaRPr lang="tr-TR" altLang="tr-TR" sz="1700">
              <a:latin typeface="Arial" panose="020B0604020202020204" pitchFamily="34" charset="0"/>
            </a:endParaRPr>
          </a:p>
          <a:p>
            <a:pPr eaLnBrk="1" hangingPunct="1">
              <a:buClr>
                <a:schemeClr val="bg2"/>
              </a:buClr>
              <a:buSzPct val="75000"/>
              <a:buFont typeface="Wingdings" panose="05000000000000000000" pitchFamily="2" charset="2"/>
              <a:buChar char="p"/>
            </a:pPr>
            <a:r>
              <a:rPr lang="tr-TR" altLang="tr-TR" sz="1700">
                <a:latin typeface="Arial" panose="020B0604020202020204" pitchFamily="34" charset="0"/>
              </a:rPr>
              <a:t>Çocuk;  yaşadıklarını, cinsel istismarı bile, yakın zamanda ya da büyüyünce unutur. Fazla kurcalanmamalı.</a:t>
            </a:r>
          </a:p>
        </p:txBody>
      </p:sp>
      <p:sp>
        <p:nvSpPr>
          <p:cNvPr id="6" name="5 İçerik Yer Tutucusu"/>
          <p:cNvSpPr>
            <a:spLocks/>
          </p:cNvSpPr>
          <p:nvPr/>
        </p:nvSpPr>
        <p:spPr bwMode="auto">
          <a:xfrm>
            <a:off x="4645025" y="2174875"/>
            <a:ext cx="4498975" cy="3951288"/>
          </a:xfrm>
          <a:prstGeom prst="rect">
            <a:avLst/>
          </a:prstGeom>
          <a:noFill/>
          <a:ln>
            <a:noFill/>
          </a:ln>
        </p:spPr>
        <p:txBody>
          <a:bodyPr lIns="90000" tIns="46800" rIns="90000" bIns="46800"/>
          <a:lstStyle/>
          <a:p>
            <a:pPr marL="468313" indent="-468313" eaLnBrk="1" fontAlgn="auto" hangingPunct="1">
              <a:spcBef>
                <a:spcPct val="20000"/>
              </a:spcBef>
              <a:spcAft>
                <a:spcPts val="0"/>
              </a:spcAft>
              <a:buClr>
                <a:schemeClr val="bg2"/>
              </a:buClr>
              <a:buSzPct val="75000"/>
              <a:buFont typeface="Wingdings" pitchFamily="2" charset="2"/>
              <a:buChar char="p"/>
              <a:defRPr/>
            </a:pPr>
            <a:endParaRPr lang="tr-TR" sz="1700" dirty="0">
              <a:latin typeface="Arial" charset="0"/>
            </a:endParaRPr>
          </a:p>
          <a:p>
            <a:pPr marL="468313" indent="-468313" eaLnBrk="1" fontAlgn="auto" hangingPunct="1">
              <a:spcBef>
                <a:spcPct val="20000"/>
              </a:spcBef>
              <a:spcAft>
                <a:spcPts val="0"/>
              </a:spcAft>
              <a:buClr>
                <a:schemeClr val="bg2"/>
              </a:buClr>
              <a:buSzPct val="75000"/>
              <a:buFont typeface="Wingdings" pitchFamily="2" charset="2"/>
              <a:buChar char="p"/>
              <a:defRPr/>
            </a:pPr>
            <a:r>
              <a:rPr lang="tr-TR" sz="1700" dirty="0">
                <a:latin typeface="Arial" charset="0"/>
              </a:rPr>
              <a:t>Çocuklar cinsel İstismarı asla unutmazlar…  </a:t>
            </a:r>
          </a:p>
          <a:p>
            <a:pPr eaLnBrk="1" fontAlgn="auto" hangingPunct="1">
              <a:spcBef>
                <a:spcPct val="20000"/>
              </a:spcBef>
              <a:spcAft>
                <a:spcPts val="0"/>
              </a:spcAft>
              <a:buClr>
                <a:schemeClr val="bg2"/>
              </a:buClr>
              <a:buSzPct val="75000"/>
              <a:defRPr/>
            </a:pPr>
            <a:r>
              <a:rPr lang="tr-TR" sz="1700" dirty="0">
                <a:latin typeface="Arial" charset="0"/>
              </a:rPr>
              <a:t>	 “Hayattaki en kötü şey hafızayı değiştirememenizdir.” </a:t>
            </a:r>
            <a:r>
              <a:rPr lang="tr-TR" sz="1700" dirty="0" err="1">
                <a:latin typeface="Arial" charset="0"/>
              </a:rPr>
              <a:t>sözleri,çocukluğunda</a:t>
            </a:r>
            <a:r>
              <a:rPr lang="tr-TR" sz="1700" dirty="0">
                <a:latin typeface="Arial" charset="0"/>
              </a:rPr>
              <a:t> cinsel istismara uğramış bir yetişkine aittir.</a:t>
            </a:r>
          </a:p>
        </p:txBody>
      </p:sp>
      <p:pic>
        <p:nvPicPr>
          <p:cNvPr id="6247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1" name="2 Metin Yer Tutucusu"/>
          <p:cNvSpPr>
            <a:spLocks/>
          </p:cNvSpPr>
          <p:nvPr/>
        </p:nvSpPr>
        <p:spPr bwMode="auto">
          <a:xfrm>
            <a:off x="457200" y="1524000"/>
            <a:ext cx="40401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Clr>
                <a:schemeClr val="bg2"/>
              </a:buClr>
              <a:buSzPct val="75000"/>
              <a:buFont typeface="Wingdings" panose="05000000000000000000" pitchFamily="2" charset="2"/>
              <a:buNone/>
            </a:pPr>
            <a:r>
              <a:rPr lang="tr-TR" altLang="tr-TR" sz="2200" b="1">
                <a:latin typeface="Arial" panose="020B0604020202020204" pitchFamily="34" charset="0"/>
              </a:rPr>
              <a:t>Doğru Bilinen Yanlışlar</a:t>
            </a:r>
          </a:p>
        </p:txBody>
      </p:sp>
      <p:sp>
        <p:nvSpPr>
          <p:cNvPr id="62472"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4400" b="1">
                <a:solidFill>
                  <a:schemeClr val="tx2"/>
                </a:solidFill>
              </a:rPr>
              <a:t>Cinsel İstismar İle İlgili </a:t>
            </a:r>
            <a:br>
              <a:rPr lang="tr-TR" altLang="tr-TR" sz="4400" b="1">
                <a:solidFill>
                  <a:schemeClr val="tx2"/>
                </a:solidFill>
              </a:rPr>
            </a:br>
            <a:r>
              <a:rPr lang="tr-TR" altLang="tr-TR" sz="4400" b="1">
                <a:solidFill>
                  <a:schemeClr val="tx2"/>
                </a:solidFill>
              </a:rPr>
              <a:t>Doğru Bilinen Yanlışlar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tr-TR" altLang="tr-TR" b="1" smtClean="0"/>
              <a:t>Eğitimsel ihmal nedir?</a:t>
            </a:r>
          </a:p>
        </p:txBody>
      </p:sp>
      <p:sp>
        <p:nvSpPr>
          <p:cNvPr id="9219" name="Rectangle 3"/>
          <p:cNvSpPr>
            <a:spLocks noGrp="1"/>
          </p:cNvSpPr>
          <p:nvPr>
            <p:ph type="body" idx="1"/>
          </p:nvPr>
        </p:nvSpPr>
        <p:spPr>
          <a:xfrm>
            <a:off x="465212" y="2564904"/>
            <a:ext cx="4546848" cy="5257800"/>
          </a:xfrm>
        </p:spPr>
        <p:txBody>
          <a:bodyPr/>
          <a:lstStyle/>
          <a:p>
            <a:pPr eaLnBrk="1" hangingPunct="1"/>
            <a:r>
              <a:rPr lang="tr-TR" altLang="tr-TR" dirty="0" smtClean="0"/>
              <a:t>Çocuğun zorunlu eğitim çağına gelmesine rağmen okula gönderilmemesi</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2420888"/>
            <a:ext cx="1743075" cy="2619375"/>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2 İçerik Yer Tutucusu"/>
          <p:cNvSpPr>
            <a:spLocks noGrp="1"/>
          </p:cNvSpPr>
          <p:nvPr>
            <p:ph idx="4294967295"/>
          </p:nvPr>
        </p:nvSpPr>
        <p:spPr>
          <a:xfrm>
            <a:off x="457200" y="228600"/>
            <a:ext cx="8229600" cy="5897563"/>
          </a:xfrm>
        </p:spPr>
        <p:txBody>
          <a:bodyPr anchor="ctr"/>
          <a:lstStyle/>
          <a:p>
            <a:pPr algn="ctr" eaLnBrk="1" hangingPunct="1">
              <a:buFont typeface="Arial" panose="020B0604020202020204" pitchFamily="34" charset="0"/>
              <a:buNone/>
            </a:pPr>
            <a:r>
              <a:rPr lang="tr-TR" altLang="tr-TR" b="1" smtClean="0"/>
              <a:t>Çocuklarımızı cinsel istismardan korumak için nasıl güçlendirebiliriz?</a:t>
            </a:r>
            <a:endParaRPr lang="tr-TR" altLang="tr-TR" smtClean="0"/>
          </a:p>
        </p:txBody>
      </p:sp>
      <p:pic>
        <p:nvPicPr>
          <p:cNvPr id="63491"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5994400" y="4378325"/>
            <a:ext cx="3044825"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457200" y="274638"/>
            <a:ext cx="8686800" cy="1143000"/>
          </a:xfrm>
        </p:spPr>
        <p:txBody>
          <a:bodyPr/>
          <a:lstStyle/>
          <a:p>
            <a:pPr eaLnBrk="1" hangingPunct="1"/>
            <a:r>
              <a:rPr lang="tr-TR" altLang="tr-TR" b="1" smtClean="0"/>
              <a:t>1. Cinsellik konusunda çocuklarınızı  bilgilendirin.</a:t>
            </a:r>
          </a:p>
        </p:txBody>
      </p:sp>
      <p:sp>
        <p:nvSpPr>
          <p:cNvPr id="23555" name="Rectangle 3"/>
          <p:cNvSpPr>
            <a:spLocks noGrp="1"/>
          </p:cNvSpPr>
          <p:nvPr>
            <p:ph type="body" idx="4294967295"/>
          </p:nvPr>
        </p:nvSpPr>
        <p:spPr>
          <a:xfrm>
            <a:off x="457200" y="2819400"/>
            <a:ext cx="8305800" cy="3657600"/>
          </a:xfrm>
        </p:spPr>
        <p:txBody>
          <a:bodyPr/>
          <a:lstStyle/>
          <a:p>
            <a:pPr eaLnBrk="1" hangingPunct="1">
              <a:lnSpc>
                <a:spcPct val="90000"/>
              </a:lnSpc>
            </a:pPr>
            <a:r>
              <a:rPr lang="tr-TR" altLang="tr-TR" smtClean="0"/>
              <a:t>Çocuğun muhtemel tacizlere karşı korunabilmesi için sağlıklı bir cinsel bilgiye ve aile içerisinde şartsız sevgiye ihtiyacı vardır.</a:t>
            </a:r>
          </a:p>
          <a:p>
            <a:pPr eaLnBrk="1" hangingPunct="1">
              <a:lnSpc>
                <a:spcPct val="90000"/>
              </a:lnSpc>
            </a:pPr>
            <a:r>
              <a:rPr lang="tr-TR" altLang="tr-TR" smtClean="0"/>
              <a:t>Cinsel konuları paylaşmaktan çocuklarınızın sorularını cevaplamaktan çekinmeyin.</a:t>
            </a:r>
          </a:p>
          <a:p>
            <a:pPr eaLnBrk="1" hangingPunct="1">
              <a:lnSpc>
                <a:spcPct val="90000"/>
              </a:lnSpc>
            </a:pPr>
            <a:r>
              <a:rPr lang="tr-TR" altLang="tr-TR" smtClean="0"/>
              <a:t>Gelişim dönemlerine uygun bilgiler verin.</a:t>
            </a:r>
          </a:p>
        </p:txBody>
      </p:sp>
      <p:pic>
        <p:nvPicPr>
          <p:cNvPr id="64516" name="Picture 4" descr="C:\Users\user\Desktop\ci resimler\i (4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785813"/>
            <a:ext cx="1643063"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a:xfrm>
            <a:off x="457200" y="274638"/>
            <a:ext cx="6043613" cy="1797050"/>
          </a:xfrm>
        </p:spPr>
        <p:txBody>
          <a:bodyPr/>
          <a:lstStyle/>
          <a:p>
            <a:pPr eaLnBrk="1" hangingPunct="1">
              <a:buFont typeface="Wingdings" panose="05000000000000000000" pitchFamily="2" charset="2"/>
              <a:buNone/>
            </a:pPr>
            <a:r>
              <a:rPr lang="tr-TR" altLang="tr-TR" b="1" smtClean="0"/>
              <a:t>2-Güvenliklerini sağlamayı öğretin:</a:t>
            </a:r>
          </a:p>
        </p:txBody>
      </p:sp>
      <p:sp>
        <p:nvSpPr>
          <p:cNvPr id="66563" name="Rectangle 3"/>
          <p:cNvSpPr>
            <a:spLocks noGrp="1"/>
          </p:cNvSpPr>
          <p:nvPr>
            <p:ph type="body" idx="4294967295"/>
          </p:nvPr>
        </p:nvSpPr>
        <p:spPr>
          <a:xfrm>
            <a:off x="611188" y="2214563"/>
            <a:ext cx="7432675" cy="3929062"/>
          </a:xfrm>
        </p:spPr>
        <p:txBody>
          <a:bodyPr/>
          <a:lstStyle/>
          <a:p>
            <a:pPr eaLnBrk="1" hangingPunct="1"/>
            <a:r>
              <a:rPr lang="tr-TR" altLang="tr-TR" sz="2800" smtClean="0"/>
              <a:t>Çocuklara güvende olma hakları olduğunu ve kimsenin bunu ellerinden alamayacağını söyleyin.</a:t>
            </a:r>
            <a:r>
              <a:rPr lang="tr-TR" altLang="tr-TR" sz="2800" smtClean="0">
                <a:solidFill>
                  <a:srgbClr val="FF0000"/>
                </a:solidFill>
              </a:rPr>
              <a:t> </a:t>
            </a:r>
          </a:p>
          <a:p>
            <a:pPr lvl="1" eaLnBrk="1" hangingPunct="1">
              <a:buFont typeface="Arial" panose="020B0604020202020204" pitchFamily="34" charset="0"/>
              <a:buChar char="•"/>
            </a:pPr>
            <a:r>
              <a:rPr lang="tr-TR" altLang="tr-TR" smtClean="0"/>
              <a:t>Çocuklarınıza, güvenliklerini korumak için gerekirse kendilerine zarar veren kişiden kaçmak, yüksek sesle bağırmak ve onu tekmelemek gibi bazı kural dışı davranışlarda bulunabileceklerini anlatın.</a:t>
            </a:r>
            <a:endParaRPr lang="tr-TR" altLang="tr-TR" sz="2400" smtClean="0">
              <a:solidFill>
                <a:srgbClr val="FF0000"/>
              </a:solidFill>
            </a:endParaRPr>
          </a:p>
        </p:txBody>
      </p:sp>
      <p:pic>
        <p:nvPicPr>
          <p:cNvPr id="66564" name="Picture 5" descr="C:\Users\user\Desktop\ci resimler\i (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357188"/>
            <a:ext cx="178593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5" descr="C:\Users\user\Desktop\ci resimler\i (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2357438"/>
            <a:ext cx="2071687"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
          <p:cNvSpPr>
            <a:spLocks noGrp="1"/>
          </p:cNvSpPr>
          <p:nvPr>
            <p:ph type="body" idx="4294967295"/>
          </p:nvPr>
        </p:nvSpPr>
        <p:spPr>
          <a:xfrm>
            <a:off x="2051050" y="1196975"/>
            <a:ext cx="5900738" cy="4525963"/>
          </a:xfrm>
        </p:spPr>
        <p:txBody>
          <a:bodyPr/>
          <a:lstStyle/>
          <a:p>
            <a:pPr eaLnBrk="1" hangingPunct="1"/>
            <a:r>
              <a:rPr lang="tr-TR" altLang="tr-TR" sz="2800" smtClean="0"/>
              <a:t>İnşaatlarda, boş, terk edilmiş evlerde, bodrumlarda, ailenin bilgisi olmadan oynamaması gerektiğini, ayrıca ailenden izinsiz arkadaş ve komşu evlerine gitmemesi gerektiğini öğretin.</a:t>
            </a:r>
          </a:p>
          <a:p>
            <a:pPr eaLnBrk="1" hangingPunct="1"/>
            <a:r>
              <a:rPr lang="tr-TR" altLang="tr-TR" sz="2800" smtClean="0"/>
              <a:t>Çevrede kötü insanlar olabileceği ve  kandırmak için çeşitli hikayelerle anlatabileceklerini ama buna inanmaması  gerektiğini öğretin.  “Annen kaza geçirdi; ben doktorum,seni yanına götüreceğim” vb…</a:t>
            </a:r>
          </a:p>
        </p:txBody>
      </p:sp>
      <p:sp>
        <p:nvSpPr>
          <p:cNvPr id="67588" name="Rectangle 2"/>
          <p:cNvSpPr>
            <a:spLocks noGrp="1"/>
          </p:cNvSpPr>
          <p:nvPr>
            <p:ph type="title" idx="4294967295"/>
          </p:nvPr>
        </p:nvSpPr>
        <p:spPr>
          <a:xfrm>
            <a:off x="304800" y="274638"/>
            <a:ext cx="8458200" cy="1143000"/>
          </a:xfrm>
        </p:spPr>
        <p:txBody>
          <a:bodyPr/>
          <a:lstStyle/>
          <a:p>
            <a:pPr eaLnBrk="1" hangingPunct="1">
              <a:buFont typeface="Wingdings" panose="05000000000000000000" pitchFamily="2" charset="2"/>
              <a:buNone/>
            </a:pPr>
            <a:r>
              <a:rPr lang="tr-TR" altLang="tr-TR" b="1" smtClean="0"/>
              <a:t>1-Güvenliklerini sağlamayı öğretin: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2 İçerik Yer Tutucusu"/>
          <p:cNvSpPr>
            <a:spLocks noGrp="1"/>
          </p:cNvSpPr>
          <p:nvPr>
            <p:ph idx="4294967295"/>
          </p:nvPr>
        </p:nvSpPr>
        <p:spPr>
          <a:xfrm>
            <a:off x="785813" y="2500313"/>
            <a:ext cx="7758112" cy="3128962"/>
          </a:xfrm>
        </p:spPr>
        <p:txBody>
          <a:bodyPr/>
          <a:lstStyle/>
          <a:p>
            <a:pPr eaLnBrk="1" hangingPunct="1"/>
            <a:r>
              <a:rPr lang="tr-TR" altLang="tr-TR" sz="2800" smtClean="0"/>
              <a:t>Sanal ortamlarda tanımadığınız insanlarla arkadaşlık yapmayın.</a:t>
            </a:r>
          </a:p>
          <a:p>
            <a:pPr eaLnBrk="1" hangingPunct="1"/>
            <a:r>
              <a:rPr lang="tr-TR" altLang="tr-TR" sz="2800" smtClean="0"/>
              <a:t>MSN ve Facebook’ta özel görüntülerinizi paylaşmayın tanımadığınız kişilerle görüntülü görüşme yapmayın. </a:t>
            </a:r>
          </a:p>
          <a:p>
            <a:pPr eaLnBrk="1" hangingPunct="1"/>
            <a:r>
              <a:rPr lang="tr-TR" altLang="tr-TR" sz="2800" smtClean="0"/>
              <a:t>Çok iyi tanımadığınız kişilerle baş başa vakit geçirmeyin.</a:t>
            </a:r>
          </a:p>
          <a:p>
            <a:pPr eaLnBrk="1" hangingPunct="1"/>
            <a:endParaRPr lang="tr-TR" altLang="tr-TR" smtClean="0"/>
          </a:p>
        </p:txBody>
      </p:sp>
      <p:pic>
        <p:nvPicPr>
          <p:cNvPr id="69635"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2"/>
          <p:cNvSpPr>
            <a:spLocks noGrp="1"/>
          </p:cNvSpPr>
          <p:nvPr>
            <p:ph type="title" idx="4294967295"/>
          </p:nvPr>
        </p:nvSpPr>
        <p:spPr>
          <a:xfrm>
            <a:off x="304800" y="274638"/>
            <a:ext cx="8382000" cy="1143000"/>
          </a:xfrm>
        </p:spPr>
        <p:txBody>
          <a:bodyPr/>
          <a:lstStyle/>
          <a:p>
            <a:pPr eaLnBrk="1" hangingPunct="1">
              <a:buFont typeface="Wingdings" panose="05000000000000000000" pitchFamily="2" charset="2"/>
              <a:buNone/>
            </a:pPr>
            <a:r>
              <a:rPr lang="tr-TR" altLang="tr-TR" b="1" smtClean="0"/>
              <a:t>2-Güvenliklerini sağlamayı öğretin:</a:t>
            </a:r>
          </a:p>
        </p:txBody>
      </p:sp>
      <p:pic>
        <p:nvPicPr>
          <p:cNvPr id="69637" name="Picture 6" descr="C:\Users\user\Desktop\ci resimler\i (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1143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İçerik Yer Tutucusu"/>
          <p:cNvSpPr>
            <a:spLocks noGrp="1"/>
          </p:cNvSpPr>
          <p:nvPr>
            <p:ph idx="4294967295"/>
          </p:nvPr>
        </p:nvSpPr>
        <p:spPr/>
        <p:txBody>
          <a:bodyPr/>
          <a:lstStyle/>
          <a:p>
            <a:pPr eaLnBrk="1" hangingPunct="1"/>
            <a:r>
              <a:rPr lang="tr-TR" altLang="tr-TR" sz="3000" smtClean="0"/>
              <a:t>Ailenizin haberi olmadan kafelere,internet kafelere oyun salonlarına gitmeyin.</a:t>
            </a:r>
          </a:p>
          <a:p>
            <a:pPr eaLnBrk="1" hangingPunct="1"/>
            <a:r>
              <a:rPr lang="tr-TR" altLang="tr-TR" sz="3000" smtClean="0"/>
              <a:t>Ailenizin bilgisi dahilinde gittiğinizde de yediklerinize ve içtiklerinize dikkat edin.</a:t>
            </a:r>
          </a:p>
          <a:p>
            <a:pPr eaLnBrk="1" hangingPunct="1"/>
            <a:r>
              <a:rPr lang="tr-TR" altLang="tr-TR" sz="3000" smtClean="0"/>
              <a:t>Tanımadığınız ve güvenmediğiniz kişilerden ağrı kesici vs. ilaç alıp içmeyin.</a:t>
            </a:r>
          </a:p>
          <a:p>
            <a:pPr eaLnBrk="1" hangingPunct="1"/>
            <a:r>
              <a:rPr lang="tr-TR" altLang="tr-TR" sz="3000" smtClean="0"/>
              <a:t>Geceleri geç saatte sokakta </a:t>
            </a:r>
          </a:p>
          <a:p>
            <a:pPr eaLnBrk="1" hangingPunct="1">
              <a:buFont typeface="Arial" panose="020B0604020202020204" pitchFamily="34" charset="0"/>
              <a:buNone/>
            </a:pPr>
            <a:r>
              <a:rPr lang="tr-TR" altLang="tr-TR" sz="3000" smtClean="0"/>
              <a:t>	yalnız başınıza kalmayın.</a:t>
            </a:r>
          </a:p>
        </p:txBody>
      </p:sp>
      <p:sp>
        <p:nvSpPr>
          <p:cNvPr id="70659" name="Rectangle 2"/>
          <p:cNvSpPr>
            <a:spLocks noGrp="1"/>
          </p:cNvSpPr>
          <p:nvPr>
            <p:ph type="title" idx="4294967295"/>
          </p:nvPr>
        </p:nvSpPr>
        <p:spPr>
          <a:xfrm>
            <a:off x="304800" y="274638"/>
            <a:ext cx="8382000" cy="1143000"/>
          </a:xfrm>
        </p:spPr>
        <p:txBody>
          <a:bodyPr/>
          <a:lstStyle/>
          <a:p>
            <a:pPr eaLnBrk="1" hangingPunct="1">
              <a:buFont typeface="Wingdings" panose="05000000000000000000" pitchFamily="2" charset="2"/>
              <a:buNone/>
            </a:pPr>
            <a:r>
              <a:rPr lang="tr-TR" altLang="tr-TR" b="1" smtClean="0"/>
              <a:t>2-Güvenliklerini sağlamayı öğretin:</a:t>
            </a:r>
          </a:p>
        </p:txBody>
      </p:sp>
      <p:pic>
        <p:nvPicPr>
          <p:cNvPr id="7066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pPr eaLnBrk="1" hangingPunct="1"/>
            <a:r>
              <a:rPr lang="tr-TR" altLang="tr-TR" b="1" smtClean="0"/>
              <a:t>3-Bedenlerini korumayı öğretin;</a:t>
            </a:r>
          </a:p>
        </p:txBody>
      </p:sp>
      <p:sp>
        <p:nvSpPr>
          <p:cNvPr id="71683" name="Rectangle 3"/>
          <p:cNvSpPr>
            <a:spLocks noGrp="1"/>
          </p:cNvSpPr>
          <p:nvPr>
            <p:ph type="body" idx="4294967295"/>
          </p:nvPr>
        </p:nvSpPr>
        <p:spPr>
          <a:xfrm>
            <a:off x="533400" y="2209800"/>
            <a:ext cx="8229600" cy="2362200"/>
          </a:xfrm>
        </p:spPr>
        <p:txBody>
          <a:bodyPr/>
          <a:lstStyle/>
          <a:p>
            <a:pPr eaLnBrk="1" hangingPunct="1">
              <a:buFont typeface="Wingdings" panose="05000000000000000000" pitchFamily="2" charset="2"/>
              <a:buNone/>
            </a:pPr>
            <a:r>
              <a:rPr lang="tr-TR" altLang="tr-TR" smtClean="0"/>
              <a:t>    </a:t>
            </a:r>
            <a:r>
              <a:rPr lang="tr-TR" altLang="tr-TR" sz="2800" smtClean="0"/>
              <a:t>Çocuklarınıza bedenlerinin kendilerine ait olduğunu,özellikle iç çamaşırları ile kapatılan bölgelerin çok özel bölgeler olduğunu ve kimsenin bu bölgelere dokunma hakkının olmadığını anlatın. </a:t>
            </a:r>
          </a:p>
        </p:txBody>
      </p:sp>
      <p:pic>
        <p:nvPicPr>
          <p:cNvPr id="7168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47613"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4294967295"/>
          </p:nvPr>
        </p:nvSpPr>
        <p:spPr/>
        <p:txBody>
          <a:bodyPr/>
          <a:lstStyle/>
          <a:p>
            <a:pPr eaLnBrk="1" hangingPunct="1"/>
            <a:r>
              <a:rPr lang="tr-TR" altLang="tr-TR" smtClean="0"/>
              <a:t>..senin denize girerken mayo ile örttüğün bölgelerin özel bölgelerindir.</a:t>
            </a:r>
          </a:p>
          <a:p>
            <a:pPr eaLnBrk="1" hangingPunct="1"/>
            <a:endParaRPr lang="tr-TR" altLang="tr-TR" smtClean="0"/>
          </a:p>
        </p:txBody>
      </p:sp>
      <p:pic>
        <p:nvPicPr>
          <p:cNvPr id="72707" name="Picture 2" descr="C:\Users\SerdaL\Desktop\emerson-jrb_medi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5" descr="231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276600"/>
            <a:ext cx="17510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3 Resim" descr="slide0001_image004.jpg"/>
          <p:cNvPicPr>
            <a:picLocks noChangeAspect="1"/>
          </p:cNvPicPr>
          <p:nvPr/>
        </p:nvPicPr>
        <p:blipFill>
          <a:blip r:embed="rId5">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0" name="Rectangle 2"/>
          <p:cNvSpPr>
            <a:spLocks noGrp="1"/>
          </p:cNvSpPr>
          <p:nvPr>
            <p:ph type="title" idx="4294967295"/>
          </p:nvPr>
        </p:nvSpPr>
        <p:spPr/>
        <p:txBody>
          <a:bodyPr/>
          <a:lstStyle/>
          <a:p>
            <a:pPr eaLnBrk="1" hangingPunct="1"/>
            <a:r>
              <a:rPr lang="tr-TR" altLang="tr-TR" b="1" smtClean="0"/>
              <a:t>3-Bedenlerini korumayı öğretin;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p:cNvSpPr>
          <p:nvPr>
            <p:ph type="body" idx="4294967295"/>
          </p:nvPr>
        </p:nvSpPr>
        <p:spPr>
          <a:xfrm>
            <a:off x="1285875" y="1571625"/>
            <a:ext cx="6781800" cy="4525963"/>
          </a:xfrm>
        </p:spPr>
        <p:txBody>
          <a:bodyPr/>
          <a:lstStyle/>
          <a:p>
            <a:pPr eaLnBrk="1" hangingPunct="1">
              <a:buFont typeface="Wingdings" panose="05000000000000000000" pitchFamily="2" charset="2"/>
              <a:buNone/>
            </a:pPr>
            <a:r>
              <a:rPr lang="tr-TR" altLang="tr-TR" sz="2800" smtClean="0"/>
              <a:t>Dokunulmayı reddetmeyi ve sınırlar koymayı öğretin:</a:t>
            </a:r>
          </a:p>
          <a:p>
            <a:pPr eaLnBrk="1" hangingPunct="1">
              <a:buFont typeface="Wingdings" panose="05000000000000000000" pitchFamily="2" charset="2"/>
              <a:buNone/>
            </a:pPr>
            <a:r>
              <a:rPr lang="tr-TR" altLang="tr-TR" sz="2800" smtClean="0"/>
              <a:t>  			Çocuğunuza bedeninin 				kendisine ait olduğunu, 				ellenmek veya öpülmek </a:t>
            </a:r>
          </a:p>
          <a:p>
            <a:pPr eaLnBrk="1" hangingPunct="1">
              <a:buFont typeface="Wingdings" panose="05000000000000000000" pitchFamily="2" charset="2"/>
              <a:buNone/>
            </a:pPr>
            <a:r>
              <a:rPr lang="tr-TR" altLang="tr-TR" sz="2800" smtClean="0"/>
              <a:t>			istemiyorsa buna hayır deme 			hakkının olduğunu öğretin. </a:t>
            </a:r>
          </a:p>
          <a:p>
            <a:pPr eaLnBrk="1" hangingPunct="1">
              <a:buFont typeface="Wingdings" panose="05000000000000000000" pitchFamily="2" charset="2"/>
              <a:buNone/>
            </a:pPr>
            <a:endParaRPr lang="tr-TR" altLang="tr-TR" sz="2000" smtClean="0"/>
          </a:p>
          <a:p>
            <a:pPr eaLnBrk="1" hangingPunct="1">
              <a:buFont typeface="Wingdings" panose="05000000000000000000" pitchFamily="2" charset="2"/>
              <a:buNone/>
            </a:pPr>
            <a:r>
              <a:rPr lang="tr-TR" altLang="tr-TR" sz="2000" smtClean="0"/>
              <a:t>  </a:t>
            </a:r>
          </a:p>
        </p:txBody>
      </p:sp>
      <p:pic>
        <p:nvPicPr>
          <p:cNvPr id="73731"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2" name="Rectangle 2"/>
          <p:cNvSpPr>
            <a:spLocks noGrp="1"/>
          </p:cNvSpPr>
          <p:nvPr>
            <p:ph type="title" idx="4294967295"/>
          </p:nvPr>
        </p:nvSpPr>
        <p:spPr/>
        <p:txBody>
          <a:bodyPr/>
          <a:lstStyle/>
          <a:p>
            <a:pPr eaLnBrk="1" hangingPunct="1"/>
            <a:r>
              <a:rPr lang="tr-TR" altLang="tr-TR" b="1" smtClean="0"/>
              <a:t>3-Bedenlerini korumayı öğretin;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idx="4294967295"/>
          </p:nvPr>
        </p:nvSpPr>
        <p:spPr/>
        <p:txBody>
          <a:bodyPr/>
          <a:lstStyle/>
          <a:p>
            <a:pPr eaLnBrk="1" hangingPunct="1">
              <a:defRPr/>
            </a:pPr>
            <a:r>
              <a:rPr lang="tr-TR" b="1" dirty="0">
                <a:solidFill>
                  <a:schemeClr val="tx1">
                    <a:lumMod val="95000"/>
                    <a:lumOff val="5000"/>
                  </a:schemeClr>
                </a:solidFill>
              </a:rPr>
              <a:t>İyi Dokunma – Kötü Dokunma</a:t>
            </a:r>
          </a:p>
        </p:txBody>
      </p:sp>
      <p:sp>
        <p:nvSpPr>
          <p:cNvPr id="74755" name="Rectangle 5"/>
          <p:cNvSpPr>
            <a:spLocks noGrp="1"/>
          </p:cNvSpPr>
          <p:nvPr>
            <p:ph type="body" sz="half" idx="4294967295"/>
          </p:nvPr>
        </p:nvSpPr>
        <p:spPr>
          <a:xfrm>
            <a:off x="457200" y="1600200"/>
            <a:ext cx="4038600" cy="4525963"/>
          </a:xfrm>
        </p:spPr>
        <p:txBody>
          <a:bodyPr/>
          <a:lstStyle/>
          <a:p>
            <a:pPr eaLnBrk="1" hangingPunct="1">
              <a:lnSpc>
                <a:spcPct val="90000"/>
              </a:lnSpc>
            </a:pPr>
            <a:r>
              <a:rPr lang="tr-TR" altLang="tr-TR" sz="2800" smtClean="0"/>
              <a:t>Çocuğumuza, kimlerin kendisine dokunabileceğine, öpebileceğine ve sarılabileceğine kendisinin karar verme ve “hayır” deme hakkını vermeli, bu hakkının olduğunu bilmesini sağlamalıyız</a:t>
            </a:r>
          </a:p>
        </p:txBody>
      </p:sp>
      <p:sp>
        <p:nvSpPr>
          <p:cNvPr id="74756" name="Rectangle 6"/>
          <p:cNvSpPr>
            <a:spLocks noGrp="1"/>
          </p:cNvSpPr>
          <p:nvPr>
            <p:ph type="body" sz="half" idx="4294967295"/>
          </p:nvPr>
        </p:nvSpPr>
        <p:spPr>
          <a:xfrm>
            <a:off x="5003800" y="1700213"/>
            <a:ext cx="3683000" cy="4425950"/>
          </a:xfrm>
        </p:spPr>
        <p:txBody>
          <a:bodyPr/>
          <a:lstStyle/>
          <a:p>
            <a:pPr eaLnBrk="1" hangingPunct="1"/>
            <a:r>
              <a:rPr lang="tr-TR" altLang="tr-TR" sz="2800" smtClean="0"/>
              <a:t>Herhangi birinin uygunsuz bir şekilde dokunması halinde yapabileceklerini öğretmeliyiz. </a:t>
            </a:r>
          </a:p>
        </p:txBody>
      </p:sp>
      <p:pic>
        <p:nvPicPr>
          <p:cNvPr id="74757"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tr-TR" altLang="tr-TR" b="1" smtClean="0"/>
              <a:t>Duygusal ihmal nedir?</a:t>
            </a:r>
          </a:p>
        </p:txBody>
      </p:sp>
      <p:sp>
        <p:nvSpPr>
          <p:cNvPr id="10243" name="Rectangle 3"/>
          <p:cNvSpPr>
            <a:spLocks noGrp="1"/>
          </p:cNvSpPr>
          <p:nvPr>
            <p:ph type="body" idx="1"/>
          </p:nvPr>
        </p:nvSpPr>
        <p:spPr>
          <a:xfrm>
            <a:off x="468313" y="1628775"/>
            <a:ext cx="8207375" cy="4679950"/>
          </a:xfrm>
        </p:spPr>
        <p:txBody>
          <a:bodyPr/>
          <a:lstStyle/>
          <a:p>
            <a:pPr eaLnBrk="1" hangingPunct="1"/>
            <a:r>
              <a:rPr lang="tr-TR" altLang="tr-TR" dirty="0" smtClean="0"/>
              <a:t>Çocuğa yetersiz ilgi ve şefkat göstermek</a:t>
            </a:r>
          </a:p>
          <a:p>
            <a:pPr eaLnBrk="1" hangingPunct="1"/>
            <a:r>
              <a:rPr lang="tr-TR" altLang="tr-TR" dirty="0" smtClean="0"/>
              <a:t>Çocuğun aile içinde şiddet ve kötü muameleye şahit olmasına izin vermek</a:t>
            </a:r>
          </a:p>
          <a:p>
            <a:pPr eaLnBrk="1" hangingPunct="1"/>
            <a:r>
              <a:rPr lang="tr-TR" altLang="tr-TR" dirty="0" smtClean="0"/>
              <a:t>Çocuğun </a:t>
            </a:r>
            <a:r>
              <a:rPr lang="tr-TR" altLang="tr-TR" dirty="0" err="1" smtClean="0"/>
              <a:t>alkol,uyuşturucu</a:t>
            </a:r>
            <a:r>
              <a:rPr lang="tr-TR" altLang="tr-TR" dirty="0" smtClean="0"/>
              <a:t> kullanmasına izin vermek.</a:t>
            </a:r>
          </a:p>
          <a:p>
            <a:pPr eaLnBrk="1" hangingPunct="1"/>
            <a:r>
              <a:rPr lang="tr-TR" altLang="tr-TR" dirty="0" smtClean="0"/>
              <a:t>Çocuğun suç </a:t>
            </a:r>
            <a:r>
              <a:rPr lang="tr-TR" altLang="tr-TR" dirty="0" err="1" smtClean="0"/>
              <a:t>işleme,saldırganlık</a:t>
            </a:r>
            <a:r>
              <a:rPr lang="tr-TR" altLang="tr-TR" dirty="0" smtClean="0"/>
              <a:t> gibi uyumsuz davranışlarına destek olmak  ya da bu davranışları görmezden gelmek.</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5" descr="C:\Users\user\Desktop\ci resimler\i (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500063"/>
            <a:ext cx="244792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Rectangle 2"/>
          <p:cNvSpPr>
            <a:spLocks noGrp="1"/>
          </p:cNvSpPr>
          <p:nvPr>
            <p:ph type="title" idx="4294967295"/>
          </p:nvPr>
        </p:nvSpPr>
        <p:spPr>
          <a:xfrm>
            <a:off x="2428875" y="785813"/>
            <a:ext cx="6257925" cy="1143000"/>
          </a:xfrm>
        </p:spPr>
        <p:txBody>
          <a:bodyPr/>
          <a:lstStyle/>
          <a:p>
            <a:pPr eaLnBrk="1" hangingPunct="1"/>
            <a:r>
              <a:rPr lang="tr-TR" altLang="tr-TR" b="1" smtClean="0"/>
              <a:t>İyi Dokunma</a:t>
            </a:r>
          </a:p>
        </p:txBody>
      </p:sp>
      <p:sp>
        <p:nvSpPr>
          <p:cNvPr id="75780" name="Rectangle 3"/>
          <p:cNvSpPr>
            <a:spLocks noGrp="1"/>
          </p:cNvSpPr>
          <p:nvPr>
            <p:ph type="body" idx="4294967295"/>
          </p:nvPr>
        </p:nvSpPr>
        <p:spPr>
          <a:xfrm>
            <a:off x="457200" y="2286000"/>
            <a:ext cx="8229600" cy="3840163"/>
          </a:xfrm>
        </p:spPr>
        <p:txBody>
          <a:bodyPr/>
          <a:lstStyle/>
          <a:p>
            <a:pPr eaLnBrk="1" hangingPunct="1"/>
            <a:r>
              <a:rPr lang="tr-TR" altLang="tr-TR" sz="2800" smtClean="0"/>
              <a:t>Sevdiğin kişilerin sarılması ve öpmesi güzel bir şeydir</a:t>
            </a:r>
          </a:p>
          <a:p>
            <a:pPr lvl="1" eaLnBrk="1" hangingPunct="1"/>
            <a:r>
              <a:rPr lang="tr-TR" altLang="tr-TR" smtClean="0"/>
              <a:t>Uyandığında annenin sana sarılması ve öpmesi</a:t>
            </a:r>
          </a:p>
          <a:p>
            <a:pPr lvl="1" eaLnBrk="1" hangingPunct="1"/>
            <a:r>
              <a:rPr lang="tr-TR" altLang="tr-TR" smtClean="0"/>
              <a:t>Babanın iyi geceler dilemek için sarılması ve öpmesi</a:t>
            </a:r>
          </a:p>
          <a:p>
            <a:pPr lvl="1" eaLnBrk="1" hangingPunct="1"/>
            <a:r>
              <a:rPr lang="tr-TR" altLang="tr-TR" smtClean="0"/>
              <a:t>Anneanne ve dedenin ziyarete geldiklerinde herkesin birbirini kucaklaması ve öpmesi</a:t>
            </a:r>
          </a:p>
        </p:txBody>
      </p:sp>
      <p:pic>
        <p:nvPicPr>
          <p:cNvPr id="75781"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10413856"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5" descr="C:\Users\user\Desktop\ci resimler\i (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57188"/>
            <a:ext cx="114300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3" name="Rectangle 2"/>
          <p:cNvSpPr>
            <a:spLocks noGrp="1"/>
          </p:cNvSpPr>
          <p:nvPr>
            <p:ph type="title" idx="4294967295"/>
          </p:nvPr>
        </p:nvSpPr>
        <p:spPr/>
        <p:txBody>
          <a:bodyPr/>
          <a:lstStyle/>
          <a:p>
            <a:pPr eaLnBrk="1" hangingPunct="1"/>
            <a:r>
              <a:rPr lang="tr-TR" altLang="tr-TR" b="1" smtClean="0"/>
              <a:t>Kötü Dokunma</a:t>
            </a:r>
          </a:p>
        </p:txBody>
      </p:sp>
      <p:sp>
        <p:nvSpPr>
          <p:cNvPr id="76804" name="Rectangle 3"/>
          <p:cNvSpPr>
            <a:spLocks noGrp="1"/>
          </p:cNvSpPr>
          <p:nvPr>
            <p:ph type="body" idx="4294967295"/>
          </p:nvPr>
        </p:nvSpPr>
        <p:spPr>
          <a:xfrm>
            <a:off x="928688" y="1524000"/>
            <a:ext cx="7834312" cy="4525963"/>
          </a:xfrm>
        </p:spPr>
        <p:txBody>
          <a:bodyPr/>
          <a:lstStyle/>
          <a:p>
            <a:pPr eaLnBrk="1" hangingPunct="1">
              <a:lnSpc>
                <a:spcPct val="90000"/>
              </a:lnSpc>
            </a:pPr>
            <a:r>
              <a:rPr lang="tr-TR" altLang="tr-TR" sz="2800" smtClean="0"/>
              <a:t>Kendini rahatsız hissetmene neden olan dokunmalar genellikle kötü dokunmalardır.</a:t>
            </a:r>
          </a:p>
          <a:p>
            <a:pPr eaLnBrk="1" hangingPunct="1">
              <a:lnSpc>
                <a:spcPct val="90000"/>
              </a:lnSpc>
            </a:pPr>
            <a:r>
              <a:rPr lang="tr-TR" altLang="tr-TR" sz="2800" smtClean="0"/>
              <a:t>Birisi sana istemediğin bir şekilde dokunduğunda bunu gizlemek zorunda değilsin. </a:t>
            </a:r>
          </a:p>
          <a:p>
            <a:pPr eaLnBrk="1" hangingPunct="1">
              <a:lnSpc>
                <a:spcPct val="90000"/>
              </a:lnSpc>
            </a:pPr>
            <a:r>
              <a:rPr lang="tr-TR" altLang="tr-TR" sz="2800" smtClean="0"/>
              <a:t>Kendinin kötü olduğunu düşünme. Kötü olan sen değil, sana kötü bir şekilde dokunan kişidir.</a:t>
            </a:r>
          </a:p>
          <a:p>
            <a:pPr eaLnBrk="1" hangingPunct="1">
              <a:lnSpc>
                <a:spcPct val="90000"/>
              </a:lnSpc>
            </a:pPr>
            <a:r>
              <a:rPr lang="tr-TR" altLang="tr-TR" sz="2800" smtClean="0"/>
              <a:t>Bedenin sana aittir. Sen istemiyorsan kimse sana dokunmamalıdır. </a:t>
            </a:r>
          </a:p>
          <a:p>
            <a:pPr eaLnBrk="1" hangingPunct="1">
              <a:lnSpc>
                <a:spcPct val="90000"/>
              </a:lnSpc>
            </a:pPr>
            <a:r>
              <a:rPr lang="tr-TR" altLang="tr-TR" sz="2800" smtClean="0"/>
              <a:t>Kötü dokunmanın ne olduğunu bilmek ister misin?</a:t>
            </a:r>
          </a:p>
        </p:txBody>
      </p:sp>
      <p:pic>
        <p:nvPicPr>
          <p:cNvPr id="76805"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10413856" flipV="1">
            <a:off x="6940550" y="543083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5" descr="C:\Users\user\Desktop\ci resimler\i (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42938"/>
            <a:ext cx="1571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Rectangle 2"/>
          <p:cNvSpPr>
            <a:spLocks noGrp="1"/>
          </p:cNvSpPr>
          <p:nvPr>
            <p:ph type="title" idx="4294967295"/>
          </p:nvPr>
        </p:nvSpPr>
        <p:spPr>
          <a:xfrm>
            <a:off x="457200" y="0"/>
            <a:ext cx="8229600" cy="1143000"/>
          </a:xfrm>
        </p:spPr>
        <p:txBody>
          <a:bodyPr/>
          <a:lstStyle/>
          <a:p>
            <a:pPr eaLnBrk="1" hangingPunct="1"/>
            <a:r>
              <a:rPr lang="tr-TR" altLang="tr-TR" b="1" smtClean="0"/>
              <a:t>Kötü Dokunma</a:t>
            </a:r>
          </a:p>
        </p:txBody>
      </p:sp>
      <p:sp>
        <p:nvSpPr>
          <p:cNvPr id="77828" name="Rectangle 3"/>
          <p:cNvSpPr>
            <a:spLocks noGrp="1"/>
          </p:cNvSpPr>
          <p:nvPr>
            <p:ph type="body" idx="4294967295"/>
          </p:nvPr>
        </p:nvSpPr>
        <p:spPr>
          <a:xfrm>
            <a:off x="1643063" y="990600"/>
            <a:ext cx="6967537" cy="4525963"/>
          </a:xfrm>
        </p:spPr>
        <p:txBody>
          <a:bodyPr/>
          <a:lstStyle/>
          <a:p>
            <a:pPr eaLnBrk="1" hangingPunct="1">
              <a:lnSpc>
                <a:spcPct val="90000"/>
              </a:lnSpc>
            </a:pPr>
            <a:r>
              <a:rPr lang="tr-TR" altLang="tr-TR" sz="2800" smtClean="0"/>
              <a:t>Canını acıtan dokunma kötü dokunmadır.</a:t>
            </a:r>
          </a:p>
          <a:p>
            <a:pPr eaLnBrk="1" hangingPunct="1">
              <a:lnSpc>
                <a:spcPct val="90000"/>
              </a:lnSpc>
            </a:pPr>
            <a:r>
              <a:rPr lang="tr-TR" altLang="tr-TR" sz="2800" smtClean="0"/>
              <a:t>Dokunulmasını istemediğin halde sana dokunulursa bu bir kötü dokunmadır.</a:t>
            </a:r>
          </a:p>
          <a:p>
            <a:pPr eaLnBrk="1" hangingPunct="1">
              <a:lnSpc>
                <a:spcPct val="90000"/>
              </a:lnSpc>
            </a:pPr>
            <a:r>
              <a:rPr lang="tr-TR" altLang="tr-TR" sz="2800" smtClean="0"/>
              <a:t>Dokunan kişi kendini rahatsız hissetmene neden oluyorsa, bu kötü bir dokunmadır.</a:t>
            </a:r>
          </a:p>
          <a:p>
            <a:pPr eaLnBrk="1" hangingPunct="1">
              <a:lnSpc>
                <a:spcPct val="90000"/>
              </a:lnSpc>
            </a:pPr>
            <a:r>
              <a:rPr lang="tr-TR" altLang="tr-TR" sz="2800" smtClean="0"/>
              <a:t>Dokunma seni korkutuyor ve sinirlendiriyorsa bu bir kötü dokunmadır.</a:t>
            </a:r>
          </a:p>
          <a:p>
            <a:pPr eaLnBrk="1" hangingPunct="1">
              <a:lnSpc>
                <a:spcPct val="90000"/>
              </a:lnSpc>
            </a:pPr>
            <a:r>
              <a:rPr lang="tr-TR" altLang="tr-TR" sz="2800" smtClean="0"/>
              <a:t>Dokunan kişi bunu hiç kimseye söylememeni istiyorsa bu bir kötü dokunmadır.</a:t>
            </a:r>
          </a:p>
          <a:p>
            <a:pPr eaLnBrk="1" hangingPunct="1">
              <a:lnSpc>
                <a:spcPct val="90000"/>
              </a:lnSpc>
            </a:pPr>
            <a:r>
              <a:rPr lang="tr-TR" altLang="tr-TR" sz="2800" smtClean="0"/>
              <a:t>Dokunan kişi bunu başkasına söylersen sana bir zarar vereceğini tehdidinde bulunuyorsa bu bir kötü dokunmadır.</a:t>
            </a:r>
          </a:p>
          <a:p>
            <a:pPr eaLnBrk="1" hangingPunct="1">
              <a:lnSpc>
                <a:spcPct val="90000"/>
              </a:lnSpc>
            </a:pPr>
            <a:endParaRPr lang="tr-TR" altLang="tr-TR" sz="2400" smtClean="0"/>
          </a:p>
        </p:txBody>
      </p:sp>
      <p:pic>
        <p:nvPicPr>
          <p:cNvPr id="77829" name="3 Resim" descr="slide0001_image004.jpg"/>
          <p:cNvPicPr>
            <a:picLocks noChangeAspect="1"/>
          </p:cNvPicPr>
          <p:nvPr/>
        </p:nvPicPr>
        <p:blipFill>
          <a:blip r:embed="rId3">
            <a:extLst>
              <a:ext uri="{28A0092B-C50C-407E-A947-70E740481C1C}">
                <a14:useLocalDpi xmlns:a14="http://schemas.microsoft.com/office/drawing/2010/main" val="0"/>
              </a:ext>
            </a:extLst>
          </a:blip>
          <a:srcRect b="19118"/>
          <a:stretch>
            <a:fillRect/>
          </a:stretch>
        </p:blipFill>
        <p:spPr bwMode="auto">
          <a:xfrm rot="10413856" flipV="1">
            <a:off x="7418388" y="5715000"/>
            <a:ext cx="167481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5" descr="C:\Users\user\Desktop\ci resimler\i (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285750"/>
            <a:ext cx="170497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Rectangle 3"/>
          <p:cNvSpPr>
            <a:spLocks noGrp="1"/>
          </p:cNvSpPr>
          <p:nvPr>
            <p:ph type="body" idx="4294967295"/>
          </p:nvPr>
        </p:nvSpPr>
        <p:spPr>
          <a:xfrm>
            <a:off x="1714500" y="1447800"/>
            <a:ext cx="6500813" cy="4800600"/>
          </a:xfrm>
        </p:spPr>
        <p:txBody>
          <a:bodyPr/>
          <a:lstStyle/>
          <a:p>
            <a:pPr eaLnBrk="1" hangingPunct="1"/>
            <a:r>
              <a:rPr lang="tr-TR" altLang="tr-TR" sz="2800" smtClean="0"/>
              <a:t>“Böyle bir durum ne olursa olsun sizin suçunuz olamaz. Yapılan şey kısa bir süre insanda hoş duygular uyandırabilir. Bir an bundan hoşlansanız, hatta size söylenenleri bilmediğiniz bir nedenle yapsanız dahi BU SİZİ ASLA SUÇ ORTAĞI YAPMAZ. Çünkü SİZ ÇOCUKSUNUZ VE BÖYLE DURUMLARDA ASLA SUÇLU OLAMAZSINIZ. BUNUN DIŞINDA BAŞKA BİR GERÇEK YOKTUR” </a:t>
            </a:r>
            <a:endParaRPr lang="tr-TR" altLang="tr-TR" sz="2800" b="1" u="sng" smtClean="0"/>
          </a:p>
        </p:txBody>
      </p:sp>
      <p:sp>
        <p:nvSpPr>
          <p:cNvPr id="78852" name="Rectangle 2"/>
          <p:cNvSpPr txBox="1">
            <a:spLocks noChangeArrowheads="1"/>
          </p:cNvSpPr>
          <p:nvPr/>
        </p:nvSpPr>
        <p:spPr bwMode="auto">
          <a:xfrm>
            <a:off x="609600" y="427038"/>
            <a:ext cx="8229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4400" b="1">
                <a:solidFill>
                  <a:schemeClr val="tx2"/>
                </a:solidFill>
              </a:rPr>
              <a:t>Kötü Dokunma</a:t>
            </a:r>
          </a:p>
        </p:txBody>
      </p:sp>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pPr eaLnBrk="1" hangingPunct="1"/>
            <a:r>
              <a:rPr lang="tr-TR" altLang="tr-TR" b="1" smtClean="0"/>
              <a:t>4-’Hayır’ demeyi öğretin:</a:t>
            </a:r>
          </a:p>
        </p:txBody>
      </p:sp>
      <p:sp>
        <p:nvSpPr>
          <p:cNvPr id="79875" name="Rectangle 3"/>
          <p:cNvSpPr>
            <a:spLocks noGrp="1"/>
          </p:cNvSpPr>
          <p:nvPr>
            <p:ph type="body" idx="4294967295"/>
          </p:nvPr>
        </p:nvSpPr>
        <p:spPr>
          <a:xfrm>
            <a:off x="2000250" y="1714500"/>
            <a:ext cx="6686550" cy="2171700"/>
          </a:xfrm>
        </p:spPr>
        <p:txBody>
          <a:bodyPr/>
          <a:lstStyle/>
          <a:p>
            <a:pPr eaLnBrk="1" hangingPunct="1">
              <a:buFont typeface="Wingdings" panose="05000000000000000000" pitchFamily="2" charset="2"/>
              <a:buNone/>
            </a:pPr>
            <a:r>
              <a:rPr lang="tr-TR" altLang="tr-TR" sz="2800" smtClean="0"/>
              <a:t>Çocuklara herhangi birisi onları incitmeye kalkarsa hayır demeleri gerektiğini söyleyin.</a:t>
            </a:r>
          </a:p>
          <a:p>
            <a:pPr lvl="1" eaLnBrk="1" hangingPunct="1">
              <a:lnSpc>
                <a:spcPct val="80000"/>
              </a:lnSpc>
              <a:buFontTx/>
              <a:buChar char="•"/>
            </a:pPr>
            <a:endParaRPr lang="tr-TR" altLang="tr-TR" smtClean="0">
              <a:cs typeface="Arial" panose="020B0604020202020204" pitchFamily="34" charset="0"/>
            </a:endParaRPr>
          </a:p>
          <a:p>
            <a:pPr lvl="1" eaLnBrk="1" hangingPunct="1">
              <a:lnSpc>
                <a:spcPct val="80000"/>
              </a:lnSpc>
              <a:buFont typeface="Arial" panose="020B0604020202020204" pitchFamily="34" charset="0"/>
              <a:buNone/>
            </a:pPr>
            <a:r>
              <a:rPr lang="tr-TR" altLang="tr-TR" sz="3200" u="sng" smtClean="0">
                <a:solidFill>
                  <a:srgbClr val="FF0000"/>
                </a:solidFill>
                <a:cs typeface="Arial" panose="020B0604020202020204" pitchFamily="34" charset="0"/>
              </a:rPr>
              <a:t>Çünkü birçok çocuğa büyüklerin söylediklerine itaat etmeleri öğretilmiştir</a:t>
            </a:r>
            <a:r>
              <a:rPr lang="tr-TR" altLang="tr-TR" sz="3200" u="sng" smtClean="0">
                <a:solidFill>
                  <a:srgbClr val="FF0000"/>
                </a:solidFill>
              </a:rPr>
              <a:t>. </a:t>
            </a:r>
          </a:p>
        </p:txBody>
      </p:sp>
      <p:pic>
        <p:nvPicPr>
          <p:cNvPr id="7987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365663" flipV="1">
            <a:off x="6940550" y="5068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5" descr="C:\Users\user\Desktop\ci resimler\i (3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3071813"/>
            <a:ext cx="14763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3 Resim" descr="slide0001_image004.jpg"/>
          <p:cNvPicPr>
            <a:picLocks noChangeAspect="1"/>
          </p:cNvPicPr>
          <p:nvPr/>
        </p:nvPicPr>
        <p:blipFill>
          <a:blip r:embed="rId2" cstate="print">
            <a:extLst>
              <a:ext uri="{28A0092B-C50C-407E-A947-70E740481C1C}">
                <a14:useLocalDpi xmlns:a14="http://schemas.microsoft.com/office/drawing/2010/main" val="0"/>
              </a:ext>
            </a:extLst>
          </a:blip>
          <a:srcRect b="19118"/>
          <a:stretch>
            <a:fillRect/>
          </a:stretch>
        </p:blipFill>
        <p:spPr bwMode="auto">
          <a:xfrm rot="9991377" flipV="1">
            <a:off x="7342188" y="5345113"/>
            <a:ext cx="188118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idx="4294967295"/>
          </p:nvPr>
        </p:nvSpPr>
        <p:spPr>
          <a:xfrm>
            <a:off x="457200" y="274638"/>
            <a:ext cx="8229600" cy="792162"/>
          </a:xfrm>
          <a:solidFill>
            <a:schemeClr val="bg1"/>
          </a:solidFill>
        </p:spPr>
        <p:style>
          <a:lnRef idx="3">
            <a:schemeClr val="lt1"/>
          </a:lnRef>
          <a:fillRef idx="1">
            <a:schemeClr val="dk1"/>
          </a:fillRef>
          <a:effectRef idx="1">
            <a:schemeClr val="dk1"/>
          </a:effectRef>
          <a:fontRef idx="minor">
            <a:schemeClr val="lt1"/>
          </a:fontRef>
        </p:style>
        <p:txBody>
          <a:bodyPr/>
          <a:lstStyle/>
          <a:p>
            <a:pPr eaLnBrk="1" hangingPunct="1">
              <a:defRPr/>
            </a:pPr>
            <a:r>
              <a:rPr lang="tr-TR" b="1">
                <a:solidFill>
                  <a:schemeClr val="tx1"/>
                </a:solidFill>
              </a:rPr>
              <a:t>‘Hayır’ diyebilme yöntemleri</a:t>
            </a:r>
          </a:p>
        </p:txBody>
      </p:sp>
      <p:graphicFrame>
        <p:nvGraphicFramePr>
          <p:cNvPr id="5" name="Group 4"/>
          <p:cNvGraphicFramePr>
            <a:graphicFrameLocks noGrp="1"/>
          </p:cNvGraphicFramePr>
          <p:nvPr/>
        </p:nvGraphicFramePr>
        <p:xfrm>
          <a:off x="571500" y="1214438"/>
          <a:ext cx="8135938" cy="4679952"/>
        </p:xfrm>
        <a:graphic>
          <a:graphicData uri="http://schemas.openxmlformats.org/drawingml/2006/table">
            <a:tbl>
              <a:tblPr/>
              <a:tblGrid>
                <a:gridCol w="3252788">
                  <a:extLst>
                    <a:ext uri="{9D8B030D-6E8A-4147-A177-3AD203B41FA5}">
                      <a16:colId xmlns:a16="http://schemas.microsoft.com/office/drawing/2014/main" val="20000"/>
                    </a:ext>
                  </a:extLst>
                </a:gridCol>
                <a:gridCol w="4883150">
                  <a:extLst>
                    <a:ext uri="{9D8B030D-6E8A-4147-A177-3AD203B41FA5}">
                      <a16:colId xmlns:a16="http://schemas.microsoft.com/office/drawing/2014/main" val="20001"/>
                    </a:ext>
                  </a:extLst>
                </a:gridCol>
              </a:tblGrid>
              <a:tr h="777875">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a:ln>
                            <a:noFill/>
                          </a:ln>
                          <a:solidFill>
                            <a:schemeClr val="tx1"/>
                          </a:solidFill>
                          <a:effectLst/>
                          <a:latin typeface="Calibri" pitchFamily="34" charset="0"/>
                        </a:rPr>
                        <a:t>HAYIR</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a:ln>
                            <a:noFill/>
                          </a:ln>
                          <a:solidFill>
                            <a:schemeClr val="tx1"/>
                          </a:solidFill>
                          <a:effectLst/>
                          <a:latin typeface="Calibri" pitchFamily="34" charset="0"/>
                        </a:rPr>
                        <a:t>“Hayır”, “Hayır teşekkürler”</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a:ln>
                            <a:noFill/>
                          </a:ln>
                          <a:solidFill>
                            <a:schemeClr val="tx1"/>
                          </a:solidFill>
                          <a:effectLst/>
                          <a:latin typeface="Calibri" pitchFamily="34" charset="0"/>
                        </a:rPr>
                        <a:t>“Hayır olmaz”</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186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MAZERET BİLDİRME</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“Hayır teşekkürler, sigara dumanından çok rahatsız oluyorum, beni öksürtüyor.”</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5788">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ATLATMA</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“Hayır, teşekkürler, şimdi değil.”</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961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a:ln>
                            <a:noFill/>
                          </a:ln>
                          <a:solidFill>
                            <a:schemeClr val="tx1"/>
                          </a:solidFill>
                          <a:effectLst/>
                          <a:latin typeface="Calibri" pitchFamily="34" charset="0"/>
                        </a:rPr>
                        <a:t>KONUYU DEĞİŞTİRMEK</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“Hayır teşekkürler, ben bir bardak su alabilir miyim?”</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4200">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HAYIR TEKRARI</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“Hayır içmiyorum. Hayır teşekkürler.”</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9061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YÜRÜYÜP GİTMEK/</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a:ln>
                            <a:noFill/>
                          </a:ln>
                          <a:solidFill>
                            <a:schemeClr val="tx1"/>
                          </a:solidFill>
                          <a:effectLst/>
                          <a:latin typeface="Calibri" pitchFamily="34" charset="0"/>
                        </a:rPr>
                        <a:t>ORTAMDAN SAKINMAK</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a:ln>
                            <a:noFill/>
                          </a:ln>
                          <a:solidFill>
                            <a:schemeClr val="tx1"/>
                          </a:solidFill>
                          <a:effectLst/>
                          <a:latin typeface="Calibri" pitchFamily="34" charset="0"/>
                        </a:rPr>
                        <a:t>“Hayır” de ve ortamı terk et.</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idx="4294967295"/>
          </p:nvPr>
        </p:nvSpPr>
        <p:spPr>
          <a:xfrm>
            <a:off x="609600" y="228600"/>
            <a:ext cx="8229600" cy="1143000"/>
          </a:xfrm>
        </p:spPr>
        <p:txBody>
          <a:bodyPr/>
          <a:lstStyle/>
          <a:p>
            <a:pPr eaLnBrk="1" hangingPunct="1"/>
            <a:r>
              <a:rPr lang="tr-TR" altLang="tr-TR" b="1" smtClean="0"/>
              <a:t>5-Yardım istemeyi öğretin:</a:t>
            </a:r>
          </a:p>
        </p:txBody>
      </p:sp>
      <p:sp>
        <p:nvSpPr>
          <p:cNvPr id="81923" name="Rectangle 3"/>
          <p:cNvSpPr>
            <a:spLocks noGrp="1"/>
          </p:cNvSpPr>
          <p:nvPr>
            <p:ph type="body" idx="4294967295"/>
          </p:nvPr>
        </p:nvSpPr>
        <p:spPr>
          <a:xfrm>
            <a:off x="457200" y="1371600"/>
            <a:ext cx="8229600" cy="3657600"/>
          </a:xfrm>
        </p:spPr>
        <p:txBody>
          <a:bodyPr/>
          <a:lstStyle/>
          <a:p>
            <a:pPr eaLnBrk="1" hangingPunct="1"/>
            <a:r>
              <a:rPr lang="tr-TR" altLang="tr-TR" sz="2800" smtClean="0"/>
              <a:t>Biri onlara kötü,rahatsız edici bir şey yaparsa arkadaşlarından ya da büyüklerinden yardım istemeyi öğretin.</a:t>
            </a:r>
            <a:r>
              <a:rPr lang="tr-TR" altLang="tr-TR" sz="2800" smtClean="0">
                <a:solidFill>
                  <a:srgbClr val="002060"/>
                </a:solidFill>
              </a:rPr>
              <a:t> </a:t>
            </a:r>
            <a:endParaRPr lang="tr-TR" altLang="tr-TR" sz="2800" smtClean="0"/>
          </a:p>
          <a:p>
            <a:pPr eaLnBrk="1" hangingPunct="1"/>
            <a:r>
              <a:rPr lang="tr-TR" altLang="tr-TR" sz="2800" smtClean="0"/>
              <a:t>Onlara sizinle her türlü sorunu paylaşabileceği inancını yerleştirin</a:t>
            </a:r>
          </a:p>
          <a:p>
            <a:pPr eaLnBrk="1" hangingPunct="1"/>
            <a:r>
              <a:rPr lang="tr-TR" altLang="tr-TR" sz="2800" smtClean="0"/>
              <a:t>Etkili aile içi iletişim işinizi kolaylaştıracaktır.</a:t>
            </a:r>
          </a:p>
          <a:p>
            <a:pPr eaLnBrk="1" hangingPunct="1"/>
            <a:endParaRPr lang="tr-TR" altLang="tr-TR" sz="2800" smtClean="0"/>
          </a:p>
          <a:p>
            <a:pPr eaLnBrk="1" hangingPunct="1">
              <a:buFont typeface="Wingdings" panose="05000000000000000000" pitchFamily="2" charset="2"/>
              <a:buNone/>
            </a:pPr>
            <a:endParaRPr lang="tr-TR" altLang="tr-TR" sz="2000" smtClean="0"/>
          </a:p>
        </p:txBody>
      </p:sp>
      <p:pic>
        <p:nvPicPr>
          <p:cNvPr id="8192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667500"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5" name="Picture 5" descr="C:\Users\user\Desktop\ci resimler\i (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4572000"/>
            <a:ext cx="2928937"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Başlık"/>
          <p:cNvSpPr>
            <a:spLocks noGrp="1"/>
          </p:cNvSpPr>
          <p:nvPr>
            <p:ph type="title" idx="4294967295"/>
          </p:nvPr>
        </p:nvSpPr>
        <p:spPr/>
        <p:txBody>
          <a:bodyPr/>
          <a:lstStyle/>
          <a:p>
            <a:pPr eaLnBrk="1" hangingPunct="1"/>
            <a:r>
              <a:rPr lang="tr-TR" altLang="tr-TR" b="1" smtClean="0"/>
              <a:t>5-Yardım istemeyi öğretin:</a:t>
            </a:r>
            <a:endParaRPr lang="tr-TR" altLang="tr-TR" smtClean="0"/>
          </a:p>
        </p:txBody>
      </p:sp>
      <p:sp>
        <p:nvSpPr>
          <p:cNvPr id="82947" name="2 İçerik Yer Tutucusu"/>
          <p:cNvSpPr>
            <a:spLocks noGrp="1"/>
          </p:cNvSpPr>
          <p:nvPr>
            <p:ph idx="4294967295"/>
          </p:nvPr>
        </p:nvSpPr>
        <p:spPr>
          <a:xfrm>
            <a:off x="2643188" y="1214438"/>
            <a:ext cx="6043612" cy="4911725"/>
          </a:xfrm>
        </p:spPr>
        <p:txBody>
          <a:bodyPr/>
          <a:lstStyle/>
          <a:p>
            <a:pPr eaLnBrk="1" hangingPunct="1"/>
            <a:r>
              <a:rPr lang="tr-TR" altLang="tr-TR" sz="2800" smtClean="0"/>
              <a:t>Ona doğru gelmeyen şeyleri size rahatlıkla söyleyebileceğini ifade edin.Bazen çocuklarımızın olayları abarttığını düşünürüz ne olursa </a:t>
            </a:r>
          </a:p>
          <a:p>
            <a:pPr eaLnBrk="1" hangingPunct="1">
              <a:buFont typeface="Arial" panose="020B0604020202020204" pitchFamily="34" charset="0"/>
              <a:buNone/>
            </a:pPr>
            <a:r>
              <a:rPr lang="tr-TR" altLang="tr-TR" sz="2800" smtClean="0"/>
              <a:t>	olsun söylediklerini kulak ardı etmeyin.</a:t>
            </a:r>
          </a:p>
          <a:p>
            <a:pPr eaLnBrk="1" hangingPunct="1"/>
            <a:r>
              <a:rPr lang="tr-TR" altLang="tr-TR" sz="2800" smtClean="0"/>
              <a:t>Çocuğunuza inanın eğer yardım istiyorsa bunu geri çevirmeyin. Çocuklar bu konularda çok ender yalan söylerler. </a:t>
            </a:r>
          </a:p>
        </p:txBody>
      </p:sp>
      <p:pic>
        <p:nvPicPr>
          <p:cNvPr id="82948"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840538"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9" name="Picture 8" descr="C:\Users\user\Desktop\ci resimler\i (5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28813"/>
            <a:ext cx="2143125"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a:xfrm>
            <a:off x="228600" y="274638"/>
            <a:ext cx="8458200" cy="1143000"/>
          </a:xfrm>
        </p:spPr>
        <p:txBody>
          <a:bodyPr/>
          <a:lstStyle/>
          <a:p>
            <a:pPr eaLnBrk="1" hangingPunct="1"/>
            <a:r>
              <a:rPr lang="tr-TR" altLang="tr-TR" b="1" smtClean="0"/>
              <a:t>6-Her zaman sır saklanmayacağını öğretin</a:t>
            </a:r>
          </a:p>
        </p:txBody>
      </p:sp>
      <p:sp>
        <p:nvSpPr>
          <p:cNvPr id="83971" name="Rectangle 3"/>
          <p:cNvSpPr>
            <a:spLocks noGrp="1"/>
          </p:cNvSpPr>
          <p:nvPr>
            <p:ph type="body" idx="4294967295"/>
          </p:nvPr>
        </p:nvSpPr>
        <p:spPr>
          <a:xfrm>
            <a:off x="571500" y="2286000"/>
            <a:ext cx="8229600" cy="1676400"/>
          </a:xfrm>
        </p:spPr>
        <p:txBody>
          <a:bodyPr/>
          <a:lstStyle/>
          <a:p>
            <a:pPr eaLnBrk="1" hangingPunct="1">
              <a:buFont typeface="Wingdings" panose="05000000000000000000" pitchFamily="2" charset="2"/>
              <a:buNone/>
            </a:pPr>
            <a:endParaRPr lang="tr-TR" altLang="tr-TR" sz="2800" smtClean="0"/>
          </a:p>
          <a:p>
            <a:pPr algn="ctr" eaLnBrk="1" hangingPunct="1">
              <a:buFont typeface="Wingdings" panose="05000000000000000000" pitchFamily="2" charset="2"/>
              <a:buNone/>
            </a:pPr>
            <a:r>
              <a:rPr lang="tr-TR" altLang="tr-TR" sz="4000" smtClean="0"/>
              <a:t>Çocuklarınıza bazı sırların hiçbir zaman saklanmaması gerektiğini öğretin.</a:t>
            </a:r>
          </a:p>
        </p:txBody>
      </p:sp>
      <p:pic>
        <p:nvPicPr>
          <p:cNvPr id="8397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059011" flipV="1">
            <a:off x="6613525" y="5110163"/>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837363" y="5422900"/>
            <a:ext cx="21399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5" name="Rectangle 3"/>
          <p:cNvSpPr>
            <a:spLocks noGrp="1"/>
          </p:cNvSpPr>
          <p:nvPr>
            <p:ph type="body" idx="4294967295"/>
          </p:nvPr>
        </p:nvSpPr>
        <p:spPr>
          <a:xfrm>
            <a:off x="457200" y="1447800"/>
            <a:ext cx="8305800" cy="4800600"/>
          </a:xfrm>
        </p:spPr>
        <p:txBody>
          <a:bodyPr/>
          <a:lstStyle/>
          <a:p>
            <a:pPr eaLnBrk="1" hangingPunct="1">
              <a:lnSpc>
                <a:spcPct val="90000"/>
              </a:lnSpc>
            </a:pPr>
            <a:r>
              <a:rPr lang="tr-TR" altLang="tr-TR" sz="2800" smtClean="0"/>
              <a:t>Hiç kimsenin senin, özel yerlerine dokunmaya hakkı yoktur. Hiç kimsenin seni, kendi özel yerlerine dokundurtmaya  da hakkı yoktur. Birisinin senden özel yerlerine dokunmanı istemesi ya da seninkilere dokunması saklayacağın bir sır değildir. Anlatmama sözü vermiş olsan bile, anlatırsan başına çok kötü şeyler geleceği söylenmiş olsa bile, böyle bir şey olursa anlatmalısın. </a:t>
            </a:r>
          </a:p>
          <a:p>
            <a:pPr eaLnBrk="1" hangingPunct="1">
              <a:lnSpc>
                <a:spcPct val="90000"/>
              </a:lnSpc>
            </a:pPr>
            <a:r>
              <a:rPr lang="tr-TR" altLang="tr-TR" sz="2800" b="1" u="sng" smtClean="0"/>
              <a:t>Mutlaka söylemelisin. Sır saklaman gerektiği doğrudur. Ama bu saklanmaması gereken kötü bir sırdır.</a:t>
            </a:r>
          </a:p>
        </p:txBody>
      </p:sp>
      <p:sp>
        <p:nvSpPr>
          <p:cNvPr id="84996"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4400" b="1">
                <a:solidFill>
                  <a:schemeClr val="tx2"/>
                </a:solidFill>
              </a:rPr>
              <a:t>6-Her zaman sır saklanmayacağını öğretin</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a:t>Bir çocuğun ihmal edildiğini nasıl anlarız?</a:t>
            </a:r>
          </a:p>
        </p:txBody>
      </p:sp>
      <p:sp>
        <p:nvSpPr>
          <p:cNvPr id="9219" name="Rectangle 3"/>
          <p:cNvSpPr>
            <a:spLocks noGrp="1" noChangeArrowheads="1"/>
          </p:cNvSpPr>
          <p:nvPr>
            <p:ph type="body" idx="1"/>
          </p:nvPr>
        </p:nvSpPr>
        <p:spPr/>
        <p:txBody>
          <a:bodyPr rtlCol="0">
            <a:normAutofit fontScale="92500" lnSpcReduction="10000"/>
          </a:bodyPr>
          <a:lstStyle/>
          <a:p>
            <a:pPr eaLnBrk="1" fontAlgn="auto" hangingPunct="1">
              <a:spcAft>
                <a:spcPts val="0"/>
              </a:spcAft>
              <a:defRPr/>
            </a:pPr>
            <a:r>
              <a:rPr lang="tr-TR"/>
              <a:t>Okul devamsızlığı çok fazlaysa</a:t>
            </a:r>
          </a:p>
          <a:p>
            <a:pPr eaLnBrk="1" fontAlgn="auto" hangingPunct="1">
              <a:spcAft>
                <a:spcPts val="0"/>
              </a:spcAft>
              <a:defRPr/>
            </a:pPr>
            <a:r>
              <a:rPr lang="tr-TR"/>
              <a:t>Sürekli pis giyiniyor ve kötü kokuyorsa</a:t>
            </a:r>
          </a:p>
          <a:p>
            <a:pPr eaLnBrk="1" fontAlgn="auto" hangingPunct="1">
              <a:spcAft>
                <a:spcPts val="0"/>
              </a:spcAft>
              <a:defRPr/>
            </a:pPr>
            <a:r>
              <a:rPr lang="tr-TR"/>
              <a:t>Vücudu aşırı derecede zayıf düşmüşse</a:t>
            </a:r>
          </a:p>
          <a:p>
            <a:pPr eaLnBrk="1" fontAlgn="auto" hangingPunct="1">
              <a:spcAft>
                <a:spcPts val="0"/>
              </a:spcAft>
              <a:defRPr/>
            </a:pPr>
            <a:r>
              <a:rPr lang="tr-TR"/>
              <a:t>Yemek veya para için dilencilik yapıyor veya çalışıyorsa</a:t>
            </a:r>
          </a:p>
          <a:p>
            <a:pPr eaLnBrk="1" fontAlgn="auto" hangingPunct="1">
              <a:spcAft>
                <a:spcPts val="0"/>
              </a:spcAft>
              <a:defRPr/>
            </a:pPr>
            <a:r>
              <a:rPr lang="tr-TR"/>
              <a:t>Tıbbi destekten mahrumsa</a:t>
            </a:r>
          </a:p>
          <a:p>
            <a:pPr eaLnBrk="1" fontAlgn="auto" hangingPunct="1">
              <a:spcAft>
                <a:spcPts val="0"/>
              </a:spcAft>
              <a:defRPr/>
            </a:pPr>
            <a:r>
              <a:rPr lang="tr-TR"/>
              <a:t>Madde kullanımı,kendine zarar verme gibi alışkanlıkları varsa çocuğun ihmale maruz kaldığını düşünebiliriz.</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p:txBody>
          <a:bodyPr/>
          <a:lstStyle/>
          <a:p>
            <a:pPr eaLnBrk="1" hangingPunct="1"/>
            <a:r>
              <a:rPr lang="tr-TR" altLang="tr-TR" smtClean="0"/>
              <a:t>Bizler çocuklarımıza;</a:t>
            </a:r>
          </a:p>
        </p:txBody>
      </p:sp>
      <p:sp>
        <p:nvSpPr>
          <p:cNvPr id="45059" name="Rectangle 3"/>
          <p:cNvSpPr>
            <a:spLocks noGrp="1"/>
          </p:cNvSpPr>
          <p:nvPr>
            <p:ph type="body" idx="4294967295"/>
          </p:nvPr>
        </p:nvSpPr>
        <p:spPr>
          <a:xfrm>
            <a:off x="457200" y="1447800"/>
            <a:ext cx="8229600" cy="4525963"/>
          </a:xfrm>
        </p:spPr>
        <p:txBody>
          <a:bodyPr/>
          <a:lstStyle/>
          <a:p>
            <a:pPr eaLnBrk="1" hangingPunct="1">
              <a:lnSpc>
                <a:spcPct val="80000"/>
              </a:lnSpc>
            </a:pPr>
            <a:r>
              <a:rPr lang="tr-TR" altLang="tr-TR" sz="2800" smtClean="0"/>
              <a:t>İyi dokunma ile kötü dokunmayı ayırt etmeyi</a:t>
            </a:r>
          </a:p>
          <a:p>
            <a:pPr eaLnBrk="1" hangingPunct="1">
              <a:lnSpc>
                <a:spcPct val="80000"/>
              </a:lnSpc>
            </a:pPr>
            <a:r>
              <a:rPr lang="tr-TR" altLang="tr-TR" sz="2800" smtClean="0"/>
              <a:t>İstemediği bir durumda “HAYIR” diyebilmeyi</a:t>
            </a:r>
          </a:p>
          <a:p>
            <a:pPr eaLnBrk="1" hangingPunct="1">
              <a:lnSpc>
                <a:spcPct val="80000"/>
              </a:lnSpc>
            </a:pPr>
            <a:r>
              <a:rPr lang="tr-TR" altLang="tr-TR" sz="2800" smtClean="0"/>
              <a:t>Kişisel alanlarını bilmeyi ve korumayı</a:t>
            </a:r>
          </a:p>
          <a:p>
            <a:pPr eaLnBrk="1" hangingPunct="1">
              <a:lnSpc>
                <a:spcPct val="80000"/>
              </a:lnSpc>
            </a:pPr>
            <a:r>
              <a:rPr lang="tr-TR" altLang="tr-TR" sz="2800" smtClean="0"/>
              <a:t>Kendilerinin suçu olmadığını</a:t>
            </a:r>
          </a:p>
          <a:p>
            <a:pPr eaLnBrk="1" hangingPunct="1">
              <a:lnSpc>
                <a:spcPct val="80000"/>
              </a:lnSpc>
            </a:pPr>
            <a:r>
              <a:rPr lang="tr-TR" altLang="tr-TR" sz="2800" smtClean="0"/>
              <a:t>Sorunlarla baş edebilmeyi </a:t>
            </a:r>
          </a:p>
          <a:p>
            <a:pPr eaLnBrk="1" hangingPunct="1">
              <a:lnSpc>
                <a:spcPct val="80000"/>
              </a:lnSpc>
            </a:pPr>
            <a:r>
              <a:rPr lang="tr-TR" altLang="tr-TR" sz="2800" smtClean="0"/>
              <a:t>Haklarını bilip savunabilmeyi</a:t>
            </a:r>
          </a:p>
          <a:p>
            <a:pPr eaLnBrk="1" hangingPunct="1">
              <a:lnSpc>
                <a:spcPct val="80000"/>
              </a:lnSpc>
            </a:pPr>
            <a:r>
              <a:rPr lang="tr-TR" altLang="tr-TR" sz="2800" smtClean="0"/>
              <a:t>Kendini ifade etmeyi</a:t>
            </a:r>
          </a:p>
          <a:p>
            <a:pPr eaLnBrk="1" hangingPunct="1">
              <a:lnSpc>
                <a:spcPct val="80000"/>
              </a:lnSpc>
            </a:pPr>
            <a:r>
              <a:rPr lang="tr-TR" altLang="tr-TR" sz="2800" smtClean="0"/>
              <a:t>Kendine ilişkin olumlu ve güçlü yanlarını fark etmeyi </a:t>
            </a:r>
          </a:p>
          <a:p>
            <a:pPr eaLnBrk="1" hangingPunct="1">
              <a:lnSpc>
                <a:spcPct val="80000"/>
              </a:lnSpc>
            </a:pPr>
            <a:r>
              <a:rPr lang="tr-TR" altLang="tr-TR" sz="2800" smtClean="0"/>
              <a:t>Kendini güvende hissetmediğinde yardım alması gerektiğini öğretmeliyiz.</a:t>
            </a:r>
          </a:p>
          <a:p>
            <a:pPr eaLnBrk="1" hangingPunct="1">
              <a:lnSpc>
                <a:spcPct val="80000"/>
              </a:lnSpc>
            </a:pPr>
            <a:endParaRPr lang="tr-TR" altLang="tr-TR" sz="2800" smtClean="0"/>
          </a:p>
        </p:txBody>
      </p:sp>
      <p:pic>
        <p:nvPicPr>
          <p:cNvPr id="8602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840538"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fade">
                                      <p:cBhvr>
                                        <p:cTn id="17" dur="20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fade">
                                      <p:cBhvr>
                                        <p:cTn id="22" dur="20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fade">
                                      <p:cBhvr>
                                        <p:cTn id="27" dur="2000"/>
                                        <p:tgtEl>
                                          <p:spTgt spid="45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5059">
                                            <p:txEl>
                                              <p:pRg st="4" end="4"/>
                                            </p:txEl>
                                          </p:spTgt>
                                        </p:tgtEl>
                                        <p:attrNameLst>
                                          <p:attrName>style.visibility</p:attrName>
                                        </p:attrNameLst>
                                      </p:cBhvr>
                                      <p:to>
                                        <p:strVal val="visible"/>
                                      </p:to>
                                    </p:set>
                                    <p:animEffect transition="in" filter="fade">
                                      <p:cBhvr>
                                        <p:cTn id="32" dur="2000"/>
                                        <p:tgtEl>
                                          <p:spTgt spid="450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Effect transition="in" filter="fade">
                                      <p:cBhvr>
                                        <p:cTn id="37" dur="2000"/>
                                        <p:tgtEl>
                                          <p:spTgt spid="4505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5059">
                                            <p:txEl>
                                              <p:pRg st="6" end="6"/>
                                            </p:txEl>
                                          </p:spTgt>
                                        </p:tgtEl>
                                        <p:attrNameLst>
                                          <p:attrName>style.visibility</p:attrName>
                                        </p:attrNameLst>
                                      </p:cBhvr>
                                      <p:to>
                                        <p:strVal val="visible"/>
                                      </p:to>
                                    </p:set>
                                    <p:animEffect transition="in" filter="fade">
                                      <p:cBhvr>
                                        <p:cTn id="42" dur="2000"/>
                                        <p:tgtEl>
                                          <p:spTgt spid="4505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5059">
                                            <p:txEl>
                                              <p:pRg st="7" end="7"/>
                                            </p:txEl>
                                          </p:spTgt>
                                        </p:tgtEl>
                                        <p:attrNameLst>
                                          <p:attrName>style.visibility</p:attrName>
                                        </p:attrNameLst>
                                      </p:cBhvr>
                                      <p:to>
                                        <p:strVal val="visible"/>
                                      </p:to>
                                    </p:set>
                                    <p:animEffect transition="in" filter="fade">
                                      <p:cBhvr>
                                        <p:cTn id="47" dur="2000"/>
                                        <p:tgtEl>
                                          <p:spTgt spid="4505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5059">
                                            <p:txEl>
                                              <p:pRg st="8" end="8"/>
                                            </p:txEl>
                                          </p:spTgt>
                                        </p:tgtEl>
                                        <p:attrNameLst>
                                          <p:attrName>style.visibility</p:attrName>
                                        </p:attrNameLst>
                                      </p:cBhvr>
                                      <p:to>
                                        <p:strVal val="visible"/>
                                      </p:to>
                                    </p:set>
                                    <p:animEffect transition="in" filter="fade">
                                      <p:cBhvr>
                                        <p:cTn id="52" dur="20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p:cNvSpPr>
          <p:nvPr>
            <p:ph type="title" idx="4294967295"/>
          </p:nvPr>
        </p:nvSpPr>
        <p:spPr/>
        <p:txBody>
          <a:bodyPr/>
          <a:lstStyle/>
          <a:p>
            <a:pPr eaLnBrk="1" hangingPunct="1"/>
            <a:r>
              <a:rPr lang="tr-TR" altLang="tr-TR" sz="3600" b="1" smtClean="0"/>
              <a:t>Bu bilgileri çocuğa verirken çok dikkatli olmamız gerekmektedir.</a:t>
            </a:r>
          </a:p>
        </p:txBody>
      </p:sp>
      <p:sp>
        <p:nvSpPr>
          <p:cNvPr id="87043" name="Rectangle 5"/>
          <p:cNvSpPr>
            <a:spLocks noGrp="1"/>
          </p:cNvSpPr>
          <p:nvPr>
            <p:ph type="body" sz="half" idx="4294967295"/>
          </p:nvPr>
        </p:nvSpPr>
        <p:spPr>
          <a:xfrm>
            <a:off x="468313" y="2420938"/>
            <a:ext cx="8401050" cy="3224212"/>
          </a:xfrm>
        </p:spPr>
        <p:txBody>
          <a:bodyPr/>
          <a:lstStyle/>
          <a:p>
            <a:pPr eaLnBrk="1" hangingPunct="1"/>
            <a:r>
              <a:rPr lang="tr-TR" altLang="tr-TR" sz="3600" smtClean="0"/>
              <a:t>Çünkü panik havasında sıkça yapılan hatırlatmalarla  verilen bilgiler çocukları insanlardan korkan, her şeye şüpheyle bakan saplantılı kişilikler haline getirebilmektedir. </a:t>
            </a:r>
          </a:p>
        </p:txBody>
      </p:sp>
      <p:pic>
        <p:nvPicPr>
          <p:cNvPr id="8704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7096125" y="5351463"/>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r>
              <a:rPr lang="tr-TR" altLang="tr-TR" sz="3200" b="1" smtClean="0">
                <a:solidFill>
                  <a:srgbClr val="0D0D0D"/>
                </a:solidFill>
              </a:rPr>
              <a:t>Çocukları bilgilendirirken aşağıdaki kaynaklardan yararlanabilirsiniz.</a:t>
            </a:r>
          </a:p>
        </p:txBody>
      </p:sp>
      <p:sp>
        <p:nvSpPr>
          <p:cNvPr id="88067" name="Rectangle 3"/>
          <p:cNvSpPr>
            <a:spLocks noGrp="1"/>
          </p:cNvSpPr>
          <p:nvPr>
            <p:ph type="body" idx="1"/>
          </p:nvPr>
        </p:nvSpPr>
        <p:spPr/>
        <p:txBody>
          <a:bodyPr/>
          <a:lstStyle/>
          <a:p>
            <a:pPr lvl="1" eaLnBrk="1" hangingPunct="1">
              <a:buFont typeface="Arial" panose="020B0604020202020204" pitchFamily="34" charset="0"/>
              <a:buNone/>
            </a:pPr>
            <a:r>
              <a:rPr lang="tr-TR" altLang="tr-TR" smtClean="0">
                <a:solidFill>
                  <a:srgbClr val="0D0D0D"/>
                </a:solidFill>
              </a:rPr>
              <a:t>KAYNAKLAR:</a:t>
            </a:r>
          </a:p>
          <a:p>
            <a:pPr lvl="1" eaLnBrk="1" hangingPunct="1">
              <a:buFont typeface="Arial" panose="020B0604020202020204" pitchFamily="34" charset="0"/>
              <a:buNone/>
            </a:pPr>
            <a:r>
              <a:rPr lang="tr-TR" altLang="tr-TR" smtClean="0">
                <a:solidFill>
                  <a:srgbClr val="0D0D0D"/>
                </a:solidFill>
              </a:rPr>
              <a:t>1-ÇOCUKLARA YÖNELİK CİNSEL TACİZ VE KORUYUCU EĞİTİM- Prof. Dr. Turan Akbaş/Prof. Dr. İsmail Sanberk (Karahan Kitabevi)</a:t>
            </a:r>
          </a:p>
          <a:p>
            <a:pPr lvl="1" eaLnBrk="1" hangingPunct="1">
              <a:buFont typeface="Arial" panose="020B0604020202020204" pitchFamily="34" charset="0"/>
              <a:buNone/>
            </a:pPr>
            <a:r>
              <a:rPr lang="tr-TR" altLang="tr-TR" smtClean="0">
                <a:solidFill>
                  <a:srgbClr val="0D0D0D"/>
                </a:solidFill>
              </a:rPr>
              <a:t>2-BANA BİR ŞEYLER OLUYOR (Erkekler-Kızlar) – Alex Srith </a:t>
            </a:r>
          </a:p>
          <a:p>
            <a:pPr lvl="1" eaLnBrk="1" hangingPunct="1">
              <a:buFont typeface="Arial" panose="020B0604020202020204" pitchFamily="34" charset="0"/>
              <a:buNone/>
            </a:pPr>
            <a:r>
              <a:rPr lang="tr-TR" altLang="tr-TR" smtClean="0">
                <a:solidFill>
                  <a:srgbClr val="0D0D0D"/>
                </a:solidFill>
              </a:rPr>
              <a:t>0-6 Yayıncılık    </a:t>
            </a:r>
          </a:p>
          <a:p>
            <a:pPr lvl="1" eaLnBrk="1" hangingPunct="1">
              <a:buFont typeface="Arial" panose="020B0604020202020204" pitchFamily="34" charset="0"/>
              <a:buNone/>
            </a:pPr>
            <a:r>
              <a:rPr lang="tr-TR" altLang="tr-TR" smtClean="0">
                <a:solidFill>
                  <a:srgbClr val="0D0D0D"/>
                </a:solidFill>
              </a:rPr>
              <a:t>3- BANA NELER OLUYOR? – Peter Mayle   </a:t>
            </a:r>
          </a:p>
          <a:p>
            <a:pPr lvl="1" eaLnBrk="1" hangingPunct="1">
              <a:buFont typeface="Arial" panose="020B0604020202020204" pitchFamily="34" charset="0"/>
              <a:buNone/>
            </a:pPr>
            <a:r>
              <a:rPr lang="tr-TR" altLang="tr-TR" smtClean="0">
                <a:solidFill>
                  <a:srgbClr val="0D0D0D"/>
                </a:solidFill>
              </a:rPr>
              <a:t>Sistem Yayıncılık</a:t>
            </a:r>
            <a:endParaRPr lang="tr-TR" altLang="tr-TR"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7583488" y="5632450"/>
            <a:ext cx="16843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1" name="Rectangle 2"/>
          <p:cNvSpPr>
            <a:spLocks noGrp="1"/>
          </p:cNvSpPr>
          <p:nvPr>
            <p:ph type="title" idx="4294967295"/>
          </p:nvPr>
        </p:nvSpPr>
        <p:spPr/>
        <p:txBody>
          <a:bodyPr/>
          <a:lstStyle/>
          <a:p>
            <a:pPr eaLnBrk="1" hangingPunct="1"/>
            <a:r>
              <a:rPr lang="tr-TR" altLang="tr-TR" b="1" smtClean="0"/>
              <a:t>Cinsel İstismara uğrayanlara nasıl yardım edebilirsiniz? </a:t>
            </a:r>
          </a:p>
        </p:txBody>
      </p:sp>
      <p:sp>
        <p:nvSpPr>
          <p:cNvPr id="89092" name="4 İçerik Yer Tutucusu"/>
          <p:cNvSpPr>
            <a:spLocks noGrp="1"/>
          </p:cNvSpPr>
          <p:nvPr>
            <p:ph sz="half" idx="4294967295"/>
          </p:nvPr>
        </p:nvSpPr>
        <p:spPr>
          <a:xfrm>
            <a:off x="609600" y="1600200"/>
            <a:ext cx="8077200" cy="4525963"/>
          </a:xfrm>
        </p:spPr>
        <p:txBody>
          <a:bodyPr/>
          <a:lstStyle/>
          <a:p>
            <a:pPr eaLnBrk="1" hangingPunct="1">
              <a:lnSpc>
                <a:spcPct val="80000"/>
              </a:lnSpc>
            </a:pPr>
            <a:r>
              <a:rPr lang="tr-TR" altLang="tr-TR" sz="2800" smtClean="0"/>
              <a:t>Yapacağınız en iyi şey onu dinlemeye hazır olduğunuzu göstermeniz, </a:t>
            </a:r>
          </a:p>
          <a:p>
            <a:pPr eaLnBrk="1" hangingPunct="1">
              <a:lnSpc>
                <a:spcPct val="80000"/>
              </a:lnSpc>
            </a:pPr>
            <a:endParaRPr lang="tr-TR" altLang="tr-TR" sz="2800" smtClean="0"/>
          </a:p>
          <a:p>
            <a:pPr eaLnBrk="1" hangingPunct="1">
              <a:lnSpc>
                <a:spcPct val="80000"/>
              </a:lnSpc>
            </a:pPr>
            <a:r>
              <a:rPr lang="tr-TR" altLang="tr-TR" sz="2800" smtClean="0"/>
              <a:t>Onu dinleyerek inandığınızı, </a:t>
            </a:r>
          </a:p>
          <a:p>
            <a:pPr eaLnBrk="1" hangingPunct="1">
              <a:lnSpc>
                <a:spcPct val="80000"/>
              </a:lnSpc>
            </a:pPr>
            <a:endParaRPr lang="tr-TR" altLang="tr-TR" sz="2800" smtClean="0"/>
          </a:p>
          <a:p>
            <a:pPr eaLnBrk="1" hangingPunct="1">
              <a:lnSpc>
                <a:spcPct val="80000"/>
              </a:lnSpc>
            </a:pPr>
            <a:r>
              <a:rPr lang="tr-TR" altLang="tr-TR" sz="2800" smtClean="0"/>
              <a:t>Bunun onun suçu olmadığını, </a:t>
            </a:r>
          </a:p>
          <a:p>
            <a:pPr eaLnBrk="1" hangingPunct="1">
              <a:lnSpc>
                <a:spcPct val="80000"/>
              </a:lnSpc>
            </a:pPr>
            <a:endParaRPr lang="tr-TR" altLang="tr-TR" sz="2800" smtClean="0"/>
          </a:p>
          <a:p>
            <a:pPr eaLnBrk="1" hangingPunct="1">
              <a:lnSpc>
                <a:spcPct val="80000"/>
              </a:lnSpc>
            </a:pPr>
            <a:r>
              <a:rPr lang="tr-TR" altLang="tr-TR" sz="2800" smtClean="0"/>
              <a:t>Olanlardan dolayı üzüldüğünüzü, </a:t>
            </a:r>
          </a:p>
          <a:p>
            <a:pPr eaLnBrk="1" hangingPunct="1">
              <a:lnSpc>
                <a:spcPct val="80000"/>
              </a:lnSpc>
            </a:pPr>
            <a:endParaRPr lang="tr-TR" altLang="tr-TR" sz="2800" smtClean="0"/>
          </a:p>
          <a:p>
            <a:pPr eaLnBrk="1" hangingPunct="1">
              <a:lnSpc>
                <a:spcPct val="80000"/>
              </a:lnSpc>
            </a:pPr>
            <a:r>
              <a:rPr lang="tr-TR" altLang="tr-TR" sz="2800" smtClean="0"/>
              <a:t>Yardıma hazır olduğunuzu belirtmektir. </a:t>
            </a:r>
          </a:p>
          <a:p>
            <a:pPr eaLnBrk="1" hangingPunct="1">
              <a:lnSpc>
                <a:spcPct val="80000"/>
              </a:lnSpc>
            </a:pPr>
            <a:endParaRPr lang="tr-TR" altLang="tr-TR" sz="2800" smtClean="0">
              <a:solidFill>
                <a:schemeClr val="bg1"/>
              </a:solidFill>
            </a:endParaRPr>
          </a:p>
          <a:p>
            <a:endParaRPr lang="tr-TR" altLang="tr-TR"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222809" flipV="1">
            <a:off x="6929438" y="5245100"/>
            <a:ext cx="204946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2 İçerik Yer Tutucusu"/>
          <p:cNvSpPr>
            <a:spLocks noGrp="1"/>
          </p:cNvSpPr>
          <p:nvPr>
            <p:ph idx="1"/>
          </p:nvPr>
        </p:nvSpPr>
        <p:spPr>
          <a:xfrm>
            <a:off x="457200" y="1752600"/>
            <a:ext cx="6635750" cy="4724400"/>
          </a:xfrm>
        </p:spPr>
        <p:txBody>
          <a:bodyPr/>
          <a:lstStyle/>
          <a:p>
            <a:r>
              <a:rPr lang="tr-TR" altLang="tr-TR" sz="2800" smtClean="0"/>
              <a:t>Cinsel istismar oluşmuşsa mutlaka önce ilgili kurumlara başvurulmalı  vücutta ve giysilerde hiçbir temizlik yapılmadan muayeneye gidilmelidir. </a:t>
            </a:r>
          </a:p>
          <a:p>
            <a:r>
              <a:rPr lang="tr-TR" altLang="tr-TR" sz="2800" smtClean="0"/>
              <a:t>Deliller için ilk 72 saat çok önemlidir.</a:t>
            </a:r>
          </a:p>
          <a:p>
            <a:r>
              <a:rPr lang="tr-TR" altLang="tr-TR" sz="2800" smtClean="0"/>
              <a:t>Banyo yapmak, giysileri değiştirmek gibi davranışlar saldırganın ve suçun belirlenmesinde yardımcı olabilecek ipucu ve kanıtların yok olmasına yol açabilir.</a:t>
            </a:r>
          </a:p>
        </p:txBody>
      </p:sp>
      <p:sp>
        <p:nvSpPr>
          <p:cNvPr id="90116"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4400" b="1">
                <a:solidFill>
                  <a:schemeClr val="tx2"/>
                </a:solidFill>
              </a:rPr>
              <a:t>Cinsel İstismara uğrayanlara nasıl yardım edebilirsiniz?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p:nvPr>
        </p:nvSpPr>
        <p:spPr/>
        <p:txBody>
          <a:bodyPr/>
          <a:lstStyle/>
          <a:p>
            <a:r>
              <a:rPr lang="tr-TR" altLang="tr-TR" b="1" smtClean="0">
                <a:solidFill>
                  <a:schemeClr val="tx2"/>
                </a:solidFill>
              </a:rPr>
              <a:t>Cinsel İstismara uğrayanlara nasıl yardım edebilirsiniz? </a:t>
            </a:r>
            <a:endParaRPr lang="tr-TR" altLang="tr-TR" smtClean="0"/>
          </a:p>
        </p:txBody>
      </p:sp>
      <p:sp>
        <p:nvSpPr>
          <p:cNvPr id="91139" name="2 İçerik Yer Tutucusu"/>
          <p:cNvSpPr>
            <a:spLocks noGrp="1"/>
          </p:cNvSpPr>
          <p:nvPr>
            <p:ph idx="1"/>
          </p:nvPr>
        </p:nvSpPr>
        <p:spPr/>
        <p:txBody>
          <a:bodyPr/>
          <a:lstStyle/>
          <a:p>
            <a:pPr eaLnBrk="1" hangingPunct="1">
              <a:lnSpc>
                <a:spcPct val="80000"/>
              </a:lnSpc>
            </a:pPr>
            <a:endParaRPr lang="tr-TR" altLang="tr-TR" sz="2800" smtClean="0"/>
          </a:p>
          <a:p>
            <a:pPr eaLnBrk="1" hangingPunct="1">
              <a:lnSpc>
                <a:spcPct val="80000"/>
              </a:lnSpc>
            </a:pPr>
            <a:r>
              <a:rPr lang="tr-TR" altLang="tr-TR" sz="2800" smtClean="0"/>
              <a:t>Eğer çocuğunuz böyle bir duruma maruz kalmışsa mutlaka uzman yardımı alması için destek verin.Unutmayın bu onun suçu değil…</a:t>
            </a:r>
            <a:r>
              <a:rPr lang="tr-TR" altLang="tr-TR" sz="2800" smtClean="0">
                <a:solidFill>
                  <a:schemeClr val="bg1"/>
                </a:solidFill>
              </a:rPr>
              <a:t> </a:t>
            </a:r>
          </a:p>
          <a:p>
            <a:pPr eaLnBrk="1" hangingPunct="1">
              <a:lnSpc>
                <a:spcPct val="80000"/>
              </a:lnSpc>
            </a:pPr>
            <a:endParaRPr lang="tr-TR" altLang="tr-TR" sz="2800" smtClean="0">
              <a:solidFill>
                <a:schemeClr val="bg1"/>
              </a:solidFill>
            </a:endParaRPr>
          </a:p>
          <a:p>
            <a:pPr marL="342900" lvl="1" indent="-342900" eaLnBrk="1" hangingPunct="1">
              <a:lnSpc>
                <a:spcPct val="80000"/>
              </a:lnSpc>
              <a:buFont typeface="Arial" panose="020B0604020202020204" pitchFamily="34" charset="0"/>
              <a:buChar char="•"/>
            </a:pPr>
            <a:r>
              <a:rPr lang="tr-TR" altLang="tr-TR" smtClean="0"/>
              <a:t>Anne ve babaların da  olay sonunda destek almaları gerekmektedir.</a:t>
            </a:r>
          </a:p>
          <a:p>
            <a:endParaRPr lang="tr-TR" altLang="tr-TR"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6667500"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Rectangle 3"/>
          <p:cNvSpPr>
            <a:spLocks noGrp="1"/>
          </p:cNvSpPr>
          <p:nvPr>
            <p:ph type="body" idx="4294967295"/>
          </p:nvPr>
        </p:nvSpPr>
        <p:spPr>
          <a:xfrm>
            <a:off x="457200" y="908050"/>
            <a:ext cx="8229600" cy="5222875"/>
          </a:xfrm>
        </p:spPr>
        <p:txBody>
          <a:bodyPr/>
          <a:lstStyle/>
          <a:p>
            <a:pPr eaLnBrk="1" hangingPunct="1"/>
            <a:r>
              <a:rPr lang="en-GB" altLang="tr-TR" b="1" i="1" smtClean="0"/>
              <a:t>Her vatandaş çocuğa karşı işlenmekte olan istismar suçunu bildirmekle yükümlüdür</a:t>
            </a:r>
            <a:r>
              <a:rPr lang="tr-TR" altLang="tr-TR" b="1" i="1" smtClean="0"/>
              <a:t>.</a:t>
            </a:r>
            <a:r>
              <a:rPr lang="en-GB" altLang="tr-TR" b="1" i="1" smtClean="0"/>
              <a:t> </a:t>
            </a:r>
          </a:p>
          <a:p>
            <a:pPr eaLnBrk="1" hangingPunct="1">
              <a:spcBef>
                <a:spcPts val="900"/>
              </a:spcBef>
              <a:buFont typeface="Wingdings" panose="05000000000000000000" pitchFamily="2" charset="2"/>
              <a:buNone/>
            </a:pPr>
            <a:endParaRPr lang="tr-TR" altLang="tr-TR" b="1" i="1" smtClean="0">
              <a:solidFill>
                <a:srgbClr val="CC0000"/>
              </a:solidFill>
            </a:endParaRPr>
          </a:p>
          <a:p>
            <a:pPr eaLnBrk="1" hangingPunct="1">
              <a:spcBef>
                <a:spcPts val="900"/>
              </a:spcBef>
              <a:buSzPct val="85000"/>
              <a:buFont typeface="Wingdings" panose="05000000000000000000" pitchFamily="2" charset="2"/>
              <a:buNone/>
            </a:pPr>
            <a:endParaRPr lang="en-GB" altLang="tr-TR" b="1" i="1" smtClean="0">
              <a:solidFill>
                <a:srgbClr val="CC0000"/>
              </a:solidFill>
            </a:endParaRPr>
          </a:p>
          <a:p>
            <a:pPr eaLnBrk="1" hangingPunct="1"/>
            <a:endParaRPr lang="tr-TR" altLang="tr-TR" smtClean="0">
              <a:latin typeface="Times New Roman" panose="02020603050405020304" pitchFamily="18" charset="0"/>
            </a:endParaRPr>
          </a:p>
        </p:txBody>
      </p:sp>
      <p:pic>
        <p:nvPicPr>
          <p:cNvPr id="92164" name="Picture 5" descr="te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2643188"/>
            <a:ext cx="4392613"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7253288"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Rectangle 2"/>
          <p:cNvSpPr>
            <a:spLocks noGrp="1"/>
          </p:cNvSpPr>
          <p:nvPr>
            <p:ph type="title" idx="4294967295"/>
          </p:nvPr>
        </p:nvSpPr>
        <p:spPr>
          <a:xfrm>
            <a:off x="611188" y="765175"/>
            <a:ext cx="7999412" cy="674688"/>
          </a:xfrm>
        </p:spPr>
        <p:txBody>
          <a:bodyPr/>
          <a:lstStyle/>
          <a:p>
            <a:pPr eaLnBrk="1" hangingPunct="1"/>
            <a:r>
              <a:rPr lang="tr-TR" altLang="tr-TR" b="1" smtClean="0">
                <a:hlinkClick r:id="rId3"/>
              </a:rPr>
              <a:t>TCK Madde 96</a:t>
            </a:r>
            <a:endParaRPr lang="tr-TR" altLang="tr-TR" b="1" smtClean="0"/>
          </a:p>
        </p:txBody>
      </p:sp>
      <p:sp>
        <p:nvSpPr>
          <p:cNvPr id="93188" name="Rectangle 3"/>
          <p:cNvSpPr>
            <a:spLocks noGrp="1"/>
          </p:cNvSpPr>
          <p:nvPr>
            <p:ph type="body" idx="4294967295"/>
          </p:nvPr>
        </p:nvSpPr>
        <p:spPr/>
        <p:txBody>
          <a:bodyPr/>
          <a:lstStyle/>
          <a:p>
            <a:pPr eaLnBrk="1" hangingPunct="1">
              <a:lnSpc>
                <a:spcPct val="90000"/>
              </a:lnSpc>
            </a:pPr>
            <a:r>
              <a:rPr lang="tr-TR" altLang="tr-TR" sz="2800" smtClean="0"/>
              <a:t>Madde 96- (1) Bir kimsenin eziyet çekmesine yol açacak davranışları gerçekleştiren kişi hakkında iki yıldan beş yıla kadar hapis cezasına hükmolunur.</a:t>
            </a:r>
          </a:p>
          <a:p>
            <a:pPr eaLnBrk="1" hangingPunct="1">
              <a:lnSpc>
                <a:spcPct val="90000"/>
              </a:lnSpc>
            </a:pPr>
            <a:r>
              <a:rPr lang="tr-TR" altLang="tr-TR" sz="2800" smtClean="0"/>
              <a:t>(2) Yukarıdaki fıkra kapsamına giren fiillerin;</a:t>
            </a:r>
          </a:p>
          <a:p>
            <a:pPr eaLnBrk="1" hangingPunct="1">
              <a:lnSpc>
                <a:spcPct val="90000"/>
              </a:lnSpc>
            </a:pPr>
            <a:r>
              <a:rPr lang="tr-TR" altLang="tr-TR" sz="2800" smtClean="0"/>
              <a:t>a) Çocuğa, beden veya ruh bakımından kendisini savunamayacak durumda bulunan kişiye ya da gebe kadına karşı,</a:t>
            </a:r>
          </a:p>
          <a:p>
            <a:pPr eaLnBrk="1" hangingPunct="1">
              <a:lnSpc>
                <a:spcPct val="90000"/>
              </a:lnSpc>
            </a:pPr>
            <a:r>
              <a:rPr lang="tr-TR" altLang="tr-TR" sz="2800" smtClean="0"/>
              <a:t>b) Üstsoy veya altsoya, babalık veya analığa ya da eşe karşı,</a:t>
            </a:r>
          </a:p>
          <a:p>
            <a:pPr eaLnBrk="1" hangingPunct="1">
              <a:lnSpc>
                <a:spcPct val="90000"/>
              </a:lnSpc>
            </a:pPr>
            <a:r>
              <a:rPr lang="tr-TR" altLang="tr-TR" sz="2800" smtClean="0"/>
              <a:t>İşlenmesi halinde, kişi hakkında üç yıldan sekiz yıla kadar hapis cezasına hükmolunur.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a:xfrm>
            <a:off x="228600" y="476250"/>
            <a:ext cx="8736013" cy="865188"/>
          </a:xfrm>
        </p:spPr>
        <p:txBody>
          <a:bodyPr/>
          <a:lstStyle/>
          <a:p>
            <a:pPr eaLnBrk="1" hangingPunct="1"/>
            <a:r>
              <a:rPr lang="en-GB" altLang="tr-TR" sz="4000" b="1" smtClean="0"/>
              <a:t>İhmal ve İstismar Vakaları İle Karşılaştığınızda</a:t>
            </a:r>
            <a:r>
              <a:rPr lang="tr-TR" altLang="tr-TR" sz="4000" b="1" smtClean="0"/>
              <a:t> Başvurabileceğiniz Yerler</a:t>
            </a:r>
          </a:p>
        </p:txBody>
      </p:sp>
      <p:sp>
        <p:nvSpPr>
          <p:cNvPr id="73731" name="Rectangle 3"/>
          <p:cNvSpPr>
            <a:spLocks noGrp="1" noChangeArrowheads="1"/>
          </p:cNvSpPr>
          <p:nvPr>
            <p:ph type="body" idx="4294967295"/>
          </p:nvPr>
        </p:nvSpPr>
        <p:spPr>
          <a:xfrm>
            <a:off x="250825" y="2276475"/>
            <a:ext cx="8686800" cy="3529013"/>
          </a:xfrm>
        </p:spPr>
        <p:txBody>
          <a:bodyPr/>
          <a:lstStyle/>
          <a:p>
            <a:pPr eaLnBrk="1" hangingPunct="1">
              <a:lnSpc>
                <a:spcPct val="91000"/>
              </a:lnSpc>
              <a:buFont typeface="Arial" charset="0"/>
              <a:buChar char="•"/>
              <a:defRPr/>
            </a:pPr>
            <a:r>
              <a:rPr lang="tr-TR" sz="2400" dirty="0">
                <a:solidFill>
                  <a:schemeClr val="tx1">
                    <a:lumMod val="95000"/>
                    <a:lumOff val="5000"/>
                  </a:schemeClr>
                </a:solidFill>
              </a:rPr>
              <a:t>Çocuk İzlem Merkezi 			: 312  595 73 32</a:t>
            </a:r>
          </a:p>
          <a:p>
            <a:pPr eaLnBrk="1" hangingPunct="1">
              <a:lnSpc>
                <a:spcPct val="91000"/>
              </a:lnSpc>
              <a:buFont typeface="Arial" charset="0"/>
              <a:buChar char="•"/>
              <a:defRPr/>
            </a:pPr>
            <a:r>
              <a:rPr lang="tr-TR" sz="2400" dirty="0">
                <a:solidFill>
                  <a:schemeClr val="tx1">
                    <a:lumMod val="95000"/>
                    <a:lumOff val="5000"/>
                  </a:schemeClr>
                </a:solidFill>
              </a:rPr>
              <a:t>Gelincik					: 444 43 06</a:t>
            </a:r>
          </a:p>
          <a:p>
            <a:pPr eaLnBrk="1" hangingPunct="1">
              <a:lnSpc>
                <a:spcPct val="91000"/>
              </a:lnSpc>
              <a:buFont typeface="Arial" charset="0"/>
              <a:buChar char="•"/>
              <a:defRPr/>
            </a:pPr>
            <a:r>
              <a:rPr lang="tr-TR" sz="2400" dirty="0">
                <a:solidFill>
                  <a:schemeClr val="tx1">
                    <a:lumMod val="95000"/>
                    <a:lumOff val="5000"/>
                  </a:schemeClr>
                </a:solidFill>
              </a:rPr>
              <a:t>Çankaya Rehberlik Araştırma Merkezi 	: 312 466 67 76</a:t>
            </a:r>
          </a:p>
          <a:p>
            <a:pPr eaLnBrk="1" hangingPunct="1">
              <a:lnSpc>
                <a:spcPct val="91000"/>
              </a:lnSpc>
              <a:buFont typeface="Arial" charset="0"/>
              <a:buChar char="•"/>
              <a:defRPr/>
            </a:pPr>
            <a:r>
              <a:rPr lang="tr-TR" sz="2400" dirty="0">
                <a:solidFill>
                  <a:schemeClr val="tx1">
                    <a:lumMod val="95000"/>
                    <a:lumOff val="5000"/>
                  </a:schemeClr>
                </a:solidFill>
              </a:rPr>
              <a:t>Sosyal Hizmetler ve Çocuk Esirgeme</a:t>
            </a:r>
          </a:p>
          <a:p>
            <a:pPr eaLnBrk="1" hangingPunct="1">
              <a:lnSpc>
                <a:spcPct val="91000"/>
              </a:lnSpc>
              <a:buFont typeface="Arial" charset="0"/>
              <a:buNone/>
              <a:defRPr/>
            </a:pPr>
            <a:r>
              <a:rPr lang="tr-TR" sz="2400" dirty="0">
                <a:solidFill>
                  <a:schemeClr val="tx1">
                    <a:lumMod val="95000"/>
                    <a:lumOff val="5000"/>
                  </a:schemeClr>
                </a:solidFill>
              </a:rPr>
              <a:t>	Kurumu Ankara İl Müdürlüğü</a:t>
            </a:r>
            <a:r>
              <a:rPr lang="en-GB" sz="2400" dirty="0">
                <a:solidFill>
                  <a:schemeClr val="tx1">
                    <a:lumMod val="95000"/>
                    <a:lumOff val="5000"/>
                  </a:schemeClr>
                </a:solidFill>
              </a:rPr>
              <a:t>	</a:t>
            </a:r>
            <a:r>
              <a:rPr lang="tr-TR" sz="2400" dirty="0">
                <a:solidFill>
                  <a:schemeClr val="tx1">
                    <a:lumMod val="95000"/>
                    <a:lumOff val="5000"/>
                  </a:schemeClr>
                </a:solidFill>
              </a:rPr>
              <a:t>	: 312  418 66 62</a:t>
            </a:r>
            <a:endParaRPr lang="en-GB" sz="2400" dirty="0">
              <a:solidFill>
                <a:schemeClr val="tx1">
                  <a:lumMod val="95000"/>
                  <a:lumOff val="5000"/>
                </a:schemeClr>
              </a:solidFill>
            </a:endParaRPr>
          </a:p>
          <a:p>
            <a:pPr eaLnBrk="1" hangingPunct="1">
              <a:lnSpc>
                <a:spcPct val="91000"/>
              </a:lnSpc>
              <a:spcBef>
                <a:spcPts val="700"/>
              </a:spcBef>
              <a:buFont typeface="Arial" charset="0"/>
              <a:buChar char="•"/>
              <a:defRPr/>
            </a:pPr>
            <a:r>
              <a:rPr lang="tr-TR" sz="2400" dirty="0">
                <a:solidFill>
                  <a:schemeClr val="tx1">
                    <a:lumMod val="95000"/>
                    <a:lumOff val="5000"/>
                  </a:schemeClr>
                </a:solidFill>
              </a:rPr>
              <a:t>Ankara Emniyet Çocuk Şube Müdürlüğü 	: 312 435 68 61</a:t>
            </a:r>
            <a:endParaRPr lang="en-GB" sz="2400" dirty="0">
              <a:solidFill>
                <a:schemeClr val="tx1">
                  <a:lumMod val="95000"/>
                  <a:lumOff val="5000"/>
                </a:schemeClr>
              </a:solidFill>
            </a:endParaRPr>
          </a:p>
          <a:p>
            <a:pPr eaLnBrk="1" hangingPunct="1">
              <a:lnSpc>
                <a:spcPct val="91000"/>
              </a:lnSpc>
              <a:spcBef>
                <a:spcPts val="700"/>
              </a:spcBef>
              <a:buFont typeface="Arial" charset="0"/>
              <a:buChar char="•"/>
              <a:defRPr/>
            </a:pPr>
            <a:r>
              <a:rPr lang="tr-TR" sz="2400" dirty="0">
                <a:solidFill>
                  <a:schemeClr val="tx1">
                    <a:lumMod val="95000"/>
                    <a:lumOff val="5000"/>
                  </a:schemeClr>
                </a:solidFill>
              </a:rPr>
              <a:t>Ankara Barosu Çocuk Hakları Merkezi   	: 312  416 72 00</a:t>
            </a:r>
          </a:p>
          <a:p>
            <a:pPr eaLnBrk="1" hangingPunct="1">
              <a:lnSpc>
                <a:spcPct val="91000"/>
              </a:lnSpc>
              <a:spcBef>
                <a:spcPts val="700"/>
              </a:spcBef>
              <a:buFont typeface="Arial" charset="0"/>
              <a:buChar char="•"/>
              <a:defRPr/>
            </a:pPr>
            <a:r>
              <a:rPr lang="tr-TR" sz="2400" dirty="0">
                <a:solidFill>
                  <a:schemeClr val="tx1">
                    <a:lumMod val="95000"/>
                    <a:lumOff val="5000"/>
                  </a:schemeClr>
                </a:solidFill>
              </a:rPr>
              <a:t>Aile ve Sosyal Politikalar Bakanlığı        	: ALO 183</a:t>
            </a:r>
          </a:p>
        </p:txBody>
      </p:sp>
      <p:pic>
        <p:nvPicPr>
          <p:cNvPr id="94212" name="3 Resim" descr="slide0001_image004.jpg"/>
          <p:cNvPicPr>
            <a:picLocks noChangeAspect="1"/>
          </p:cNvPicPr>
          <p:nvPr/>
        </p:nvPicPr>
        <p:blipFill>
          <a:blip r:embed="rId2">
            <a:extLst>
              <a:ext uri="{28A0092B-C50C-407E-A947-70E740481C1C}">
                <a14:useLocalDpi xmlns:a14="http://schemas.microsoft.com/office/drawing/2010/main" val="0"/>
              </a:ext>
            </a:extLst>
          </a:blip>
          <a:srcRect b="19118"/>
          <a:stretch>
            <a:fillRect/>
          </a:stretch>
        </p:blipFill>
        <p:spPr bwMode="auto">
          <a:xfrm rot="9489665" flipV="1">
            <a:off x="7115175" y="5195888"/>
            <a:ext cx="21367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7" descr="Resim1"/>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95235" name="WordArt 10"/>
          <p:cNvSpPr>
            <a:spLocks noChangeArrowheads="1" noChangeShapeType="1" noTextEdit="1"/>
          </p:cNvSpPr>
          <p:nvPr/>
        </p:nvSpPr>
        <p:spPr bwMode="auto">
          <a:xfrm>
            <a:off x="0" y="1557338"/>
            <a:ext cx="8532813" cy="1882775"/>
          </a:xfrm>
          <a:prstGeom prst="rect">
            <a:avLst/>
          </a:prstGeom>
        </p:spPr>
        <p:txBody>
          <a:bodyPr wrap="none" fromWordArt="1">
            <a:prstTxWarp prst="textCascadeUp">
              <a:avLst>
                <a:gd name="adj" fmla="val 28569"/>
              </a:avLst>
            </a:prstTxWarp>
            <a:scene3d>
              <a:camera prst="legacyPerspectiveFront">
                <a:rot lat="20519966" lon="1080000" rev="0"/>
              </a:camera>
              <a:lightRig rig="legacyHarsh2" dir="b"/>
            </a:scene3d>
            <a:sp3d extrusionH="430200" prstMaterial="legacyMatte">
              <a:extrusionClr>
                <a:srgbClr val="FF6600"/>
              </a:extrusionClr>
              <a:contourClr>
                <a:srgbClr val="FF0000"/>
              </a:contourClr>
            </a:sp3d>
          </a:bodyPr>
          <a:lstStyle/>
          <a:p>
            <a:pPr algn="ctr"/>
            <a:r>
              <a:rPr lang="tr-TR" sz="3600" kern="10">
                <a:ln w="9525">
                  <a:round/>
                  <a:headEnd/>
                  <a:tailEnd/>
                </a:ln>
                <a:gradFill rotWithShape="1">
                  <a:gsLst>
                    <a:gs pos="0">
                      <a:srgbClr val="FF0000"/>
                    </a:gs>
                    <a:gs pos="100000">
                      <a:srgbClr val="FFFF00"/>
                    </a:gs>
                  </a:gsLst>
                  <a:lin ang="5400000" scaled="1"/>
                </a:gradFill>
                <a:latin typeface="Impact" panose="020B0806030902050204" pitchFamily="34" charset="0"/>
              </a:rPr>
              <a:t>GÖRMEZDEN GELMEYİN</a:t>
            </a:r>
          </a:p>
        </p:txBody>
      </p:sp>
      <p:sp>
        <p:nvSpPr>
          <p:cNvPr id="95236" name="WordArt 11"/>
          <p:cNvSpPr>
            <a:spLocks noChangeArrowheads="1" noChangeShapeType="1" noTextEdit="1"/>
          </p:cNvSpPr>
          <p:nvPr/>
        </p:nvSpPr>
        <p:spPr bwMode="auto">
          <a:xfrm>
            <a:off x="179388" y="3644900"/>
            <a:ext cx="8210550" cy="2232025"/>
          </a:xfrm>
          <a:prstGeom prst="rect">
            <a:avLst/>
          </a:prstGeom>
        </p:spPr>
        <p:txBody>
          <a:bodyPr wrap="none" fromWordArt="1">
            <a:prstTxWarp prst="textCascadeUp">
              <a:avLst>
                <a:gd name="adj" fmla="val 28569"/>
              </a:avLst>
            </a:prstTxWarp>
            <a:scene3d>
              <a:camera prst="legacyPerspectiveFront">
                <a:rot lat="20519966" lon="1080000" rev="0"/>
              </a:camera>
              <a:lightRig rig="legacyHarsh2" dir="b"/>
            </a:scene3d>
            <a:sp3d extrusionH="430200" prstMaterial="legacyMatte">
              <a:extrusionClr>
                <a:srgbClr val="FF6600"/>
              </a:extrusionClr>
              <a:contourClr>
                <a:srgbClr val="FF0000"/>
              </a:contourClr>
            </a:sp3d>
          </a:bodyPr>
          <a:lstStyle/>
          <a:p>
            <a:pPr algn="ctr"/>
            <a:r>
              <a:rPr lang="tr-TR" sz="3600" kern="10">
                <a:ln w="9525">
                  <a:round/>
                  <a:headEnd/>
                  <a:tailEnd/>
                </a:ln>
                <a:gradFill rotWithShape="1">
                  <a:gsLst>
                    <a:gs pos="0">
                      <a:srgbClr val="FF0000"/>
                    </a:gs>
                    <a:gs pos="100000">
                      <a:srgbClr val="FFFF00"/>
                    </a:gs>
                  </a:gsLst>
                  <a:lin ang="5400000" scaled="1"/>
                </a:gradFill>
                <a:latin typeface="Impact" panose="020B0806030902050204" pitchFamily="34" charset="0"/>
              </a:rPr>
              <a:t>SUÇA ORTAK OLMAYIN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tr-TR" altLang="tr-TR" b="1" smtClean="0"/>
              <a:t>Çocuk ihmalinde risk faktörleri</a:t>
            </a:r>
          </a:p>
        </p:txBody>
      </p:sp>
      <p:sp>
        <p:nvSpPr>
          <p:cNvPr id="10243" name="Rectangle 3"/>
          <p:cNvSpPr>
            <a:spLocks noGrp="1" noChangeArrowheads="1"/>
          </p:cNvSpPr>
          <p:nvPr>
            <p:ph type="body" idx="1"/>
          </p:nvPr>
        </p:nvSpPr>
        <p:spPr/>
        <p:txBody>
          <a:bodyPr rtlCol="0">
            <a:normAutofit lnSpcReduction="10000"/>
          </a:bodyPr>
          <a:lstStyle/>
          <a:p>
            <a:pPr eaLnBrk="1" fontAlgn="auto" hangingPunct="1">
              <a:spcAft>
                <a:spcPts val="0"/>
              </a:spcAft>
              <a:defRPr/>
            </a:pPr>
            <a:r>
              <a:rPr lang="tr-TR"/>
              <a:t>Cehalet,bilgi eksikliği</a:t>
            </a:r>
          </a:p>
          <a:p>
            <a:pPr eaLnBrk="1" fontAlgn="auto" hangingPunct="1">
              <a:spcAft>
                <a:spcPts val="0"/>
              </a:spcAft>
              <a:defRPr/>
            </a:pPr>
            <a:r>
              <a:rPr lang="tr-TR"/>
              <a:t>Yetersiz sosyo-ekonomik koşullar</a:t>
            </a:r>
          </a:p>
          <a:p>
            <a:pPr eaLnBrk="1" fontAlgn="auto" hangingPunct="1">
              <a:spcAft>
                <a:spcPts val="0"/>
              </a:spcAft>
              <a:defRPr/>
            </a:pPr>
            <a:r>
              <a:rPr lang="tr-TR"/>
              <a:t>Aile içi şiddetin varlığı</a:t>
            </a:r>
          </a:p>
          <a:p>
            <a:pPr eaLnBrk="1" fontAlgn="auto" hangingPunct="1">
              <a:spcAft>
                <a:spcPts val="0"/>
              </a:spcAft>
              <a:defRPr/>
            </a:pPr>
            <a:r>
              <a:rPr lang="tr-TR"/>
              <a:t>Ebeveynlerin geçmişte gördükleri kötü muamele</a:t>
            </a:r>
          </a:p>
          <a:p>
            <a:pPr eaLnBrk="1" fontAlgn="auto" hangingPunct="1">
              <a:spcAft>
                <a:spcPts val="0"/>
              </a:spcAft>
              <a:defRPr/>
            </a:pPr>
            <a:r>
              <a:rPr lang="tr-TR"/>
              <a:t>Ebeveynlerin madde bağımlılığı</a:t>
            </a:r>
          </a:p>
          <a:p>
            <a:pPr eaLnBrk="1" fontAlgn="auto" hangingPunct="1">
              <a:spcAft>
                <a:spcPts val="0"/>
              </a:spcAft>
              <a:defRPr/>
            </a:pPr>
            <a:r>
              <a:rPr lang="tr-TR"/>
              <a:t>Çocuğun tek bir ebeveyn ile yaşaması</a:t>
            </a:r>
          </a:p>
          <a:p>
            <a:pPr eaLnBrk="1" fontAlgn="auto" hangingPunct="1">
              <a:spcAft>
                <a:spcPts val="0"/>
              </a:spcAft>
              <a:defRPr/>
            </a:pPr>
            <a:r>
              <a:rPr lang="tr-TR"/>
              <a:t>Yetersiz sosyal destek</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6 Metin Yer Tutucusu"/>
          <p:cNvSpPr>
            <a:spLocks noGrp="1"/>
          </p:cNvSpPr>
          <p:nvPr>
            <p:ph type="body" sz="half" idx="4294967295"/>
          </p:nvPr>
        </p:nvSpPr>
        <p:spPr>
          <a:xfrm>
            <a:off x="0" y="0"/>
            <a:ext cx="3962400" cy="6858000"/>
          </a:xfrm>
        </p:spPr>
        <p:txBody>
          <a:bodyPr/>
          <a:lstStyle/>
          <a:p>
            <a:pPr eaLnBrk="1" hangingPunct="1"/>
            <a:endParaRPr lang="tr-TR" altLang="tr-TR" dirty="0" smtClean="0"/>
          </a:p>
          <a:p>
            <a:pPr eaLnBrk="1" hangingPunct="1"/>
            <a:endParaRPr lang="tr-TR" altLang="tr-TR" dirty="0" smtClean="0"/>
          </a:p>
          <a:p>
            <a:pPr eaLnBrk="1" hangingPunct="1"/>
            <a:endParaRPr lang="tr-TR" altLang="tr-TR" dirty="0" smtClean="0"/>
          </a:p>
          <a:p>
            <a:pPr eaLnBrk="1" hangingPunct="1"/>
            <a:endParaRPr lang="tr-TR" altLang="tr-TR" dirty="0" smtClean="0"/>
          </a:p>
          <a:p>
            <a:pPr algn="ctr" eaLnBrk="1" hangingPunct="1">
              <a:buFont typeface="Arial" panose="020B0604020202020204" pitchFamily="34" charset="0"/>
              <a:buNone/>
            </a:pPr>
            <a:r>
              <a:rPr lang="tr-TR" altLang="tr-TR" dirty="0" smtClean="0"/>
              <a:t>DİNLEDİĞİNİZ </a:t>
            </a:r>
            <a:r>
              <a:rPr lang="tr-TR" altLang="tr-TR" dirty="0" smtClean="0"/>
              <a:t>İÇİN </a:t>
            </a:r>
          </a:p>
          <a:p>
            <a:pPr algn="ctr" eaLnBrk="1" hangingPunct="1">
              <a:buFont typeface="Arial" panose="020B0604020202020204" pitchFamily="34" charset="0"/>
              <a:buNone/>
            </a:pPr>
            <a:r>
              <a:rPr lang="tr-TR" altLang="tr-TR" dirty="0" smtClean="0"/>
              <a:t>TEŞEKKÜR </a:t>
            </a:r>
            <a:r>
              <a:rPr lang="tr-TR" altLang="tr-TR" dirty="0" smtClean="0"/>
              <a:t>EDERİM</a:t>
            </a:r>
            <a:endParaRPr lang="tr-TR" altLang="tr-TR" dirty="0" smtClean="0"/>
          </a:p>
          <a:p>
            <a:pPr algn="ctr" eaLnBrk="1" hangingPunct="1">
              <a:buFont typeface="Arial" panose="020B0604020202020204" pitchFamily="34" charset="0"/>
              <a:buNone/>
            </a:pPr>
            <a:endParaRPr lang="tr-TR" altLang="tr-TR" dirty="0" smtClean="0"/>
          </a:p>
          <a:p>
            <a:pPr algn="ctr" eaLnBrk="1" hangingPunct="1">
              <a:buFont typeface="Arial" panose="020B0604020202020204" pitchFamily="34" charset="0"/>
              <a:buNone/>
            </a:pPr>
            <a:endParaRPr lang="tr-TR" altLang="tr-TR" i="1" dirty="0" smtClean="0"/>
          </a:p>
        </p:txBody>
      </p:sp>
      <p:pic>
        <p:nvPicPr>
          <p:cNvPr id="96259" name="Picture 2" descr="C:\Users\EXPER\Pictures\benikor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0"/>
            <a:ext cx="4953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1350962"/>
          </a:xfrm>
        </p:spPr>
        <p:txBody>
          <a:bodyPr rtlCol="0">
            <a:normAutofit fontScale="90000"/>
          </a:bodyPr>
          <a:lstStyle/>
          <a:p>
            <a:pPr eaLnBrk="1" fontAlgn="auto" hangingPunct="1">
              <a:spcAft>
                <a:spcPts val="0"/>
              </a:spcAft>
              <a:defRPr/>
            </a:pPr>
            <a:r>
              <a:rPr lang="tr-TR" b="1"/>
              <a:t>İhmalin çocuk üzerindeki etkileri nelerdir?</a:t>
            </a:r>
          </a:p>
        </p:txBody>
      </p:sp>
      <p:sp>
        <p:nvSpPr>
          <p:cNvPr id="13315" name="Rectangle 3"/>
          <p:cNvSpPr>
            <a:spLocks noGrp="1"/>
          </p:cNvSpPr>
          <p:nvPr>
            <p:ph type="body" idx="1"/>
          </p:nvPr>
        </p:nvSpPr>
        <p:spPr/>
        <p:txBody>
          <a:bodyPr/>
          <a:lstStyle/>
          <a:p>
            <a:pPr eaLnBrk="1" hangingPunct="1"/>
            <a:r>
              <a:rPr lang="tr-TR" altLang="tr-TR" smtClean="0"/>
              <a:t>Gelişim geriliği</a:t>
            </a:r>
          </a:p>
          <a:p>
            <a:pPr eaLnBrk="1" hangingPunct="1"/>
            <a:r>
              <a:rPr lang="tr-TR" altLang="tr-TR" smtClean="0"/>
              <a:t>Ölüme kadar varabilen sağlık problemleri</a:t>
            </a:r>
          </a:p>
          <a:p>
            <a:pPr eaLnBrk="1" hangingPunct="1"/>
            <a:r>
              <a:rPr lang="tr-TR" altLang="tr-TR" smtClean="0"/>
              <a:t>Davranış problemleri</a:t>
            </a:r>
          </a:p>
          <a:p>
            <a:pPr eaLnBrk="1" hangingPunct="1"/>
            <a:r>
              <a:rPr lang="tr-TR" altLang="tr-TR" smtClean="0"/>
              <a:t>İletişim problemleri</a:t>
            </a:r>
          </a:p>
          <a:p>
            <a:pPr eaLnBrk="1" hangingPunct="1"/>
            <a:r>
              <a:rPr lang="tr-TR" altLang="tr-TR" smtClean="0"/>
              <a:t>Yalnızlık ve korunmasızlık hissi</a:t>
            </a:r>
          </a:p>
          <a:p>
            <a:pPr eaLnBrk="1" hangingPunct="1"/>
            <a:r>
              <a:rPr lang="tr-TR" altLang="tr-TR" smtClean="0"/>
              <a:t>Madde bağımlılığı</a:t>
            </a:r>
          </a:p>
          <a:p>
            <a:pPr eaLnBrk="1" hangingPunct="1"/>
            <a:r>
              <a:rPr lang="tr-TR" altLang="tr-TR" smtClean="0"/>
              <a:t>Suça yönelme riski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1087</TotalTime>
  <Words>2936</Words>
  <Application>Microsoft Office PowerPoint</Application>
  <PresentationFormat>Ekran Gösterisi (4:3)</PresentationFormat>
  <Paragraphs>430</Paragraphs>
  <Slides>80</Slides>
  <Notes>11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80</vt:i4>
      </vt:variant>
    </vt:vector>
  </HeadingPairs>
  <TitlesOfParts>
    <vt:vector size="88" baseType="lpstr">
      <vt:lpstr>Arial</vt:lpstr>
      <vt:lpstr>Calibri</vt:lpstr>
      <vt:lpstr>Cambria</vt:lpstr>
      <vt:lpstr>Wingdings</vt:lpstr>
      <vt:lpstr>Times New Roman</vt:lpstr>
      <vt:lpstr>Tahoma</vt:lpstr>
      <vt:lpstr>Wingdings 2</vt:lpstr>
      <vt:lpstr>Ofis Teması</vt:lpstr>
      <vt:lpstr>Çocuk İhmali ve İstismarı</vt:lpstr>
      <vt:lpstr>Çocuk İhmali nedir?</vt:lpstr>
      <vt:lpstr>PowerPoint Sunusu</vt:lpstr>
      <vt:lpstr>Fiziksel ihmal nedir?</vt:lpstr>
      <vt:lpstr>Eğitimsel ihmal nedir?</vt:lpstr>
      <vt:lpstr>Duygusal ihmal nedir?</vt:lpstr>
      <vt:lpstr>Bir çocuğun ihmal edildiğini nasıl anlarız?</vt:lpstr>
      <vt:lpstr>Çocuk ihmalinde risk faktörleri</vt:lpstr>
      <vt:lpstr>İhmalin çocuk üzerindeki etkileri nelerdir?</vt:lpstr>
      <vt:lpstr>Çocuk istismarı nedir?</vt:lpstr>
      <vt:lpstr>İstismar çeşitleri nelerdir?</vt:lpstr>
      <vt:lpstr>Fiziksel istismar</vt:lpstr>
      <vt:lpstr>Fiziksel İstismarda Risk Faktörleri(Çocuk ile ilgili)</vt:lpstr>
      <vt:lpstr>Fiziksel İstismarda Risk Faktörleri(Aile ile ilgili)</vt:lpstr>
      <vt:lpstr>PowerPoint Sunusu</vt:lpstr>
      <vt:lpstr>Duygusal İstismar</vt:lpstr>
      <vt:lpstr>Duygusal İstismar Çeşitleri Nelerdir?</vt:lpstr>
      <vt:lpstr>Duygusal İstismar Çeşitleri</vt:lpstr>
      <vt:lpstr>PowerPoint Sunusu</vt:lpstr>
      <vt:lpstr>Belirtileri</vt:lpstr>
      <vt:lpstr>Ekonomik İstismar</vt:lpstr>
      <vt:lpstr>CİNSEL İSTİSMAR</vt:lpstr>
      <vt:lpstr>PowerPoint Sunusu</vt:lpstr>
      <vt:lpstr>Cinsel istismarcı kim olabilir?  Ya da kurbanın ailesinden biri </vt:lpstr>
      <vt:lpstr>Cinsel istismarcı kim olabilir?</vt:lpstr>
      <vt:lpstr>PowerPoint Sunusu</vt:lpstr>
      <vt:lpstr>CİNSEL İSTİSMARA MARUZ KALAN ÇOCUKLARIN YAŞA GÖRE DAĞILIMLARI İNCELENDİĞİNDE;</vt:lpstr>
      <vt:lpstr>Cinsel istismar</vt:lpstr>
      <vt:lpstr>Risk Etmenleri(Çocukla ilgili)</vt:lpstr>
      <vt:lpstr>Risk Etmenleri(Aile ile ilgili)</vt:lpstr>
      <vt:lpstr>Risk Etmenleri(Aile ile ilgili)</vt:lpstr>
      <vt:lpstr>ENSEST İLİŞKİ İÇİN RİSK FAKTÖRLERİ NELERDİR?</vt:lpstr>
      <vt:lpstr>PowerPoint Sunusu</vt:lpstr>
      <vt:lpstr>Cinsel İstismara Maruz Kalan Çocuklarda Görülen Belirtiler</vt:lpstr>
      <vt:lpstr>Cinsel İstismara Maruz Kalan Çocuklarda Görülen Belirtiler</vt:lpstr>
      <vt:lpstr>Cinsel İstismara Maruz Kalan Çocuklarda Görülen Belirtiler</vt:lpstr>
      <vt:lpstr>Cinsel İstismara Maruz Kalan Çocuklarda Görülen Belirtiler</vt:lpstr>
      <vt:lpstr>Cinsel İstismara Maruz Kalan Çocuklarda Görülen Belirtiler</vt:lpstr>
      <vt:lpstr>PowerPoint Sunusu</vt:lpstr>
      <vt:lpstr>Cinsel istismara maruz kalan çocuklarda  görülebilen belirtiler nelerdir?</vt:lpstr>
      <vt:lpstr>Çocuklar yaşadıklarını neden anlatmak istemezler…</vt:lpstr>
      <vt:lpstr>PowerPoint Sunusu</vt:lpstr>
      <vt:lpstr>Çocuklar yaşadıklarını neden anlatmak istemezler…</vt:lpstr>
      <vt:lpstr>Çocuklar sonunda nasıl söylerler…</vt:lpstr>
      <vt:lpstr>PowerPoint Sunusu</vt:lpstr>
      <vt:lpstr>PowerPoint Sunusu</vt:lpstr>
      <vt:lpstr>PowerPoint Sunusu</vt:lpstr>
      <vt:lpstr>Cinsel İstismar İle İlgili  Doğru Bilinen Yanlışlar</vt:lpstr>
      <vt:lpstr>PowerPoint Sunusu</vt:lpstr>
      <vt:lpstr>PowerPoint Sunusu</vt:lpstr>
      <vt:lpstr>1. Cinsellik konusunda çocuklarınızı  bilgilendirin.</vt:lpstr>
      <vt:lpstr>2-Güvenliklerini sağlamayı öğretin:</vt:lpstr>
      <vt:lpstr>1-Güvenliklerini sağlamayı öğretin:</vt:lpstr>
      <vt:lpstr>2-Güvenliklerini sağlamayı öğretin:</vt:lpstr>
      <vt:lpstr>2-Güvenliklerini sağlamayı öğretin:</vt:lpstr>
      <vt:lpstr>3-Bedenlerini korumayı öğretin;</vt:lpstr>
      <vt:lpstr>3-Bedenlerini korumayı öğretin;</vt:lpstr>
      <vt:lpstr>3-Bedenlerini korumayı öğretin;</vt:lpstr>
      <vt:lpstr>İyi Dokunma – Kötü Dokunma</vt:lpstr>
      <vt:lpstr>İyi Dokunma</vt:lpstr>
      <vt:lpstr>Kötü Dokunma</vt:lpstr>
      <vt:lpstr>Kötü Dokunma</vt:lpstr>
      <vt:lpstr>PowerPoint Sunusu</vt:lpstr>
      <vt:lpstr>4-’Hayır’ demeyi öğretin:</vt:lpstr>
      <vt:lpstr>‘Hayır’ diyebilme yöntemleri</vt:lpstr>
      <vt:lpstr>5-Yardım istemeyi öğretin:</vt:lpstr>
      <vt:lpstr>5-Yardım istemeyi öğretin:</vt:lpstr>
      <vt:lpstr>6-Her zaman sır saklanmayacağını öğretin</vt:lpstr>
      <vt:lpstr>PowerPoint Sunusu</vt:lpstr>
      <vt:lpstr>Bizler çocuklarımıza;</vt:lpstr>
      <vt:lpstr>Bu bilgileri çocuğa verirken çok dikkatli olmamız gerekmektedir.</vt:lpstr>
      <vt:lpstr>Çocukları bilgilendirirken aşağıdaki kaynaklardan yararlanabilirsiniz.</vt:lpstr>
      <vt:lpstr>Cinsel İstismara uğrayanlara nasıl yardım edebilirsiniz? </vt:lpstr>
      <vt:lpstr>PowerPoint Sunusu</vt:lpstr>
      <vt:lpstr>Cinsel İstismara uğrayanlara nasıl yardım edebilirsiniz? </vt:lpstr>
      <vt:lpstr>PowerPoint Sunusu</vt:lpstr>
      <vt:lpstr>TCK Madde 96</vt:lpstr>
      <vt:lpstr>İhmal ve İstismar Vakaları İle Karşılaştığınızda Başvurabileceğiniz Yerler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İHMAL VE İSTİSMAR</dc:title>
  <dc:creator>fujitsu</dc:creator>
  <cp:lastModifiedBy>USER</cp:lastModifiedBy>
  <cp:revision>173</cp:revision>
  <dcterms:created xsi:type="dcterms:W3CDTF">2013-01-09T18:44:19Z</dcterms:created>
  <dcterms:modified xsi:type="dcterms:W3CDTF">2022-12-21T08:36:28Z</dcterms:modified>
</cp:coreProperties>
</file>