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9" r:id="rId3"/>
    <p:sldId id="257" r:id="rId4"/>
    <p:sldId id="285" r:id="rId5"/>
    <p:sldId id="308" r:id="rId6"/>
    <p:sldId id="258" r:id="rId7"/>
    <p:sldId id="260" r:id="rId8"/>
    <p:sldId id="266" r:id="rId9"/>
    <p:sldId id="286" r:id="rId10"/>
    <p:sldId id="287" r:id="rId11"/>
    <p:sldId id="315" r:id="rId12"/>
    <p:sldId id="316" r:id="rId13"/>
    <p:sldId id="317" r:id="rId14"/>
    <p:sldId id="318" r:id="rId15"/>
    <p:sldId id="319" r:id="rId16"/>
    <p:sldId id="320" r:id="rId17"/>
    <p:sldId id="274" r:id="rId18"/>
    <p:sldId id="275" r:id="rId19"/>
    <p:sldId id="276" r:id="rId20"/>
    <p:sldId id="277" r:id="rId21"/>
    <p:sldId id="326" r:id="rId22"/>
    <p:sldId id="279" r:id="rId23"/>
    <p:sldId id="327" r:id="rId24"/>
    <p:sldId id="280" r:id="rId25"/>
    <p:sldId id="282" r:id="rId26"/>
    <p:sldId id="283" r:id="rId27"/>
    <p:sldId id="295" r:id="rId28"/>
    <p:sldId id="293" r:id="rId29"/>
    <p:sldId id="321" r:id="rId30"/>
    <p:sldId id="322" r:id="rId31"/>
    <p:sldId id="323" r:id="rId32"/>
    <p:sldId id="310" r:id="rId33"/>
    <p:sldId id="301" r:id="rId34"/>
    <p:sldId id="311" r:id="rId35"/>
    <p:sldId id="314" r:id="rId36"/>
    <p:sldId id="312" r:id="rId37"/>
    <p:sldId id="313" r:id="rId38"/>
    <p:sldId id="303" r:id="rId39"/>
    <p:sldId id="304" r:id="rId40"/>
    <p:sldId id="324" r:id="rId41"/>
    <p:sldId id="305" r:id="rId42"/>
    <p:sldId id="306" r:id="rId43"/>
    <p:sldId id="309"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09" d="100"/>
          <a:sy n="109" d="100"/>
        </p:scale>
        <p:origin x="161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EA8F0-5B1C-4735-AB29-D5A5CC5F9975}" type="datetimeFigureOut">
              <a:rPr lang="tr-TR" smtClean="0"/>
              <a:t>20.12.2022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2834-CA87-4733-91D8-8F7384D8E11F}" type="slidenum">
              <a:rPr lang="tr-TR" smtClean="0"/>
              <a:t>‹#›</a:t>
            </a:fld>
            <a:endParaRPr lang="tr-TR"/>
          </a:p>
        </p:txBody>
      </p:sp>
    </p:spTree>
    <p:extLst>
      <p:ext uri="{BB962C8B-B14F-4D97-AF65-F5344CB8AC3E}">
        <p14:creationId xmlns:p14="http://schemas.microsoft.com/office/powerpoint/2010/main" val="231709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72834-CA87-4733-91D8-8F7384D8E11F}" type="slidenum">
              <a:rPr lang="tr-TR" smtClean="0"/>
              <a:t>35</a:t>
            </a:fld>
            <a:endParaRPr lang="tr-TR"/>
          </a:p>
        </p:txBody>
      </p:sp>
    </p:spTree>
    <p:extLst>
      <p:ext uri="{BB962C8B-B14F-4D97-AF65-F5344CB8AC3E}">
        <p14:creationId xmlns:p14="http://schemas.microsoft.com/office/powerpoint/2010/main" val="96035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20.12.2022</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20.12.2022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20.12.2022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20.12.2022</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20.12.2022</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20.12.2022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20.12.2022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20.12.2022</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20.12.2022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20.12.2022</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20.12.2022</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20.12.2022</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585592" y="3789040"/>
            <a:ext cx="3744416" cy="1894362"/>
          </a:xfrm>
        </p:spPr>
        <p:txBody>
          <a:bodyPr>
            <a:normAutofit/>
          </a:bodyPr>
          <a:lstStyle/>
          <a:p>
            <a:pPr algn="ctr"/>
            <a:r>
              <a:rPr lang="tr-TR" sz="4400" dirty="0">
                <a:solidFill>
                  <a:schemeClr val="accent6">
                    <a:lumMod val="75000"/>
                  </a:schemeClr>
                </a:solidFill>
              </a:rPr>
              <a:t>ERGENLİK DÖNEMİ</a:t>
            </a:r>
          </a:p>
        </p:txBody>
      </p:sp>
      <p:sp>
        <p:nvSpPr>
          <p:cNvPr id="4" name="Metin kutusu 3"/>
          <p:cNvSpPr txBox="1"/>
          <p:nvPr/>
        </p:nvSpPr>
        <p:spPr>
          <a:xfrm>
            <a:off x="3681028" y="4365104"/>
            <a:ext cx="2736304" cy="276999"/>
          </a:xfrm>
          <a:prstGeom prst="rect">
            <a:avLst/>
          </a:prstGeom>
          <a:noFill/>
        </p:spPr>
        <p:txBody>
          <a:bodyPr wrap="square" rtlCol="0">
            <a:spAutoFit/>
          </a:bodyPr>
          <a:lstStyle/>
          <a:p>
            <a:pPr algn="ctr"/>
            <a:endParaRPr lang="tr-TR" sz="12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34702"/>
            <a:ext cx="3029322" cy="2684130"/>
          </a:xfrm>
          <a:prstGeom prst="rect">
            <a:avLst/>
          </a:prstGeom>
        </p:spPr>
      </p:pic>
      <p:sp>
        <p:nvSpPr>
          <p:cNvPr id="5" name="Metin kutusu 4"/>
          <p:cNvSpPr txBox="1"/>
          <p:nvPr/>
        </p:nvSpPr>
        <p:spPr>
          <a:xfrm>
            <a:off x="2555776" y="3323805"/>
            <a:ext cx="5256584" cy="307777"/>
          </a:xfrm>
          <a:prstGeom prst="rect">
            <a:avLst/>
          </a:prstGeom>
          <a:noFill/>
        </p:spPr>
        <p:txBody>
          <a:bodyPr wrap="square" rtlCol="0">
            <a:spAutoFit/>
          </a:bodyPr>
          <a:lstStyle/>
          <a:p>
            <a:pPr algn="ctr"/>
            <a:r>
              <a:rPr lang="tr-TR" sz="1400" b="1" dirty="0" smtClean="0"/>
              <a:t>AKÇAKALE REHBERLİK VE ARAŞTIRMA MERKEZİ</a:t>
            </a:r>
            <a:endParaRPr lang="tr-TR" sz="1400" b="1" dirty="0"/>
          </a:p>
        </p:txBody>
      </p:sp>
    </p:spTree>
    <p:extLst>
      <p:ext uri="{BB962C8B-B14F-4D97-AF65-F5344CB8AC3E}">
        <p14:creationId xmlns:p14="http://schemas.microsoft.com/office/powerpoint/2010/main" val="349531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16016" y="1052736"/>
            <a:ext cx="3528392" cy="4339650"/>
          </a:xfrm>
          <a:prstGeom prst="rect">
            <a:avLst/>
          </a:prstGeom>
        </p:spPr>
        <p:txBody>
          <a:bodyPr wrap="square">
            <a:spAutoFit/>
          </a:bodyPr>
          <a:lstStyle/>
          <a:p>
            <a:r>
              <a:rPr lang="tr-TR" sz="3200" b="1" dirty="0">
                <a:solidFill>
                  <a:srgbClr val="008000"/>
                </a:solidFill>
              </a:rPr>
              <a:t>Aile ve ev yaşamına ilişkin kaygılar: </a:t>
            </a:r>
            <a:r>
              <a:rPr lang="tr-TR" b="1" dirty="0" smtClean="0">
                <a:solidFill>
                  <a:srgbClr val="008000"/>
                </a:solidFill>
              </a:rPr>
              <a:t/>
            </a:r>
            <a:br>
              <a:rPr lang="tr-TR" b="1" dirty="0" smtClean="0">
                <a:solidFill>
                  <a:srgbClr val="008000"/>
                </a:solidFill>
              </a:rPr>
            </a:br>
            <a:endParaRPr lang="tr-TR" dirty="0">
              <a:solidFill>
                <a:srgbClr val="008000"/>
              </a:solidFill>
            </a:endParaRPr>
          </a:p>
          <a:p>
            <a:r>
              <a:rPr lang="tr-TR" dirty="0"/>
              <a:t>Kendisine ait bir odasının olmaması, cinsel sorunlarını ailesi ile paylaşamaması, arkadaşları ile dışarı çıkamaması, çocuk yerine konmak, ailesinin arkadaş çevresine, tercihlerine, isteklerine karışması, özgürlüğünün kısıtlanması....</a:t>
            </a:r>
            <a:endParaRPr lang="tr-TR" b="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3744416" cy="579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35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812402" y="620688"/>
            <a:ext cx="34715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sz="2000" b="1" dirty="0" smtClean="0"/>
              <a:t>     </a:t>
            </a:r>
            <a:r>
              <a:rPr lang="tr-TR" b="1" dirty="0" smtClean="0"/>
              <a:t>     </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0"/>
            <a:ext cx="4716016" cy="6858000"/>
          </a:xfrm>
          <a:prstGeom prst="rect">
            <a:avLst/>
          </a:prstGeom>
        </p:spPr>
      </p:pic>
      <p:sp>
        <p:nvSpPr>
          <p:cNvPr id="3" name="Dikdörtgen 2"/>
          <p:cNvSpPr/>
          <p:nvPr/>
        </p:nvSpPr>
        <p:spPr>
          <a:xfrm>
            <a:off x="262185" y="428178"/>
            <a:ext cx="4165799" cy="4524315"/>
          </a:xfrm>
          <a:prstGeom prst="rect">
            <a:avLst/>
          </a:prstGeom>
        </p:spPr>
        <p:txBody>
          <a:bodyPr wrap="square">
            <a:spAutoFit/>
          </a:bodyPr>
          <a:lstStyle/>
          <a:p>
            <a:pPr algn="ctr"/>
            <a:r>
              <a:rPr lang="tr-TR" sz="3200" b="1" dirty="0">
                <a:solidFill>
                  <a:srgbClr val="7030A0"/>
                </a:solidFill>
              </a:rPr>
              <a:t>Sosyal ilişkilere yönelik kaygılar</a:t>
            </a:r>
            <a:r>
              <a:rPr lang="tr-TR" sz="3200" b="1" dirty="0" smtClean="0">
                <a:solidFill>
                  <a:srgbClr val="7030A0"/>
                </a:solidFill>
              </a:rPr>
              <a:t>:</a:t>
            </a:r>
          </a:p>
          <a:p>
            <a:pPr algn="ctr"/>
            <a:endParaRPr lang="tr-TR" sz="3200" b="1" dirty="0">
              <a:solidFill>
                <a:srgbClr val="7030A0"/>
              </a:solidFill>
            </a:endParaRPr>
          </a:p>
          <a:p>
            <a:pPr algn="ctr"/>
            <a:r>
              <a:rPr lang="tr-TR" sz="2400" b="1" dirty="0"/>
              <a:t>Yeni tanıştığı insanlarla nasıl konuşacağını bilememe, yeterince arkadaş edinememek, başkalarının kendi hakkında düşündüklerine verilen önem...</a:t>
            </a:r>
          </a:p>
        </p:txBody>
      </p:sp>
    </p:spTree>
    <p:extLst>
      <p:ext uri="{BB962C8B-B14F-4D97-AF65-F5344CB8AC3E}">
        <p14:creationId xmlns:p14="http://schemas.microsoft.com/office/powerpoint/2010/main" val="3995895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76672"/>
            <a:ext cx="8102406" cy="3170099"/>
          </a:xfrm>
          <a:prstGeom prst="rect">
            <a:avLst/>
          </a:prstGeom>
        </p:spPr>
        <p:txBody>
          <a:bodyPr wrap="square">
            <a:spAutoFit/>
          </a:bodyPr>
          <a:lstStyle/>
          <a:p>
            <a:r>
              <a:rPr lang="tr-TR" sz="3200" b="1" dirty="0">
                <a:solidFill>
                  <a:srgbClr val="006600"/>
                </a:solidFill>
              </a:rPr>
              <a:t>Okulla ilgili kaygılar:</a:t>
            </a:r>
            <a:endParaRPr lang="tr-TR" sz="3200" dirty="0">
              <a:solidFill>
                <a:srgbClr val="006600"/>
              </a:solidFill>
            </a:endParaRPr>
          </a:p>
          <a:p>
            <a:r>
              <a:rPr lang="tr-TR" sz="2400" dirty="0"/>
              <a:t>Dikkâtini toplayamama, çalışma yöntemini bilememe, çalışırken hayal kurma, derse kendisini verememe, çalışmak isteyip de çalışamama, kendisini derste ifade edememe, etkili bir programının olmaması, not kaygısı, sınav kaygısı, uzun bir süre kendisini TV’den alamama, zaman kaybı....</a:t>
            </a:r>
            <a:endParaRPr lang="tr-TR" sz="2400" b="1" dirty="0"/>
          </a:p>
          <a:p>
            <a:r>
              <a:rPr lang="tr-TR" sz="2400" b="1" dirty="0"/>
              <a:t>     </a:t>
            </a:r>
            <a:endParaRPr lang="tr-TR" sz="2400" dirty="0"/>
          </a:p>
        </p:txBody>
      </p:sp>
      <p:pic>
        <p:nvPicPr>
          <p:cNvPr id="3076" name="Picture 4" descr="http://matematikdersiankara.com/gif/matematik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5419607" cy="26214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elcuk\Desktop\indi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678" y="3789040"/>
            <a:ext cx="2304256" cy="244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8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hikmetozbagci.k12.tr/foto/88853meslekler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2996952"/>
            <a:ext cx="6156684" cy="338713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446203" y="1532691"/>
            <a:ext cx="4680519" cy="1200329"/>
          </a:xfrm>
          <a:prstGeom prst="rect">
            <a:avLst/>
          </a:prstGeom>
        </p:spPr>
        <p:txBody>
          <a:bodyPr wrap="square">
            <a:spAutoFit/>
          </a:bodyPr>
          <a:lstStyle/>
          <a:p>
            <a:pPr algn="ctr"/>
            <a:r>
              <a:rPr lang="tr-TR" dirty="0" smtClean="0"/>
              <a:t>Hangi </a:t>
            </a:r>
            <a:r>
              <a:rPr lang="tr-TR" dirty="0"/>
              <a:t>mesleği seçeceğini bilememek, yeteneklerinin ilgilerinin ne olduğunu bilememek, ailesinin meslek seçimine karışması....</a:t>
            </a:r>
          </a:p>
        </p:txBody>
      </p:sp>
      <p:pic>
        <p:nvPicPr>
          <p:cNvPr id="2050" name="Picture 2" descr="C:\Users\Selcuk\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 y="980728"/>
            <a:ext cx="2689061" cy="576357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0" y="191542"/>
            <a:ext cx="6840760" cy="1077218"/>
          </a:xfrm>
          <a:prstGeom prst="rect">
            <a:avLst/>
          </a:prstGeom>
          <a:noFill/>
        </p:spPr>
        <p:txBody>
          <a:bodyPr wrap="square" rtlCol="0">
            <a:spAutoFit/>
          </a:bodyPr>
          <a:lstStyle/>
          <a:p>
            <a:pPr algn="ctr"/>
            <a:r>
              <a:rPr lang="tr-TR" sz="3200" b="1" dirty="0">
                <a:solidFill>
                  <a:schemeClr val="accent1">
                    <a:lumMod val="75000"/>
                  </a:schemeClr>
                </a:solidFill>
              </a:rPr>
              <a:t>Meslek seçimi ile ilgili kaygılar:</a:t>
            </a:r>
            <a:endParaRPr lang="tr-TR" sz="3200" dirty="0">
              <a:solidFill>
                <a:schemeClr val="accent1">
                  <a:lumMod val="75000"/>
                </a:schemeClr>
              </a:solidFill>
            </a:endParaRPr>
          </a:p>
        </p:txBody>
      </p:sp>
    </p:spTree>
    <p:extLst>
      <p:ext uri="{BB962C8B-B14F-4D97-AF65-F5344CB8AC3E}">
        <p14:creationId xmlns:p14="http://schemas.microsoft.com/office/powerpoint/2010/main" val="345001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836712"/>
            <a:ext cx="8229600" cy="4389120"/>
          </a:xfrm>
        </p:spPr>
        <p:txBody>
          <a:bodyPr/>
          <a:lstStyle/>
          <a:p>
            <a:r>
              <a:rPr lang="tr-TR" dirty="0"/>
              <a:t>Karşı cinse olan çelişkili duygular vardır.</a:t>
            </a:r>
          </a:p>
          <a:p>
            <a:r>
              <a:rPr lang="tr-TR" sz="2400" dirty="0">
                <a:solidFill>
                  <a:srgbClr val="000099"/>
                </a:solidFill>
                <a:latin typeface="Tahoma" pitchFamily="34" charset="0"/>
              </a:rPr>
              <a:t>Genellikle bu dönemde kızlar ve erkekler birbirlerini sevmezler. Ancak birbirleri olmadan da yapamazlar. Sürekli karşı cinsten olanları küçük düşürme eğilimime girebiliyorlar.</a:t>
            </a:r>
          </a:p>
          <a:p>
            <a:endParaRPr lang="tr-TR" dirty="0"/>
          </a:p>
        </p:txBody>
      </p:sp>
      <p:pic>
        <p:nvPicPr>
          <p:cNvPr id="11266" name="Picture 2" descr="ergenlikte kız erkek ilişk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7181">
            <a:off x="1275054" y="3198372"/>
            <a:ext cx="4533081" cy="2825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86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1473" y="260648"/>
            <a:ext cx="8229600" cy="852704"/>
          </a:xfrm>
        </p:spPr>
        <p:txBody>
          <a:bodyPr>
            <a:normAutofit/>
          </a:bodyPr>
          <a:lstStyle/>
          <a:p>
            <a:pPr algn="ctr"/>
            <a:r>
              <a:rPr lang="tr-TR" sz="3600" b="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TOPLUMSAL GELİŞİM</a:t>
            </a:r>
          </a:p>
        </p:txBody>
      </p:sp>
      <p:sp>
        <p:nvSpPr>
          <p:cNvPr id="3" name="İçerik Yer Tutucusu 2"/>
          <p:cNvSpPr>
            <a:spLocks noGrp="1"/>
          </p:cNvSpPr>
          <p:nvPr>
            <p:ph sz="quarter" idx="1"/>
          </p:nvPr>
        </p:nvSpPr>
        <p:spPr>
          <a:xfrm>
            <a:off x="467544" y="1208825"/>
            <a:ext cx="8229600" cy="4767808"/>
          </a:xfrm>
        </p:spPr>
        <p:txBody>
          <a:bodyPr/>
          <a:lstStyle/>
          <a:p>
            <a:r>
              <a:rPr lang="tr-TR" sz="2400" dirty="0"/>
              <a:t>Ergenlik çağına gelinceye kadar çocukların paylaşım nesnesi ailesidir. </a:t>
            </a:r>
          </a:p>
          <a:p>
            <a:r>
              <a:rPr lang="tr-TR" sz="2400" dirty="0"/>
              <a:t>Ama ergenlikte arkadaşlar daha ön plandadır. Aileye olan bağımlılık azalmıştır.</a:t>
            </a:r>
          </a:p>
          <a:p>
            <a:r>
              <a:rPr lang="tr-TR" sz="2400" dirty="0"/>
              <a:t>Çocukluktaki arkadaşlıkla ergenlikteki arkadaşlık farklıdır. Duygusal kaynak yer değiştirmiştir.</a:t>
            </a:r>
          </a:p>
          <a:p>
            <a:endParaRPr lang="tr-TR" dirty="0"/>
          </a:p>
          <a:p>
            <a:endParaRPr lang="tr-TR" dirty="0"/>
          </a:p>
        </p:txBody>
      </p:sp>
      <p:pic>
        <p:nvPicPr>
          <p:cNvPr id="3074" name="Picture 2" descr="http://im6-tub-tr.yandex.net/i?id=76637928-40-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83" y="3717032"/>
            <a:ext cx="3490243" cy="3066402"/>
          </a:xfrm>
          <a:prstGeom prst="snip2DiagRect">
            <a:avLst>
              <a:gd name="adj1" fmla="val 22494"/>
              <a:gd name="adj2" fmla="val 127"/>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76" name="Picture 4" descr="http://www.bicumle.net/avatars/8062.jpg"/>
          <p:cNvPicPr>
            <a:picLocks noChangeAspect="1" noChangeArrowheads="1"/>
          </p:cNvPicPr>
          <p:nvPr/>
        </p:nvPicPr>
        <p:blipFill rotWithShape="1">
          <a:blip r:embed="rId3">
            <a:extLst>
              <a:ext uri="{28A0092B-C50C-407E-A947-70E740481C1C}">
                <a14:useLocalDpi xmlns:a14="http://schemas.microsoft.com/office/drawing/2010/main" val="0"/>
              </a:ext>
            </a:extLst>
          </a:blip>
          <a:srcRect t="4468"/>
          <a:stretch/>
        </p:blipFill>
        <p:spPr bwMode="auto">
          <a:xfrm>
            <a:off x="5940152" y="3717032"/>
            <a:ext cx="2841328" cy="3140968"/>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526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268760"/>
            <a:ext cx="4762872" cy="5055840"/>
          </a:xfrm>
        </p:spPr>
        <p:txBody>
          <a:bodyPr/>
          <a:lstStyle/>
          <a:p>
            <a:r>
              <a:rPr lang="tr-TR" dirty="0"/>
              <a:t>Aileyle çatışmalar  yaşanabilir. Onların düşüncelerine, fikirlerine ergen ters düşebilir. </a:t>
            </a:r>
          </a:p>
          <a:p>
            <a:r>
              <a:rPr lang="tr-TR" dirty="0"/>
              <a:t>Sağlıklı arkadaşlık ilişkileri kurulması gerekir.</a:t>
            </a:r>
          </a:p>
          <a:p>
            <a:r>
              <a:rPr lang="tr-TR" dirty="0"/>
              <a:t>Dürüst, samimi, arkadaş canlısı, güvenilir olun.</a:t>
            </a:r>
          </a:p>
          <a:p>
            <a:r>
              <a:rPr lang="tr-TR" dirty="0"/>
              <a:t>Dedikodudan uzak durun!</a:t>
            </a:r>
          </a:p>
          <a:p>
            <a:endParaRPr lang="tr-TR" dirty="0"/>
          </a:p>
          <a:p>
            <a:endParaRPr lang="tr-TR" dirty="0"/>
          </a:p>
        </p:txBody>
      </p:sp>
      <p:pic>
        <p:nvPicPr>
          <p:cNvPr id="5122" name="Picture 2" descr="C:\Users\Selcuk\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63686">
            <a:off x="5122679" y="2100025"/>
            <a:ext cx="3373363" cy="2315297"/>
          </a:xfrm>
          <a:prstGeom prst="roundRect">
            <a:avLst>
              <a:gd name="adj" fmla="val 1818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324100" y="2095817"/>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3200" b="1" dirty="0">
                <a:solidFill>
                  <a:schemeClr val="accent1">
                    <a:lumMod val="60000"/>
                    <a:lumOff val="40000"/>
                  </a:schemeClr>
                </a:solidFill>
                <a:cs typeface="Times New Roman" pitchFamily="18" charset="0"/>
              </a:rPr>
              <a:t>Klikle</a:t>
            </a:r>
            <a:r>
              <a:rPr lang="tr-TR" sz="3200" b="1" dirty="0">
                <a:solidFill>
                  <a:schemeClr val="accent1">
                    <a:lumMod val="60000"/>
                    <a:lumOff val="40000"/>
                  </a:schemeClr>
                </a:solidFill>
              </a:rPr>
              <a:t>r</a:t>
            </a:r>
          </a:p>
        </p:txBody>
      </p:sp>
      <p:sp>
        <p:nvSpPr>
          <p:cNvPr id="29699" name="Rectangle 3"/>
          <p:cNvSpPr>
            <a:spLocks noChangeArrowheads="1"/>
          </p:cNvSpPr>
          <p:nvPr/>
        </p:nvSpPr>
        <p:spPr bwMode="auto">
          <a:xfrm>
            <a:off x="941388" y="576103"/>
            <a:ext cx="7194550" cy="1074738"/>
          </a:xfrm>
          <a:prstGeom prst="rect">
            <a:avLst/>
          </a:prstGeom>
          <a:solidFill>
            <a:schemeClr val="bg1"/>
          </a:solidFill>
          <a:ln>
            <a:noFill/>
          </a:ln>
          <a:effectLst/>
          <a:extLst/>
        </p:spPr>
        <p:txBody>
          <a:bodyPr>
            <a:spAutoFit/>
          </a:bodyPr>
          <a:lstStyle/>
          <a:p>
            <a:pPr algn="l">
              <a:lnSpc>
                <a:spcPct val="90000"/>
              </a:lnSpc>
              <a:spcBef>
                <a:spcPct val="50000"/>
              </a:spcBef>
              <a:buClr>
                <a:schemeClr val="folHlink"/>
              </a:buClr>
              <a:buSzPct val="75000"/>
              <a:buFont typeface="Wingdings" pitchFamily="2" charset="2"/>
              <a:buNone/>
            </a:pPr>
            <a:r>
              <a:rPr lang="tr-TR" sz="2800" b="1" dirty="0" smtClean="0">
                <a:solidFill>
                  <a:srgbClr val="009999"/>
                </a:solidFill>
                <a:latin typeface="Algerian" panose="04020705040A02060702" pitchFamily="82" charset="0"/>
                <a:cs typeface="Times New Roman" pitchFamily="18" charset="0"/>
              </a:rPr>
              <a:t>Bu Dönemde TOPLUMSAL </a:t>
            </a:r>
            <a:r>
              <a:rPr lang="tr-TR" sz="2800" b="1" dirty="0" smtClean="0">
                <a:solidFill>
                  <a:srgbClr val="009999"/>
                </a:solidFill>
                <a:latin typeface="Algerian" panose="04020705040A02060702" pitchFamily="82" charset="0"/>
              </a:rPr>
              <a:t>    </a:t>
            </a:r>
          </a:p>
          <a:p>
            <a:pPr algn="l">
              <a:lnSpc>
                <a:spcPct val="90000"/>
              </a:lnSpc>
              <a:spcBef>
                <a:spcPct val="50000"/>
              </a:spcBef>
              <a:buClr>
                <a:schemeClr val="folHlink"/>
              </a:buClr>
              <a:buSzPct val="75000"/>
              <a:buFont typeface="Wingdings" pitchFamily="2" charset="2"/>
              <a:buNone/>
            </a:pPr>
            <a:r>
              <a:rPr lang="tr-TR" sz="2800" b="1" dirty="0" smtClean="0">
                <a:solidFill>
                  <a:srgbClr val="009999"/>
                </a:solidFill>
                <a:latin typeface="Algerian" panose="04020705040A02060702" pitchFamily="82" charset="0"/>
              </a:rPr>
              <a:t>  </a:t>
            </a:r>
            <a:r>
              <a:rPr lang="tr-TR" sz="2800" b="1" dirty="0" smtClean="0">
                <a:solidFill>
                  <a:srgbClr val="009999"/>
                </a:solidFill>
                <a:latin typeface="Algerian" panose="04020705040A02060702" pitchFamily="82" charset="0"/>
                <a:cs typeface="Times New Roman" pitchFamily="18" charset="0"/>
              </a:rPr>
              <a:t>GRUPLAŞMALAR Etkinlik Kazanır</a:t>
            </a:r>
            <a:endParaRPr lang="tr-TR" sz="2800" b="1" dirty="0">
              <a:solidFill>
                <a:srgbClr val="009999"/>
              </a:solidFill>
              <a:latin typeface="Algerian" panose="04020705040A02060702" pitchFamily="82" charset="0"/>
            </a:endParaRPr>
          </a:p>
        </p:txBody>
      </p:sp>
      <p:pic>
        <p:nvPicPr>
          <p:cNvPr id="29700" name="Picture 4" descr="arrow0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68048"/>
            <a:ext cx="571500" cy="434975"/>
          </a:xfrm>
          <a:prstGeom prst="rect">
            <a:avLst/>
          </a:prstGeom>
          <a:noFill/>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2819400" y="2819400"/>
            <a:ext cx="2024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sz="3200" b="1" dirty="0">
                <a:solidFill>
                  <a:schemeClr val="accent2">
                    <a:lumMod val="75000"/>
                  </a:schemeClr>
                </a:solidFill>
                <a:cs typeface="Times New Roman" pitchFamily="18" charset="0"/>
              </a:rPr>
              <a:t>Kümele</a:t>
            </a:r>
            <a:r>
              <a:rPr lang="tr-TR" sz="3200" b="1" dirty="0">
                <a:solidFill>
                  <a:schemeClr val="accent2"/>
                </a:solidFill>
                <a:cs typeface="Times New Roman" pitchFamily="18" charset="0"/>
              </a:rPr>
              <a:t>r</a:t>
            </a:r>
          </a:p>
        </p:txBody>
      </p:sp>
      <p:pic>
        <p:nvPicPr>
          <p:cNvPr id="29702" name="Picture 6" descr="arrow0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632325"/>
            <a:ext cx="571500" cy="434975"/>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arrow0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71500" cy="434975"/>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arrow0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57600"/>
            <a:ext cx="571500" cy="434975"/>
          </a:xfrm>
          <a:prstGeom prst="rect">
            <a:avLst/>
          </a:prstGeom>
          <a:noFill/>
          <a:extLst>
            <a:ext uri="{909E8E84-426E-40DD-AFC4-6F175D3DCCD1}">
              <a14:hiddenFill xmlns:a14="http://schemas.microsoft.com/office/drawing/2010/main">
                <a:solidFill>
                  <a:srgbClr val="FFFFFF"/>
                </a:solidFill>
              </a14:hiddenFill>
            </a:ext>
          </a:extLst>
        </p:spPr>
      </p:pic>
      <p:sp>
        <p:nvSpPr>
          <p:cNvPr id="29705" name="Rectangle 9"/>
          <p:cNvSpPr>
            <a:spLocks noChangeArrowheads="1"/>
          </p:cNvSpPr>
          <p:nvPr/>
        </p:nvSpPr>
        <p:spPr bwMode="auto">
          <a:xfrm>
            <a:off x="3352800" y="3505200"/>
            <a:ext cx="36671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tr-TR" sz="3200" b="1" dirty="0">
                <a:solidFill>
                  <a:schemeClr val="accent3">
                    <a:lumMod val="60000"/>
                    <a:lumOff val="40000"/>
                  </a:schemeClr>
                </a:solidFill>
                <a:cs typeface="Times New Roman" pitchFamily="18" charset="0"/>
              </a:rPr>
              <a:t>Örgütlü Gruplar</a:t>
            </a:r>
          </a:p>
        </p:txBody>
      </p:sp>
      <p:sp>
        <p:nvSpPr>
          <p:cNvPr id="29706" name="Rectangle 10"/>
          <p:cNvSpPr>
            <a:spLocks noChangeArrowheads="1"/>
          </p:cNvSpPr>
          <p:nvPr/>
        </p:nvSpPr>
        <p:spPr bwMode="auto">
          <a:xfrm>
            <a:off x="4233862" y="4487862"/>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tr-TR" sz="3200" b="1" dirty="0">
                <a:solidFill>
                  <a:schemeClr val="accent1">
                    <a:lumMod val="75000"/>
                  </a:schemeClr>
                </a:solidFill>
                <a:cs typeface="Times New Roman" pitchFamily="18" charset="0"/>
              </a:rPr>
              <a:t>Çeteler</a:t>
            </a:r>
          </a:p>
        </p:txBody>
      </p:sp>
    </p:spTree>
    <p:extLst>
      <p:ext uri="{BB962C8B-B14F-4D97-AF65-F5344CB8AC3E}">
        <p14:creationId xmlns:p14="http://schemas.microsoft.com/office/powerpoint/2010/main" val="4142782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1000" fill="hold"/>
                                        <p:tgtEl>
                                          <p:spTgt spid="29699"/>
                                        </p:tgtEl>
                                        <p:attrNameLst>
                                          <p:attrName>ppt_w</p:attrName>
                                        </p:attrNameLst>
                                      </p:cBhvr>
                                      <p:tavLst>
                                        <p:tav tm="0">
                                          <p:val>
                                            <p:strVal val="#ppt_w*0.70"/>
                                          </p:val>
                                        </p:tav>
                                        <p:tav tm="100000">
                                          <p:val>
                                            <p:strVal val="#ppt_w"/>
                                          </p:val>
                                        </p:tav>
                                      </p:tavLst>
                                    </p:anim>
                                    <p:anim calcmode="lin" valueType="num">
                                      <p:cBhvr>
                                        <p:cTn id="8" dur="1000" fill="hold"/>
                                        <p:tgtEl>
                                          <p:spTgt spid="29699"/>
                                        </p:tgtEl>
                                        <p:attrNameLst>
                                          <p:attrName>ppt_h</p:attrName>
                                        </p:attrNameLst>
                                      </p:cBhvr>
                                      <p:tavLst>
                                        <p:tav tm="0">
                                          <p:val>
                                            <p:strVal val="#ppt_h"/>
                                          </p:val>
                                        </p:tav>
                                        <p:tav tm="100000">
                                          <p:val>
                                            <p:strVal val="#ppt_h"/>
                                          </p:val>
                                        </p:tav>
                                      </p:tavLst>
                                    </p:anim>
                                    <p:animEffect transition="in" filter="fade">
                                      <p:cBhvr>
                                        <p:cTn id="9" dur="1000"/>
                                        <p:tgtEl>
                                          <p:spTgt spid="296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9700"/>
                                        </p:tgtEl>
                                        <p:attrNameLst>
                                          <p:attrName>style.visibility</p:attrName>
                                        </p:attrNameLst>
                                      </p:cBhvr>
                                      <p:to>
                                        <p:strVal val="visible"/>
                                      </p:to>
                                    </p:set>
                                    <p:anim calcmode="lin" valueType="num">
                                      <p:cBhvr>
                                        <p:cTn id="14" dur="500" fill="hold"/>
                                        <p:tgtEl>
                                          <p:spTgt spid="29700"/>
                                        </p:tgtEl>
                                        <p:attrNameLst>
                                          <p:attrName>ppt_w</p:attrName>
                                        </p:attrNameLst>
                                      </p:cBhvr>
                                      <p:tavLst>
                                        <p:tav tm="0">
                                          <p:val>
                                            <p:fltVal val="0"/>
                                          </p:val>
                                        </p:tav>
                                        <p:tav tm="100000">
                                          <p:val>
                                            <p:strVal val="#ppt_w"/>
                                          </p:val>
                                        </p:tav>
                                      </p:tavLst>
                                    </p:anim>
                                    <p:anim calcmode="lin" valueType="num">
                                      <p:cBhvr>
                                        <p:cTn id="15"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9698"/>
                                        </p:tgtEl>
                                        <p:attrNameLst>
                                          <p:attrName>style.visibility</p:attrName>
                                        </p:attrNameLst>
                                      </p:cBhvr>
                                      <p:to>
                                        <p:strVal val="visible"/>
                                      </p:to>
                                    </p:set>
                                    <p:anim calcmode="lin" valueType="num">
                                      <p:cBhvr>
                                        <p:cTn id="20" dur="500" fill="hold"/>
                                        <p:tgtEl>
                                          <p:spTgt spid="29698"/>
                                        </p:tgtEl>
                                        <p:attrNameLst>
                                          <p:attrName>ppt_w</p:attrName>
                                        </p:attrNameLst>
                                      </p:cBhvr>
                                      <p:tavLst>
                                        <p:tav tm="0">
                                          <p:val>
                                            <p:fltVal val="0"/>
                                          </p:val>
                                        </p:tav>
                                        <p:tav tm="100000">
                                          <p:val>
                                            <p:strVal val="#ppt_w"/>
                                          </p:val>
                                        </p:tav>
                                      </p:tavLst>
                                    </p:anim>
                                    <p:anim calcmode="lin" valueType="num">
                                      <p:cBhvr>
                                        <p:cTn id="21" dur="500" fill="hold"/>
                                        <p:tgtEl>
                                          <p:spTgt spid="29698"/>
                                        </p:tgtEl>
                                        <p:attrNameLst>
                                          <p:attrName>ppt_h</p:attrName>
                                        </p:attrNameLst>
                                      </p:cBhvr>
                                      <p:tavLst>
                                        <p:tav tm="0">
                                          <p:val>
                                            <p:fltVal val="0"/>
                                          </p:val>
                                        </p:tav>
                                        <p:tav tm="100000">
                                          <p:val>
                                            <p:strVal val="#ppt_h"/>
                                          </p:val>
                                        </p:tav>
                                      </p:tavLst>
                                    </p:anim>
                                    <p:animEffect transition="in" filter="fade">
                                      <p:cBhvr>
                                        <p:cTn id="22" dur="500"/>
                                        <p:tgtEl>
                                          <p:spTgt spid="296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anim calcmode="lin" valueType="num">
                                      <p:cBhvr>
                                        <p:cTn id="27" dur="500" fill="hold"/>
                                        <p:tgtEl>
                                          <p:spTgt spid="29703"/>
                                        </p:tgtEl>
                                        <p:attrNameLst>
                                          <p:attrName>ppt_w</p:attrName>
                                        </p:attrNameLst>
                                      </p:cBhvr>
                                      <p:tavLst>
                                        <p:tav tm="0">
                                          <p:val>
                                            <p:fltVal val="0"/>
                                          </p:val>
                                        </p:tav>
                                        <p:tav tm="100000">
                                          <p:val>
                                            <p:strVal val="#ppt_w"/>
                                          </p:val>
                                        </p:tav>
                                      </p:tavLst>
                                    </p:anim>
                                    <p:anim calcmode="lin" valueType="num">
                                      <p:cBhvr>
                                        <p:cTn id="28" dur="500" fill="hold"/>
                                        <p:tgtEl>
                                          <p:spTgt spid="29703"/>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9701"/>
                                        </p:tgtEl>
                                        <p:attrNameLst>
                                          <p:attrName>style.visibility</p:attrName>
                                        </p:attrNameLst>
                                      </p:cBhvr>
                                      <p:to>
                                        <p:strVal val="visible"/>
                                      </p:to>
                                    </p:set>
                                    <p:anim calcmode="lin" valueType="num">
                                      <p:cBhvr>
                                        <p:cTn id="33" dur="500" fill="hold"/>
                                        <p:tgtEl>
                                          <p:spTgt spid="29701"/>
                                        </p:tgtEl>
                                        <p:attrNameLst>
                                          <p:attrName>ppt_w</p:attrName>
                                        </p:attrNameLst>
                                      </p:cBhvr>
                                      <p:tavLst>
                                        <p:tav tm="0">
                                          <p:val>
                                            <p:fltVal val="0"/>
                                          </p:val>
                                        </p:tav>
                                        <p:tav tm="100000">
                                          <p:val>
                                            <p:strVal val="#ppt_w"/>
                                          </p:val>
                                        </p:tav>
                                      </p:tavLst>
                                    </p:anim>
                                    <p:anim calcmode="lin" valueType="num">
                                      <p:cBhvr>
                                        <p:cTn id="34" dur="500" fill="hold"/>
                                        <p:tgtEl>
                                          <p:spTgt spid="29701"/>
                                        </p:tgtEl>
                                        <p:attrNameLst>
                                          <p:attrName>ppt_h</p:attrName>
                                        </p:attrNameLst>
                                      </p:cBhvr>
                                      <p:tavLst>
                                        <p:tav tm="0">
                                          <p:val>
                                            <p:fltVal val="0"/>
                                          </p:val>
                                        </p:tav>
                                        <p:tav tm="100000">
                                          <p:val>
                                            <p:strVal val="#ppt_h"/>
                                          </p:val>
                                        </p:tav>
                                      </p:tavLst>
                                    </p:anim>
                                    <p:animEffect transition="in" filter="fade">
                                      <p:cBhvr>
                                        <p:cTn id="35" dur="500"/>
                                        <p:tgtEl>
                                          <p:spTgt spid="297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29704"/>
                                        </p:tgtEl>
                                        <p:attrNameLst>
                                          <p:attrName>style.visibility</p:attrName>
                                        </p:attrNameLst>
                                      </p:cBhvr>
                                      <p:to>
                                        <p:strVal val="visible"/>
                                      </p:to>
                                    </p:set>
                                    <p:anim calcmode="lin" valueType="num">
                                      <p:cBhvr>
                                        <p:cTn id="40" dur="500" fill="hold"/>
                                        <p:tgtEl>
                                          <p:spTgt spid="29704"/>
                                        </p:tgtEl>
                                        <p:attrNameLst>
                                          <p:attrName>ppt_w</p:attrName>
                                        </p:attrNameLst>
                                      </p:cBhvr>
                                      <p:tavLst>
                                        <p:tav tm="0">
                                          <p:val>
                                            <p:fltVal val="0"/>
                                          </p:val>
                                        </p:tav>
                                        <p:tav tm="100000">
                                          <p:val>
                                            <p:strVal val="#ppt_w"/>
                                          </p:val>
                                        </p:tav>
                                      </p:tavLst>
                                    </p:anim>
                                    <p:anim calcmode="lin" valueType="num">
                                      <p:cBhvr>
                                        <p:cTn id="41" dur="500" fill="hold"/>
                                        <p:tgtEl>
                                          <p:spTgt spid="29704"/>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9705"/>
                                        </p:tgtEl>
                                        <p:attrNameLst>
                                          <p:attrName>style.visibility</p:attrName>
                                        </p:attrNameLst>
                                      </p:cBhvr>
                                      <p:to>
                                        <p:strVal val="visible"/>
                                      </p:to>
                                    </p:set>
                                    <p:anim calcmode="lin" valueType="num">
                                      <p:cBhvr>
                                        <p:cTn id="46" dur="500" fill="hold"/>
                                        <p:tgtEl>
                                          <p:spTgt spid="29705"/>
                                        </p:tgtEl>
                                        <p:attrNameLst>
                                          <p:attrName>ppt_w</p:attrName>
                                        </p:attrNameLst>
                                      </p:cBhvr>
                                      <p:tavLst>
                                        <p:tav tm="0">
                                          <p:val>
                                            <p:fltVal val="0"/>
                                          </p:val>
                                        </p:tav>
                                        <p:tav tm="100000">
                                          <p:val>
                                            <p:strVal val="#ppt_w"/>
                                          </p:val>
                                        </p:tav>
                                      </p:tavLst>
                                    </p:anim>
                                    <p:anim calcmode="lin" valueType="num">
                                      <p:cBhvr>
                                        <p:cTn id="47" dur="500" fill="hold"/>
                                        <p:tgtEl>
                                          <p:spTgt spid="29705"/>
                                        </p:tgtEl>
                                        <p:attrNameLst>
                                          <p:attrName>ppt_h</p:attrName>
                                        </p:attrNameLst>
                                      </p:cBhvr>
                                      <p:tavLst>
                                        <p:tav tm="0">
                                          <p:val>
                                            <p:fltVal val="0"/>
                                          </p:val>
                                        </p:tav>
                                        <p:tav tm="100000">
                                          <p:val>
                                            <p:strVal val="#ppt_h"/>
                                          </p:val>
                                        </p:tav>
                                      </p:tavLst>
                                    </p:anim>
                                    <p:animEffect transition="in" filter="fade">
                                      <p:cBhvr>
                                        <p:cTn id="48" dur="500"/>
                                        <p:tgtEl>
                                          <p:spTgt spid="2970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29702"/>
                                        </p:tgtEl>
                                        <p:attrNameLst>
                                          <p:attrName>style.visibility</p:attrName>
                                        </p:attrNameLst>
                                      </p:cBhvr>
                                      <p:to>
                                        <p:strVal val="visible"/>
                                      </p:to>
                                    </p:set>
                                    <p:anim calcmode="lin" valueType="num">
                                      <p:cBhvr>
                                        <p:cTn id="53" dur="500" fill="hold"/>
                                        <p:tgtEl>
                                          <p:spTgt spid="29702"/>
                                        </p:tgtEl>
                                        <p:attrNameLst>
                                          <p:attrName>ppt_w</p:attrName>
                                        </p:attrNameLst>
                                      </p:cBhvr>
                                      <p:tavLst>
                                        <p:tav tm="0">
                                          <p:val>
                                            <p:fltVal val="0"/>
                                          </p:val>
                                        </p:tav>
                                        <p:tav tm="100000">
                                          <p:val>
                                            <p:strVal val="#ppt_w"/>
                                          </p:val>
                                        </p:tav>
                                      </p:tavLst>
                                    </p:anim>
                                    <p:anim calcmode="lin" valueType="num">
                                      <p:cBhvr>
                                        <p:cTn id="54" dur="500" fill="hold"/>
                                        <p:tgtEl>
                                          <p:spTgt spid="29702"/>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9706"/>
                                        </p:tgtEl>
                                        <p:attrNameLst>
                                          <p:attrName>style.visibility</p:attrName>
                                        </p:attrNameLst>
                                      </p:cBhvr>
                                      <p:to>
                                        <p:strVal val="visible"/>
                                      </p:to>
                                    </p:set>
                                    <p:anim calcmode="lin" valueType="num">
                                      <p:cBhvr>
                                        <p:cTn id="59" dur="500" fill="hold"/>
                                        <p:tgtEl>
                                          <p:spTgt spid="29706"/>
                                        </p:tgtEl>
                                        <p:attrNameLst>
                                          <p:attrName>ppt_w</p:attrName>
                                        </p:attrNameLst>
                                      </p:cBhvr>
                                      <p:tavLst>
                                        <p:tav tm="0">
                                          <p:val>
                                            <p:fltVal val="0"/>
                                          </p:val>
                                        </p:tav>
                                        <p:tav tm="100000">
                                          <p:val>
                                            <p:strVal val="#ppt_w"/>
                                          </p:val>
                                        </p:tav>
                                      </p:tavLst>
                                    </p:anim>
                                    <p:anim calcmode="lin" valueType="num">
                                      <p:cBhvr>
                                        <p:cTn id="60" dur="500" fill="hold"/>
                                        <p:tgtEl>
                                          <p:spTgt spid="29706"/>
                                        </p:tgtEl>
                                        <p:attrNameLst>
                                          <p:attrName>ppt_h</p:attrName>
                                        </p:attrNameLst>
                                      </p:cBhvr>
                                      <p:tavLst>
                                        <p:tav tm="0">
                                          <p:val>
                                            <p:fltVal val="0"/>
                                          </p:val>
                                        </p:tav>
                                        <p:tav tm="100000">
                                          <p:val>
                                            <p:strVal val="#ppt_h"/>
                                          </p:val>
                                        </p:tav>
                                      </p:tavLst>
                                    </p:anim>
                                    <p:animEffect transition="in" filter="fade">
                                      <p:cBhvr>
                                        <p:cTn id="61"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1" grpId="0"/>
      <p:bldP spid="29705" grpId="0"/>
      <p:bldP spid="297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quarter" idx="1"/>
          </p:nvPr>
        </p:nvSpPr>
        <p:spPr>
          <a:xfrm>
            <a:off x="0" y="1340768"/>
            <a:ext cx="9108504" cy="5517232"/>
          </a:xfrm>
          <a:solidFill>
            <a:schemeClr val="accent1">
              <a:lumMod val="60000"/>
              <a:lumOff val="40000"/>
            </a:schemeClr>
          </a:solidFill>
          <a:ln>
            <a:solidFill>
              <a:schemeClr val="bg1"/>
            </a:solidFill>
          </a:ln>
        </p:spPr>
        <p:txBody>
          <a:bodyPr/>
          <a:lstStyle/>
          <a:p>
            <a:pPr algn="ctr">
              <a:buFontTx/>
              <a:buNone/>
            </a:pPr>
            <a:endParaRPr lang="tr-TR" dirty="0" smtClean="0">
              <a:solidFill>
                <a:schemeClr val="tx1">
                  <a:lumMod val="75000"/>
                  <a:lumOff val="25000"/>
                </a:schemeClr>
              </a:solidFill>
              <a:latin typeface="Arial" charset="0"/>
            </a:endParaRPr>
          </a:p>
          <a:p>
            <a:pPr algn="ctr">
              <a:buFontTx/>
              <a:buNone/>
            </a:pPr>
            <a:endParaRPr lang="tr-TR" dirty="0">
              <a:solidFill>
                <a:schemeClr val="tx1">
                  <a:lumMod val="75000"/>
                  <a:lumOff val="25000"/>
                </a:schemeClr>
              </a:solidFill>
              <a:latin typeface="Arial" charset="0"/>
            </a:endParaRPr>
          </a:p>
          <a:p>
            <a:pPr algn="ctr">
              <a:buFontTx/>
              <a:buNone/>
            </a:pPr>
            <a:endParaRPr lang="tr-TR" dirty="0" smtClean="0">
              <a:solidFill>
                <a:schemeClr val="tx1">
                  <a:lumMod val="75000"/>
                  <a:lumOff val="25000"/>
                </a:schemeClr>
              </a:solidFill>
              <a:latin typeface="Arial" charset="0"/>
            </a:endParaRPr>
          </a:p>
          <a:p>
            <a:pPr algn="ctr">
              <a:buFontTx/>
              <a:buNone/>
            </a:pPr>
            <a:r>
              <a:rPr lang="tr-TR" dirty="0" smtClean="0">
                <a:solidFill>
                  <a:schemeClr val="tx1">
                    <a:lumMod val="75000"/>
                    <a:lumOff val="25000"/>
                  </a:schemeClr>
                </a:solidFill>
                <a:latin typeface="Arial" charset="0"/>
              </a:rPr>
              <a:t>Bu </a:t>
            </a:r>
            <a:r>
              <a:rPr lang="tr-TR" dirty="0">
                <a:solidFill>
                  <a:schemeClr val="tx1">
                    <a:lumMod val="75000"/>
                    <a:lumOff val="25000"/>
                  </a:schemeClr>
                </a:solidFill>
                <a:latin typeface="Arial" charset="0"/>
              </a:rPr>
              <a:t>dönemde ergen, çevresinde ‘onun gibi  olmak’ istediği kişileri arar. Bu aileden, sevgi ve anlayış gördüğü bir kimseden, arkadaşlarından biri olabileceği gibi ünlü bir pop müzik sanatçısı da olabilir. Ergen, kim olduğunu, neye değer vereceğini, kime bağlanıp inanacağını, amacını bulmaya çalışır.</a:t>
            </a:r>
            <a:endParaRPr lang="tr-TR" dirty="0">
              <a:solidFill>
                <a:schemeClr val="tx1">
                  <a:lumMod val="75000"/>
                  <a:lumOff val="25000"/>
                </a:schemeClr>
              </a:solidFill>
              <a:latin typeface="Arial" charset="0"/>
            </a:endParaRPr>
          </a:p>
        </p:txBody>
      </p:sp>
      <p:sp>
        <p:nvSpPr>
          <p:cNvPr id="2" name="Unvan 1"/>
          <p:cNvSpPr>
            <a:spLocks noGrp="1"/>
          </p:cNvSpPr>
          <p:nvPr>
            <p:ph type="title"/>
          </p:nvPr>
        </p:nvSpPr>
        <p:spPr>
          <a:xfrm>
            <a:off x="0" y="0"/>
            <a:ext cx="9144000" cy="1340768"/>
          </a:xfrm>
          <a:solidFill>
            <a:schemeClr val="bg1">
              <a:lumMod val="85000"/>
            </a:schemeClr>
          </a:solidFill>
        </p:spPr>
        <p:txBody>
          <a:bodyPr>
            <a:normAutofit/>
          </a:bodyPr>
          <a:lstStyle/>
          <a:p>
            <a:pPr algn="ctr"/>
            <a:r>
              <a:rPr lang="tr-TR" sz="3600" dirty="0" smtClean="0">
                <a:solidFill>
                  <a:schemeClr val="accent1">
                    <a:lumMod val="75000"/>
                  </a:schemeClr>
                </a:solidFill>
                <a:latin typeface="Algerian" panose="04020705040A02060702" pitchFamily="82" charset="0"/>
              </a:rPr>
              <a:t>ÖZDEŞLEŞME</a:t>
            </a:r>
            <a:br>
              <a:rPr lang="tr-TR" sz="3600" dirty="0" smtClean="0">
                <a:solidFill>
                  <a:schemeClr val="accent1">
                    <a:lumMod val="75000"/>
                  </a:schemeClr>
                </a:solidFill>
                <a:latin typeface="Algerian" panose="04020705040A02060702" pitchFamily="82" charset="0"/>
              </a:rPr>
            </a:br>
            <a:endParaRPr lang="tr-TR" sz="3600" dirty="0">
              <a:solidFill>
                <a:schemeClr val="accent1">
                  <a:lumMod val="75000"/>
                </a:schemeClr>
              </a:solidFill>
              <a:latin typeface="Algerian" panose="04020705040A02060702" pitchFamily="82" charset="0"/>
            </a:endParaRPr>
          </a:p>
        </p:txBody>
      </p:sp>
    </p:spTree>
    <p:extLst>
      <p:ext uri="{BB962C8B-B14F-4D97-AF65-F5344CB8AC3E}">
        <p14:creationId xmlns:p14="http://schemas.microsoft.com/office/powerpoint/2010/main" val="1568179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Effect transition="in" filter="fade">
                                      <p:cBhvr>
                                        <p:cTn id="7" dur="1000"/>
                                        <p:tgtEl>
                                          <p:spTgt spid="32771">
                                            <p:bg/>
                                          </p:spTgt>
                                        </p:tgtEl>
                                      </p:cBhvr>
                                    </p:animEffect>
                                    <p:anim calcmode="lin" valueType="num">
                                      <p:cBhvr>
                                        <p:cTn id="8" dur="1000" fill="hold"/>
                                        <p:tgtEl>
                                          <p:spTgt spid="32771">
                                            <p:bg/>
                                          </p:spTgt>
                                        </p:tgtEl>
                                        <p:attrNameLst>
                                          <p:attrName>ppt_x</p:attrName>
                                        </p:attrNameLst>
                                      </p:cBhvr>
                                      <p:tavLst>
                                        <p:tav tm="0">
                                          <p:val>
                                            <p:strVal val="#ppt_x"/>
                                          </p:val>
                                        </p:tav>
                                        <p:tav tm="100000">
                                          <p:val>
                                            <p:strVal val="#ppt_x"/>
                                          </p:val>
                                        </p:tav>
                                      </p:tavLst>
                                    </p:anim>
                                    <p:anim calcmode="lin" valueType="num">
                                      <p:cBhvr>
                                        <p:cTn id="9" dur="1000" fill="hold"/>
                                        <p:tgtEl>
                                          <p:spTgt spid="32771">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3" end="3"/>
                                            </p:txEl>
                                          </p:spTgt>
                                        </p:tgtEl>
                                        <p:attrNameLst>
                                          <p:attrName>style.visibility</p:attrName>
                                        </p:attrNameLst>
                                      </p:cBhvr>
                                      <p:to>
                                        <p:strVal val="visible"/>
                                      </p:to>
                                    </p:set>
                                    <p:animEffect transition="in" filter="fade">
                                      <p:cBhvr>
                                        <p:cTn id="14" dur="1000"/>
                                        <p:tgtEl>
                                          <p:spTgt spid="32771">
                                            <p:txEl>
                                              <p:pRg st="3" end="3"/>
                                            </p:txEl>
                                          </p:spTgt>
                                        </p:tgtEl>
                                      </p:cBhvr>
                                    </p:animEffect>
                                    <p:anim calcmode="lin" valueType="num">
                                      <p:cBhvr>
                                        <p:cTn id="15"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FİZİKSEL GELİŞİM</a:t>
            </a:r>
          </a:p>
        </p:txBody>
      </p:sp>
      <p:sp>
        <p:nvSpPr>
          <p:cNvPr id="3" name="İçerik Yer Tutucusu 2"/>
          <p:cNvSpPr>
            <a:spLocks noGrp="1"/>
          </p:cNvSpPr>
          <p:nvPr>
            <p:ph sz="quarter" idx="1"/>
          </p:nvPr>
        </p:nvSpPr>
        <p:spPr/>
        <p:txBody>
          <a:bodyPr>
            <a:normAutofit/>
          </a:bodyPr>
          <a:lstStyle/>
          <a:p>
            <a:r>
              <a:rPr lang="tr-TR" dirty="0"/>
              <a:t>Ergenlikte ciddi fiziksel değişimler gerçekleşir. Bu değişimler hormonların faaliyete geçmesiyle gerçekleşir.</a:t>
            </a:r>
          </a:p>
          <a:p>
            <a:r>
              <a:rPr lang="tr-TR" dirty="0"/>
              <a:t>Birincil cinsiyet özellikleri: Cinsel organların gelişmesi</a:t>
            </a:r>
          </a:p>
          <a:p>
            <a:r>
              <a:rPr lang="tr-TR" dirty="0"/>
              <a:t>İkincil cinsiyet özellikleri: Kasların iskeletin gelişmesi, sesin kalınlaşması, vücudun kıllanması vs...</a:t>
            </a:r>
          </a:p>
          <a:p>
            <a:r>
              <a:rPr lang="tr-TR" dirty="0"/>
              <a:t>KIZLARDA:</a:t>
            </a:r>
          </a:p>
          <a:p>
            <a:pPr lvl="1"/>
            <a:r>
              <a:rPr lang="tr-TR" dirty="0"/>
              <a:t>Östrojen ve Progesteron</a:t>
            </a:r>
          </a:p>
          <a:p>
            <a:pPr lvl="1"/>
            <a:endParaRPr lang="tr-TR" dirty="0"/>
          </a:p>
        </p:txBody>
      </p:sp>
    </p:spTree>
    <p:extLst>
      <p:ext uri="{BB962C8B-B14F-4D97-AF65-F5344CB8AC3E}">
        <p14:creationId xmlns:p14="http://schemas.microsoft.com/office/powerpoint/2010/main" val="377320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tr-TR" sz="4400">
                <a:solidFill>
                  <a:schemeClr val="tx2"/>
                </a:solidFill>
              </a:rPr>
              <a:t>  </a:t>
            </a:r>
          </a:p>
        </p:txBody>
      </p:sp>
      <p:sp>
        <p:nvSpPr>
          <p:cNvPr id="10243" name="Rectangle 3"/>
          <p:cNvSpPr>
            <a:spLocks noChangeArrowheads="1"/>
          </p:cNvSpPr>
          <p:nvPr/>
        </p:nvSpPr>
        <p:spPr bwMode="auto">
          <a:xfrm>
            <a:off x="468313" y="3284538"/>
            <a:ext cx="8193087"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tx1"/>
              </a:buClr>
              <a:buFontTx/>
              <a:buChar char="•"/>
            </a:pPr>
            <a:r>
              <a:rPr lang="tr-TR" sz="2800" dirty="0"/>
              <a:t>Gelişim basamakları ve hızı belli bir sıra izler</a:t>
            </a:r>
          </a:p>
          <a:p>
            <a:pPr marL="342900" indent="-342900" algn="just">
              <a:spcBef>
                <a:spcPct val="20000"/>
              </a:spcBef>
            </a:pPr>
            <a:r>
              <a:rPr lang="tr-TR" sz="2800" dirty="0"/>
              <a:t>-Doğum öncesi</a:t>
            </a:r>
          </a:p>
          <a:p>
            <a:pPr marL="342900" indent="-342900" algn="just">
              <a:spcBef>
                <a:spcPct val="20000"/>
              </a:spcBef>
            </a:pPr>
            <a:r>
              <a:rPr lang="tr-TR" sz="2800" dirty="0"/>
              <a:t>-Bebeklik</a:t>
            </a:r>
          </a:p>
          <a:p>
            <a:pPr marL="342900" indent="-342900" algn="just">
              <a:spcBef>
                <a:spcPct val="20000"/>
              </a:spcBef>
            </a:pPr>
            <a:r>
              <a:rPr lang="tr-TR" sz="2800" dirty="0"/>
              <a:t>-Çocukluk</a:t>
            </a:r>
          </a:p>
          <a:p>
            <a:pPr marL="342900" indent="-342900" algn="just">
              <a:spcBef>
                <a:spcPct val="20000"/>
              </a:spcBef>
            </a:pPr>
            <a:r>
              <a:rPr lang="tr-TR" sz="2800" dirty="0"/>
              <a:t>-</a:t>
            </a:r>
            <a:r>
              <a:rPr lang="tr-TR" sz="2800" dirty="0">
                <a:solidFill>
                  <a:srgbClr val="CC0000"/>
                </a:solidFill>
              </a:rPr>
              <a:t>ERGENLİK</a:t>
            </a:r>
          </a:p>
          <a:p>
            <a:pPr marL="342900" indent="-342900" algn="just">
              <a:spcBef>
                <a:spcPct val="20000"/>
              </a:spcBef>
            </a:pPr>
            <a:r>
              <a:rPr lang="tr-TR" sz="2800" dirty="0"/>
              <a:t>-Yetişkinlik.....</a:t>
            </a:r>
          </a:p>
          <a:p>
            <a:pPr marL="342900" indent="-342900" algn="just">
              <a:spcBef>
                <a:spcPct val="20000"/>
              </a:spcBef>
            </a:pPr>
            <a:endParaRPr lang="tr-TR" sz="2800" dirty="0"/>
          </a:p>
        </p:txBody>
      </p:sp>
      <p:pic>
        <p:nvPicPr>
          <p:cNvPr id="10244" name="Picture 4" descr="bebek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4744"/>
            <a:ext cx="8424863" cy="208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3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KIZLARDA GÖRÜLEN FİZİKSEL GELİŞİMLER</a:t>
            </a:r>
          </a:p>
        </p:txBody>
      </p:sp>
      <p:sp>
        <p:nvSpPr>
          <p:cNvPr id="3" name="İçerik Yer Tutucusu 2"/>
          <p:cNvSpPr>
            <a:spLocks noGrp="1"/>
          </p:cNvSpPr>
          <p:nvPr>
            <p:ph sz="quarter" idx="1"/>
          </p:nvPr>
        </p:nvSpPr>
        <p:spPr>
          <a:xfrm>
            <a:off x="474894" y="2276872"/>
            <a:ext cx="4186808" cy="2980928"/>
          </a:xfrm>
        </p:spPr>
        <p:txBody>
          <a:bodyPr>
            <a:normAutofit/>
          </a:bodyPr>
          <a:lstStyle/>
          <a:p>
            <a:r>
              <a:rPr lang="tr-TR" dirty="0"/>
              <a:t>Adet görme (regl olma, mensturasyon, kanama)</a:t>
            </a:r>
          </a:p>
          <a:p>
            <a:r>
              <a:rPr lang="tr-TR" dirty="0"/>
              <a:t>Yumurtanın üretilmesi</a:t>
            </a:r>
          </a:p>
          <a:p>
            <a:r>
              <a:rPr lang="tr-TR" dirty="0"/>
              <a:t>Kalçanın gelişmesi</a:t>
            </a:r>
          </a:p>
          <a:p>
            <a:r>
              <a:rPr lang="tr-TR" dirty="0"/>
              <a:t>Koltuk altı ve kasık bölgelerinin kıllanması</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17638"/>
            <a:ext cx="4032448" cy="4099594"/>
          </a:xfrm>
          <a:prstGeom prst="rect">
            <a:avLst/>
          </a:prstGeom>
        </p:spPr>
      </p:pic>
    </p:spTree>
    <p:extLst>
      <p:ext uri="{BB962C8B-B14F-4D97-AF65-F5344CB8AC3E}">
        <p14:creationId xmlns:p14="http://schemas.microsoft.com/office/powerpoint/2010/main" val="16871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57200" y="1600200"/>
            <a:ext cx="3682752" cy="4873752"/>
          </a:xfrm>
        </p:spPr>
        <p:txBody>
          <a:bodyPr/>
          <a:lstStyle/>
          <a:p>
            <a:r>
              <a:rPr lang="tr-TR" dirty="0"/>
              <a:t>Göğüslerin büyümesi ve meme uçlarının belirginleşmesi</a:t>
            </a:r>
          </a:p>
          <a:p>
            <a:r>
              <a:rPr lang="tr-TR" dirty="0"/>
              <a:t>Boy uzaması ve kilonun artması</a:t>
            </a:r>
          </a:p>
          <a:p>
            <a:r>
              <a:rPr lang="tr-TR" dirty="0"/>
              <a:t>Omuzların yuvarlaklaşması</a:t>
            </a:r>
          </a:p>
          <a:p>
            <a:r>
              <a:rPr lang="tr-TR" dirty="0"/>
              <a:t>Sivilcelerin, aknelerin çıkması</a:t>
            </a:r>
          </a:p>
          <a:p>
            <a:r>
              <a:rPr lang="tr-TR" dirty="0"/>
              <a:t>Ter bezlerinin daha çok çalışmaya başlaması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562100"/>
            <a:ext cx="4680520" cy="4911852"/>
          </a:xfrm>
          <a:prstGeom prst="rect">
            <a:avLst/>
          </a:prstGeom>
        </p:spPr>
      </p:pic>
    </p:spTree>
    <p:extLst>
      <p:ext uri="{BB962C8B-B14F-4D97-AF65-F5344CB8AC3E}">
        <p14:creationId xmlns:p14="http://schemas.microsoft.com/office/powerpoint/2010/main" val="275433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FİZİKSEL DEĞİŞİMLERİN ETKİLERİ</a:t>
            </a:r>
          </a:p>
        </p:txBody>
      </p:sp>
      <p:sp>
        <p:nvSpPr>
          <p:cNvPr id="3" name="İçerik Yer Tutucusu 2"/>
          <p:cNvSpPr>
            <a:spLocks noGrp="1"/>
          </p:cNvSpPr>
          <p:nvPr>
            <p:ph sz="quarter" idx="1"/>
          </p:nvPr>
        </p:nvSpPr>
        <p:spPr/>
        <p:txBody>
          <a:bodyPr/>
          <a:lstStyle/>
          <a:p>
            <a:r>
              <a:rPr lang="tr-TR" dirty="0"/>
              <a:t>Vücudun hızla gelişmesi sakarlıklara neden olabilir.</a:t>
            </a:r>
          </a:p>
          <a:p>
            <a:r>
              <a:rPr lang="tr-TR" dirty="0"/>
              <a:t>Sivilceler kendinizi kötü hissetmenize neden olabilir.</a:t>
            </a:r>
          </a:p>
          <a:p>
            <a:r>
              <a:rPr lang="tr-TR" dirty="0"/>
              <a:t>Vücuttaki değişimler karmaşık duygular yaşanmasına sebep olabilir</a:t>
            </a:r>
            <a:r>
              <a:rPr lang="tr-TR" dirty="0" smtClean="0"/>
              <a:t>.</a:t>
            </a:r>
            <a:endParaRPr lang="tr-TR" dirty="0"/>
          </a:p>
        </p:txBody>
      </p:sp>
    </p:spTree>
    <p:extLst>
      <p:ext uri="{BB962C8B-B14F-4D97-AF65-F5344CB8AC3E}">
        <p14:creationId xmlns:p14="http://schemas.microsoft.com/office/powerpoint/2010/main" val="3235170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548680"/>
            <a:ext cx="7464669" cy="2592288"/>
          </a:xfrm>
        </p:spPr>
        <p:txBody>
          <a:bodyPr/>
          <a:lstStyle/>
          <a:p>
            <a:r>
              <a:rPr lang="tr-TR" dirty="0"/>
              <a:t>Adet görme esnasında gerginlik yaşanabilir.</a:t>
            </a:r>
          </a:p>
          <a:p>
            <a:r>
              <a:rPr lang="tr-TR" dirty="0"/>
              <a:t>Şişman ya da zayıf olma sorun olabilir.</a:t>
            </a:r>
          </a:p>
          <a:p>
            <a:r>
              <a:rPr lang="tr-TR" dirty="0"/>
              <a:t>Kişinin kendi vücuduna ilişkin algısı önemlidir.</a:t>
            </a:r>
          </a:p>
          <a:p>
            <a:r>
              <a:rPr lang="tr-TR" dirty="0"/>
              <a:t>Herkes çekici olmak ister ama abartmamak gerekir.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780928"/>
            <a:ext cx="6912768" cy="3787193"/>
          </a:xfrm>
          <a:prstGeom prst="rect">
            <a:avLst/>
          </a:prstGeom>
        </p:spPr>
      </p:pic>
    </p:spTree>
    <p:extLst>
      <p:ext uri="{BB962C8B-B14F-4D97-AF65-F5344CB8AC3E}">
        <p14:creationId xmlns:p14="http://schemas.microsoft.com/office/powerpoint/2010/main" val="166089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57200" y="1600200"/>
            <a:ext cx="4042792" cy="4873752"/>
          </a:xfrm>
        </p:spPr>
        <p:txBody>
          <a:bodyPr/>
          <a:lstStyle/>
          <a:p>
            <a:r>
              <a:rPr lang="tr-TR" dirty="0"/>
              <a:t>Zaman zaman arkadaşlardan, okuldan ya da aileden uzaklaşmalar görülebilir</a:t>
            </a:r>
            <a:r>
              <a:rPr lang="tr-TR" dirty="0" smtClean="0"/>
              <a:t>.</a:t>
            </a:r>
          </a:p>
          <a:p>
            <a:endParaRPr lang="tr-TR" dirty="0"/>
          </a:p>
          <a:p>
            <a:pPr marL="0" indent="0">
              <a:buNone/>
            </a:pPr>
            <a:endParaRPr lang="tr-TR" dirty="0"/>
          </a:p>
          <a:p>
            <a:r>
              <a:rPr lang="tr-TR" dirty="0"/>
              <a:t>Vücut gelişimi tamamlanıncaya kadar hantal hissedilebilir.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17638"/>
            <a:ext cx="3477766" cy="5027637"/>
          </a:xfrm>
          <a:prstGeom prst="rect">
            <a:avLst/>
          </a:prstGeom>
        </p:spPr>
      </p:pic>
    </p:spTree>
    <p:extLst>
      <p:ext uri="{BB962C8B-B14F-4D97-AF65-F5344CB8AC3E}">
        <p14:creationId xmlns:p14="http://schemas.microsoft.com/office/powerpoint/2010/main" val="315503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7200" y="2136339"/>
            <a:ext cx="3322712" cy="3416320"/>
          </a:xfrm>
          <a:prstGeom prst="rect">
            <a:avLst/>
          </a:prstGeom>
        </p:spPr>
        <p:txBody>
          <a:bodyPr wrap="square">
            <a:spAutoFit/>
          </a:bodyPr>
          <a:lstStyle/>
          <a:p>
            <a:r>
              <a:rPr lang="tr-TR" b="1" dirty="0">
                <a:solidFill>
                  <a:srgbClr val="C00000"/>
                </a:solidFill>
                <a:latin typeface="Comic Sans MS" pitchFamily="66" charset="0"/>
              </a:rPr>
              <a:t>İlk adet görme: 9-16 yaşlar arası</a:t>
            </a:r>
            <a:br>
              <a:rPr lang="tr-TR" b="1" dirty="0">
                <a:solidFill>
                  <a:srgbClr val="C00000"/>
                </a:solidFill>
                <a:latin typeface="Comic Sans MS" pitchFamily="66" charset="0"/>
              </a:rPr>
            </a:br>
            <a:r>
              <a:rPr lang="tr-TR" b="1" dirty="0">
                <a:solidFill>
                  <a:srgbClr val="C00000"/>
                </a:solidFill>
                <a:latin typeface="Comic Sans MS" pitchFamily="66" charset="0"/>
              </a:rPr>
              <a:t/>
            </a:r>
            <a:br>
              <a:rPr lang="tr-TR" b="1" dirty="0">
                <a:solidFill>
                  <a:srgbClr val="C00000"/>
                </a:solidFill>
                <a:latin typeface="Comic Sans MS" pitchFamily="66" charset="0"/>
              </a:rPr>
            </a:br>
            <a:r>
              <a:rPr lang="tr-TR" b="1" dirty="0">
                <a:solidFill>
                  <a:srgbClr val="C00000"/>
                </a:solidFill>
                <a:latin typeface="Comic Sans MS" pitchFamily="66" charset="0"/>
              </a:rPr>
              <a:t>İki adet arasındaki süre: ortalama 28 gün</a:t>
            </a:r>
            <a:br>
              <a:rPr lang="tr-TR" b="1" dirty="0">
                <a:solidFill>
                  <a:srgbClr val="C00000"/>
                </a:solidFill>
                <a:latin typeface="Comic Sans MS" pitchFamily="66" charset="0"/>
              </a:rPr>
            </a:br>
            <a:r>
              <a:rPr lang="tr-TR" b="1" dirty="0">
                <a:solidFill>
                  <a:srgbClr val="C00000"/>
                </a:solidFill>
                <a:latin typeface="Comic Sans MS" pitchFamily="66" charset="0"/>
              </a:rPr>
              <a:t/>
            </a:r>
            <a:br>
              <a:rPr lang="tr-TR" b="1" dirty="0">
                <a:solidFill>
                  <a:srgbClr val="C00000"/>
                </a:solidFill>
                <a:latin typeface="Comic Sans MS" pitchFamily="66" charset="0"/>
              </a:rPr>
            </a:br>
            <a:r>
              <a:rPr lang="tr-TR" b="1" dirty="0">
                <a:solidFill>
                  <a:srgbClr val="C00000"/>
                </a:solidFill>
                <a:latin typeface="Comic Sans MS" pitchFamily="66" charset="0"/>
              </a:rPr>
              <a:t>Adetin görüldüğü gün sayısı: 3-7 gün</a:t>
            </a:r>
            <a:br>
              <a:rPr lang="tr-TR" b="1" dirty="0">
                <a:solidFill>
                  <a:srgbClr val="C00000"/>
                </a:solidFill>
                <a:latin typeface="Comic Sans MS" pitchFamily="66" charset="0"/>
              </a:rPr>
            </a:br>
            <a:r>
              <a:rPr lang="tr-TR" b="1" dirty="0">
                <a:solidFill>
                  <a:srgbClr val="C00000"/>
                </a:solidFill>
                <a:latin typeface="Comic Sans MS" pitchFamily="66" charset="0"/>
              </a:rPr>
              <a:t/>
            </a:r>
            <a:br>
              <a:rPr lang="tr-TR" b="1" dirty="0">
                <a:solidFill>
                  <a:srgbClr val="C00000"/>
                </a:solidFill>
                <a:latin typeface="Comic Sans MS" pitchFamily="66" charset="0"/>
              </a:rPr>
            </a:br>
            <a:r>
              <a:rPr lang="tr-TR" b="1" dirty="0">
                <a:solidFill>
                  <a:srgbClr val="C00000"/>
                </a:solidFill>
                <a:latin typeface="Comic Sans MS" pitchFamily="66" charset="0"/>
              </a:rPr>
              <a:t>Adet görmeye yeni başlayan kızlarda ilk 1-2 yıl düzensizlik olabilir</a:t>
            </a:r>
            <a:endParaRPr lang="tr-TR" dirty="0">
              <a:solidFill>
                <a:srgbClr val="C0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136338"/>
            <a:ext cx="4248472" cy="3236877"/>
          </a:xfrm>
          <a:prstGeom prst="rect">
            <a:avLst/>
          </a:prstGeom>
        </p:spPr>
      </p:pic>
    </p:spTree>
    <p:extLst>
      <p:ext uri="{BB962C8B-B14F-4D97-AF65-F5344CB8AC3E}">
        <p14:creationId xmlns:p14="http://schemas.microsoft.com/office/powerpoint/2010/main" val="281549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96752"/>
            <a:ext cx="3312368" cy="4524315"/>
          </a:xfrm>
          <a:prstGeom prst="rect">
            <a:avLst/>
          </a:prstGeom>
        </p:spPr>
        <p:txBody>
          <a:bodyPr wrap="square">
            <a:spAutoFit/>
          </a:bodyPr>
          <a:lstStyle/>
          <a:p>
            <a:r>
              <a:rPr lang="tr-TR" b="1" dirty="0">
                <a:solidFill>
                  <a:schemeClr val="accent4">
                    <a:lumMod val="60000"/>
                    <a:lumOff val="40000"/>
                  </a:schemeClr>
                </a:solidFill>
                <a:latin typeface="Comic Sans MS" pitchFamily="66" charset="0"/>
              </a:rPr>
              <a:t>ADET DÖNEMİNDE ORTAYA ÇIKABİLECEK SORUNLAR:</a:t>
            </a:r>
            <a:br>
              <a:rPr lang="tr-TR" b="1" dirty="0">
                <a:solidFill>
                  <a:schemeClr val="accent4">
                    <a:lumMod val="60000"/>
                    <a:lumOff val="40000"/>
                  </a:schemeClr>
                </a:solidFill>
                <a:latin typeface="Comic Sans MS" pitchFamily="66" charset="0"/>
              </a:rPr>
            </a:br>
            <a:endParaRPr lang="tr-TR" b="1" dirty="0" smtClean="0">
              <a:solidFill>
                <a:schemeClr val="accent4">
                  <a:lumMod val="60000"/>
                  <a:lumOff val="40000"/>
                </a:schemeClr>
              </a:solidFill>
              <a:latin typeface="Comic Sans MS" pitchFamily="66" charset="0"/>
            </a:endParaRPr>
          </a:p>
          <a:p>
            <a:r>
              <a:rPr lang="tr-TR" b="1" dirty="0">
                <a:latin typeface="Comic Sans MS" pitchFamily="66" charset="0"/>
              </a:rPr>
              <a:t/>
            </a:r>
            <a:br>
              <a:rPr lang="tr-TR" b="1" dirty="0">
                <a:latin typeface="Comic Sans MS" pitchFamily="66" charset="0"/>
              </a:rPr>
            </a:br>
            <a:r>
              <a:rPr lang="tr-TR" b="1" dirty="0">
                <a:latin typeface="Comic Sans MS" pitchFamily="66" charset="0"/>
              </a:rPr>
              <a:t>1-)Adet </a:t>
            </a:r>
            <a:r>
              <a:rPr lang="tr-TR" b="1" dirty="0" smtClean="0">
                <a:latin typeface="Comic Sans MS" pitchFamily="66" charset="0"/>
              </a:rPr>
              <a:t>düzensizlikleri</a:t>
            </a:r>
          </a:p>
          <a:p>
            <a:r>
              <a:rPr lang="tr-TR" b="1" dirty="0">
                <a:latin typeface="Comic Sans MS" pitchFamily="66" charset="0"/>
              </a:rPr>
              <a:t/>
            </a:r>
            <a:br>
              <a:rPr lang="tr-TR" b="1" dirty="0">
                <a:latin typeface="Comic Sans MS" pitchFamily="66" charset="0"/>
              </a:rPr>
            </a:br>
            <a:r>
              <a:rPr lang="tr-TR" b="1" dirty="0">
                <a:latin typeface="Comic Sans MS" pitchFamily="66" charset="0"/>
              </a:rPr>
              <a:t>2-)</a:t>
            </a:r>
            <a:r>
              <a:rPr lang="tr-TR" b="1" dirty="0" smtClean="0">
                <a:latin typeface="Comic Sans MS" pitchFamily="66" charset="0"/>
              </a:rPr>
              <a:t>Akıntılar</a:t>
            </a:r>
          </a:p>
          <a:p>
            <a:r>
              <a:rPr lang="tr-TR" b="1" dirty="0">
                <a:latin typeface="Comic Sans MS" pitchFamily="66" charset="0"/>
              </a:rPr>
              <a:t/>
            </a:r>
            <a:br>
              <a:rPr lang="tr-TR" b="1" dirty="0">
                <a:latin typeface="Comic Sans MS" pitchFamily="66" charset="0"/>
              </a:rPr>
            </a:br>
            <a:r>
              <a:rPr lang="tr-TR" b="1" dirty="0">
                <a:latin typeface="Comic Sans MS" pitchFamily="66" charset="0"/>
              </a:rPr>
              <a:t>3-)Karın ve kasık </a:t>
            </a:r>
            <a:r>
              <a:rPr lang="tr-TR" b="1" dirty="0" smtClean="0">
                <a:latin typeface="Comic Sans MS" pitchFamily="66" charset="0"/>
              </a:rPr>
              <a:t>ağrısı</a:t>
            </a:r>
          </a:p>
          <a:p>
            <a:r>
              <a:rPr lang="tr-TR" b="1" dirty="0">
                <a:latin typeface="Comic Sans MS" pitchFamily="66" charset="0"/>
              </a:rPr>
              <a:t/>
            </a:r>
            <a:br>
              <a:rPr lang="tr-TR" b="1" dirty="0">
                <a:latin typeface="Comic Sans MS" pitchFamily="66" charset="0"/>
              </a:rPr>
            </a:br>
            <a:r>
              <a:rPr lang="tr-TR" b="1" dirty="0">
                <a:latin typeface="Comic Sans MS" pitchFamily="66" charset="0"/>
              </a:rPr>
              <a:t>4-)Adet öncesi </a:t>
            </a:r>
            <a:r>
              <a:rPr lang="tr-TR" b="1" dirty="0" smtClean="0">
                <a:latin typeface="Comic Sans MS" pitchFamily="66" charset="0"/>
              </a:rPr>
              <a:t>gerginlik</a:t>
            </a:r>
          </a:p>
          <a:p>
            <a:r>
              <a:rPr lang="tr-TR" b="1" dirty="0">
                <a:latin typeface="Comic Sans MS" pitchFamily="66" charset="0"/>
              </a:rPr>
              <a:t/>
            </a:r>
            <a:br>
              <a:rPr lang="tr-TR" b="1" dirty="0">
                <a:latin typeface="Comic Sans MS" pitchFamily="66" charset="0"/>
              </a:rPr>
            </a:br>
            <a:r>
              <a:rPr lang="tr-TR" b="1" dirty="0">
                <a:latin typeface="Comic Sans MS" pitchFamily="66" charset="0"/>
              </a:rPr>
              <a:t>5-)Adet </a:t>
            </a:r>
            <a:r>
              <a:rPr lang="tr-TR" b="1" dirty="0" smtClean="0">
                <a:latin typeface="Comic Sans MS" pitchFamily="66" charset="0"/>
              </a:rPr>
              <a:t>sancısı</a:t>
            </a:r>
          </a:p>
          <a:p>
            <a:r>
              <a:rPr lang="tr-TR" b="1" dirty="0">
                <a:latin typeface="Comic Sans MS" pitchFamily="66" charset="0"/>
              </a:rPr>
              <a:t/>
            </a:r>
            <a:br>
              <a:rPr lang="tr-TR" b="1" dirty="0">
                <a:latin typeface="Comic Sans MS" pitchFamily="66" charset="0"/>
              </a:rPr>
            </a:br>
            <a:r>
              <a:rPr lang="tr-TR" b="1" dirty="0">
                <a:latin typeface="Comic Sans MS" pitchFamily="66" charset="0"/>
              </a:rPr>
              <a:t>6-)Genç kızlarda tüylenme</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96753"/>
            <a:ext cx="4824536" cy="4524314"/>
          </a:xfrm>
          <a:prstGeom prst="rect">
            <a:avLst/>
          </a:prstGeom>
        </p:spPr>
      </p:pic>
    </p:spTree>
    <p:extLst>
      <p:ext uri="{BB962C8B-B14F-4D97-AF65-F5344CB8AC3E}">
        <p14:creationId xmlns:p14="http://schemas.microsoft.com/office/powerpoint/2010/main" val="259802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683568" y="404664"/>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defRPr/>
            </a:pPr>
            <a:r>
              <a:rPr lang="tr-TR" sz="3200" b="1" dirty="0">
                <a:solidFill>
                  <a:schemeClr val="accent2">
                    <a:lumMod val="75000"/>
                  </a:schemeClr>
                </a:solidFill>
                <a:effectLst>
                  <a:outerShdw blurRad="38100" dist="38100" dir="2700000" algn="tl">
                    <a:srgbClr val="000000"/>
                  </a:outerShdw>
                </a:effectLst>
                <a:latin typeface="Arial" charset="0"/>
              </a:rPr>
              <a:t>Kramplar</a:t>
            </a:r>
          </a:p>
        </p:txBody>
      </p:sp>
      <p:sp>
        <p:nvSpPr>
          <p:cNvPr id="46084" name="Text Box 4"/>
          <p:cNvSpPr txBox="1">
            <a:spLocks noChangeArrowheads="1"/>
          </p:cNvSpPr>
          <p:nvPr/>
        </p:nvSpPr>
        <p:spPr bwMode="auto">
          <a:xfrm>
            <a:off x="323528" y="1268760"/>
            <a:ext cx="770485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tr-TR" sz="3000" dirty="0" smtClean="0">
                <a:latin typeface="Times New Roman" pitchFamily="18" charset="0"/>
              </a:rPr>
              <a:t>Bazı </a:t>
            </a:r>
            <a:r>
              <a:rPr lang="tr-TR" sz="3000" dirty="0">
                <a:latin typeface="Times New Roman" pitchFamily="18" charset="0"/>
              </a:rPr>
              <a:t>kızlar, adet kanamaları sırasına rahatsızlık duyarlar. Bunun en yaygın olan şekli, karnın alt kısmındaki  kramplardır. Ağrı bazen sürekli bir sancı bazen de bir ağırlık duygusu şeklinde olabilir.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645826"/>
            <a:ext cx="7560840" cy="3096344"/>
          </a:xfrm>
          <a:prstGeom prst="rect">
            <a:avLst/>
          </a:prstGeom>
        </p:spPr>
      </p:pic>
    </p:spTree>
    <p:extLst>
      <p:ext uri="{BB962C8B-B14F-4D97-AF65-F5344CB8AC3E}">
        <p14:creationId xmlns:p14="http://schemas.microsoft.com/office/powerpoint/2010/main" val="3824314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checkerboard(across)">
                                      <p:cBhvr>
                                        <p:cTn id="12"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23850" y="404664"/>
            <a:ext cx="40322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defRPr/>
            </a:pPr>
            <a:r>
              <a:rPr lang="tr-TR" sz="3200" b="1" dirty="0">
                <a:solidFill>
                  <a:srgbClr val="FF0000"/>
                </a:solidFill>
                <a:effectLst>
                  <a:outerShdw blurRad="38100" dist="38100" dir="2700000" algn="tl">
                    <a:srgbClr val="000000"/>
                  </a:outerShdw>
                </a:effectLst>
                <a:latin typeface="Arial" charset="0"/>
              </a:rPr>
              <a:t>Kramplara </a:t>
            </a:r>
          </a:p>
          <a:p>
            <a:pPr marL="457200" indent="-457200" algn="ctr">
              <a:defRPr/>
            </a:pPr>
            <a:r>
              <a:rPr lang="tr-TR" sz="3200" b="1" dirty="0">
                <a:solidFill>
                  <a:srgbClr val="FF0000"/>
                </a:solidFill>
                <a:effectLst>
                  <a:outerShdw blurRad="38100" dist="38100" dir="2700000" algn="tl">
                    <a:srgbClr val="000000"/>
                  </a:outerShdw>
                </a:effectLst>
                <a:latin typeface="Arial" charset="0"/>
              </a:rPr>
              <a:t>(adet sancılarına)</a:t>
            </a:r>
          </a:p>
          <a:p>
            <a:pPr marL="457200" indent="-457200" algn="ctr">
              <a:defRPr/>
            </a:pPr>
            <a:r>
              <a:rPr lang="tr-TR" sz="3200" b="1" dirty="0">
                <a:solidFill>
                  <a:srgbClr val="FF0000"/>
                </a:solidFill>
                <a:effectLst>
                  <a:outerShdw blurRad="38100" dist="38100" dir="2700000" algn="tl">
                    <a:srgbClr val="000000"/>
                  </a:outerShdw>
                </a:effectLst>
                <a:latin typeface="Arial" charset="0"/>
              </a:rPr>
              <a:t> karşı neler yapabilirsiniz?</a:t>
            </a:r>
          </a:p>
        </p:txBody>
      </p:sp>
      <p:sp>
        <p:nvSpPr>
          <p:cNvPr id="47108" name="Text Box 4"/>
          <p:cNvSpPr txBox="1">
            <a:spLocks noChangeArrowheads="1"/>
          </p:cNvSpPr>
          <p:nvPr/>
        </p:nvSpPr>
        <p:spPr bwMode="auto">
          <a:xfrm>
            <a:off x="683568" y="2925762"/>
            <a:ext cx="20462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defRPr/>
            </a:pPr>
            <a:r>
              <a:rPr lang="tr-TR" sz="3000" dirty="0">
                <a:effectLst>
                  <a:outerShdw blurRad="38100" dist="38100" dir="2700000" algn="tl">
                    <a:srgbClr val="000000"/>
                  </a:outerShdw>
                </a:effectLst>
                <a:latin typeface="Arial Black" pitchFamily="34" charset="0"/>
              </a:rPr>
              <a:t>Egzersiz</a:t>
            </a:r>
          </a:p>
        </p:txBody>
      </p:sp>
      <p:pic>
        <p:nvPicPr>
          <p:cNvPr id="47109" name="Picture 5" descr="egzers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104611"/>
            <a:ext cx="411480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1547664" y="4188654"/>
            <a:ext cx="1835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defRPr/>
            </a:pPr>
            <a:r>
              <a:rPr lang="tr-TR" sz="3000" dirty="0">
                <a:effectLst>
                  <a:outerShdw blurRad="38100" dist="38100" dir="2700000" algn="tl">
                    <a:srgbClr val="000000"/>
                  </a:outerShdw>
                </a:effectLst>
                <a:latin typeface="Arial Black" pitchFamily="34" charset="0"/>
              </a:rPr>
              <a:t>Ilık duş</a:t>
            </a:r>
            <a:endParaRPr lang="tr-TR" sz="3600" dirty="0">
              <a:effectLst>
                <a:outerShdw blurRad="38100" dist="38100" dir="2700000" algn="tl">
                  <a:srgbClr val="000000"/>
                </a:outerShdw>
              </a:effectLst>
              <a:latin typeface="Arial Black" pitchFamily="34" charset="0"/>
            </a:endParaRPr>
          </a:p>
        </p:txBody>
      </p:sp>
      <p:sp>
        <p:nvSpPr>
          <p:cNvPr id="47111" name="Text Box 7"/>
          <p:cNvSpPr txBox="1">
            <a:spLocks noChangeArrowheads="1"/>
          </p:cNvSpPr>
          <p:nvPr/>
        </p:nvSpPr>
        <p:spPr bwMode="auto">
          <a:xfrm>
            <a:off x="1920875" y="5465583"/>
            <a:ext cx="56070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defRPr/>
            </a:pPr>
            <a:r>
              <a:rPr lang="tr-TR" sz="3000" dirty="0">
                <a:effectLst>
                  <a:outerShdw blurRad="38100" dist="38100" dir="2700000" algn="tl">
                    <a:srgbClr val="000000"/>
                  </a:outerShdw>
                </a:effectLst>
                <a:latin typeface="Arial Black" pitchFamily="34" charset="0"/>
              </a:rPr>
              <a:t>Ayaklara sıcak su torbası</a:t>
            </a:r>
            <a:endParaRPr lang="tr-TR" sz="3600" dirty="0">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1440450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checkerboard(across)">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blinds(horizontal)">
                                      <p:cBhvr>
                                        <p:cTn id="17" dur="500"/>
                                        <p:tgtEl>
                                          <p:spTgt spid="47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7110"/>
                                        </p:tgtEl>
                                        <p:attrNameLst>
                                          <p:attrName>style.visibility</p:attrName>
                                        </p:attrNameLst>
                                      </p:cBhvr>
                                      <p:to>
                                        <p:strVal val="visible"/>
                                      </p:to>
                                    </p:set>
                                    <p:animEffect transition="in" filter="strips(downRight)">
                                      <p:cBhvr>
                                        <p:cTn id="22" dur="500"/>
                                        <p:tgtEl>
                                          <p:spTgt spid="47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7111"/>
                                        </p:tgtEl>
                                        <p:attrNameLst>
                                          <p:attrName>style.visibility</p:attrName>
                                        </p:attrNameLst>
                                      </p:cBhvr>
                                      <p:to>
                                        <p:strVal val="visible"/>
                                      </p:to>
                                    </p:set>
                                    <p:animEffect transition="in" filter="strips(downRight)">
                                      <p:cBhvr>
                                        <p:cTn id="27"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8" grpId="0" autoUpdateAnimBg="0"/>
      <p:bldP spid="47110" grpId="0" autoUpdateAnimBg="0"/>
      <p:bldP spid="4711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8600" y="442822"/>
            <a:ext cx="7467600" cy="1143000"/>
          </a:xfrm>
        </p:spPr>
        <p:txBody>
          <a:bodyPr>
            <a:noAutofit/>
          </a:bodyPr>
          <a:lstStyle/>
          <a:p>
            <a:pPr algn="ctr"/>
            <a:r>
              <a:rPr lang="tr-TR" sz="4000" b="1" dirty="0">
                <a:solidFill>
                  <a:schemeClr val="accent1">
                    <a:lumMod val="75000"/>
                  </a:schemeClr>
                </a:solidFill>
                <a:latin typeface="Algerian" panose="04020705040A02060702" pitchFamily="82" charset="0"/>
              </a:rPr>
              <a:t>ÖNERİLER</a:t>
            </a:r>
          </a:p>
        </p:txBody>
      </p:sp>
      <p:sp>
        <p:nvSpPr>
          <p:cNvPr id="3" name="İçerik Yer Tutucusu 2"/>
          <p:cNvSpPr>
            <a:spLocks noGrp="1"/>
          </p:cNvSpPr>
          <p:nvPr>
            <p:ph sz="quarter" idx="1"/>
          </p:nvPr>
        </p:nvSpPr>
        <p:spPr>
          <a:xfrm>
            <a:off x="251520" y="2456078"/>
            <a:ext cx="4952892" cy="2197057"/>
          </a:xfrm>
        </p:spPr>
        <p:txBody>
          <a:bodyPr>
            <a:normAutofit lnSpcReduction="10000"/>
          </a:bodyPr>
          <a:lstStyle/>
          <a:p>
            <a:pPr marL="0" indent="0">
              <a:buNone/>
            </a:pPr>
            <a:r>
              <a:rPr lang="tr-TR" sz="3500" dirty="0" smtClean="0"/>
              <a:t>Belli bir sanat dalıyla ilgilenip kendimizi bu alanlarda geliştirebiliriz.</a:t>
            </a:r>
            <a:endParaRPr lang="tr-TR" sz="3500" dirty="0"/>
          </a:p>
          <a:p>
            <a:endParaRPr lang="tr-TR" dirty="0"/>
          </a:p>
          <a:p>
            <a:endParaRPr lang="tr-TR" dirty="0"/>
          </a:p>
        </p:txBody>
      </p:sp>
      <p:pic>
        <p:nvPicPr>
          <p:cNvPr id="9218" name="Picture 2" descr="C:\Users\Selcuk\Desktop\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564904"/>
            <a:ext cx="2735580" cy="1820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C:\Users\Selcuk\Desktop\indir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25144"/>
            <a:ext cx="2407018" cy="1983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1" name="Picture 5" descr="C:\Users\Selcuk\Desktop\images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16632"/>
            <a:ext cx="2864797" cy="1776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4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57200"/>
            <a:ext cx="8229600" cy="1143000"/>
          </a:xfrm>
        </p:spPr>
        <p:txBody>
          <a:bodyPr/>
          <a:lstStyle/>
          <a:p>
            <a:pPr algn="ctr"/>
            <a:r>
              <a:rPr lang="tr-TR" dirty="0">
                <a:solidFill>
                  <a:schemeClr val="tx2">
                    <a:lumMod val="75000"/>
                  </a:schemeClr>
                </a:solidFill>
              </a:rPr>
              <a:t>ERGENLİK NEDİR?</a:t>
            </a:r>
          </a:p>
        </p:txBody>
      </p:sp>
      <p:sp>
        <p:nvSpPr>
          <p:cNvPr id="3" name="İçerik Yer Tutucusu 2"/>
          <p:cNvSpPr>
            <a:spLocks noGrp="1"/>
          </p:cNvSpPr>
          <p:nvPr>
            <p:ph sz="quarter" idx="1"/>
          </p:nvPr>
        </p:nvSpPr>
        <p:spPr>
          <a:xfrm>
            <a:off x="457200" y="1700808"/>
            <a:ext cx="4258816" cy="4623792"/>
          </a:xfrm>
        </p:spPr>
        <p:txBody>
          <a:bodyPr/>
          <a:lstStyle/>
          <a:p>
            <a:r>
              <a:rPr lang="tr-TR" dirty="0"/>
              <a:t>Büyüme, olgunlaşma anlamına gelir</a:t>
            </a:r>
            <a:r>
              <a:rPr lang="tr-TR" dirty="0" smtClean="0"/>
              <a:t>.</a:t>
            </a:r>
          </a:p>
          <a:p>
            <a:endParaRPr lang="tr-TR" dirty="0"/>
          </a:p>
          <a:p>
            <a:r>
              <a:rPr lang="tr-TR" dirty="0"/>
              <a:t>Çocuklukla yetişkinlik arasındaki dönemdir</a:t>
            </a:r>
            <a:r>
              <a:rPr lang="tr-TR" dirty="0" smtClean="0"/>
              <a:t>.</a:t>
            </a:r>
          </a:p>
          <a:p>
            <a:endParaRPr lang="tr-TR" dirty="0"/>
          </a:p>
          <a:p>
            <a:r>
              <a:rPr lang="tr-TR" dirty="0"/>
              <a:t>Bir kız için ergenlik </a:t>
            </a:r>
            <a:r>
              <a:rPr lang="tr-TR" dirty="0" smtClean="0"/>
              <a:t>çocukluktan </a:t>
            </a:r>
            <a:r>
              <a:rPr lang="tr-TR" dirty="0"/>
              <a:t>çıkıp genç kız olmaya atılan ilk adımdır.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28800"/>
            <a:ext cx="4032447" cy="4695800"/>
          </a:xfrm>
          <a:prstGeom prst="rect">
            <a:avLst/>
          </a:prstGeom>
        </p:spPr>
      </p:pic>
    </p:spTree>
    <p:extLst>
      <p:ext uri="{BB962C8B-B14F-4D97-AF65-F5344CB8AC3E}">
        <p14:creationId xmlns:p14="http://schemas.microsoft.com/office/powerpoint/2010/main" val="3243730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187624" y="548680"/>
            <a:ext cx="5688632" cy="1368152"/>
          </a:xfrm>
        </p:spPr>
        <p:txBody>
          <a:bodyPr>
            <a:normAutofit lnSpcReduction="10000"/>
          </a:bodyPr>
          <a:lstStyle/>
          <a:p>
            <a:r>
              <a:rPr lang="tr-TR" sz="2800" b="1" dirty="0"/>
              <a:t>ERGENLİK  DÖNEMİNDE BESLENMEYE DİKKAT EDİLMELİ;</a:t>
            </a:r>
          </a:p>
          <a:p>
            <a:endParaRPr lang="tr-TR" dirty="0"/>
          </a:p>
        </p:txBody>
      </p:sp>
      <p:sp>
        <p:nvSpPr>
          <p:cNvPr id="4" name="Rectangle 3"/>
          <p:cNvSpPr>
            <a:spLocks noChangeArrowheads="1"/>
          </p:cNvSpPr>
          <p:nvPr/>
        </p:nvSpPr>
        <p:spPr bwMode="auto">
          <a:xfrm>
            <a:off x="35496" y="1916832"/>
            <a:ext cx="446449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endParaRPr lang="tr-TR" sz="2400" b="1" dirty="0">
              <a:solidFill>
                <a:schemeClr val="tx2"/>
              </a:solidFill>
              <a:effectLst>
                <a:outerShdw blurRad="38100" dist="38100" dir="2700000" algn="tl">
                  <a:srgbClr val="000000"/>
                </a:outerShdw>
              </a:effectLst>
              <a:latin typeface="Arial" charset="0"/>
            </a:endParaRPr>
          </a:p>
          <a:p>
            <a:pPr marL="457200" indent="-457200" algn="ctr"/>
            <a:r>
              <a:rPr lang="tr-TR" sz="2400" b="1" dirty="0">
                <a:solidFill>
                  <a:schemeClr val="tx2"/>
                </a:solidFill>
                <a:effectLst>
                  <a:outerShdw blurRad="38100" dist="38100" dir="2700000" algn="tl">
                    <a:srgbClr val="000000"/>
                  </a:outerShdw>
                </a:effectLst>
                <a:latin typeface="Arial" charset="0"/>
              </a:rPr>
              <a:t>Doğru beslenme , dört temel besin grubundan </a:t>
            </a:r>
          </a:p>
          <a:p>
            <a:pPr marL="457200" indent="-457200" algn="ctr"/>
            <a:r>
              <a:rPr lang="tr-TR" sz="2400" b="1" dirty="0">
                <a:solidFill>
                  <a:srgbClr val="FF0000"/>
                </a:solidFill>
                <a:effectLst>
                  <a:outerShdw blurRad="38100" dist="38100" dir="2700000" algn="tl">
                    <a:srgbClr val="000000"/>
                  </a:outerShdw>
                </a:effectLst>
                <a:latin typeface="Arial" charset="0"/>
              </a:rPr>
              <a:t>(karbonhidrat, protein, yağ ve vitamin) </a:t>
            </a:r>
          </a:p>
          <a:p>
            <a:pPr marL="457200" indent="-457200" algn="ctr"/>
            <a:r>
              <a:rPr lang="tr-TR" sz="2400" b="1" dirty="0">
                <a:solidFill>
                  <a:schemeClr val="tx2"/>
                </a:solidFill>
                <a:effectLst>
                  <a:outerShdw blurRad="38100" dist="38100" dir="2700000" algn="tl">
                    <a:srgbClr val="000000"/>
                  </a:outerShdw>
                </a:effectLst>
                <a:latin typeface="Arial" charset="0"/>
              </a:rPr>
              <a:t>çeşitli yiyeceklerin seçilmesi; özellikle </a:t>
            </a:r>
          </a:p>
          <a:p>
            <a:pPr marL="457200" indent="-457200" algn="ctr"/>
            <a:r>
              <a:rPr lang="tr-TR" sz="2400" b="1" dirty="0">
                <a:solidFill>
                  <a:srgbClr val="FF0000"/>
                </a:solidFill>
                <a:effectLst>
                  <a:outerShdw blurRad="38100" dist="38100" dir="2700000" algn="tl">
                    <a:srgbClr val="000000"/>
                  </a:outerShdw>
                </a:effectLst>
                <a:latin typeface="Arial" charset="0"/>
              </a:rPr>
              <a:t>süt, yoğurt ve peynir</a:t>
            </a:r>
          </a:p>
          <a:p>
            <a:pPr marL="457200" indent="-457200" algn="ctr"/>
            <a:r>
              <a:rPr lang="tr-TR" sz="2400" b="1" dirty="0">
                <a:solidFill>
                  <a:schemeClr val="tx2"/>
                </a:solidFill>
                <a:effectLst>
                  <a:outerShdw blurRad="38100" dist="38100" dir="2700000" algn="tl">
                    <a:srgbClr val="000000"/>
                  </a:outerShdw>
                </a:effectLst>
                <a:latin typeface="Arial" charset="0"/>
              </a:rPr>
              <a:t>gibi kalsiyum açısından zengin </a:t>
            </a:r>
          </a:p>
          <a:p>
            <a:pPr marL="457200" indent="-457200" algn="ctr"/>
            <a:r>
              <a:rPr lang="tr-TR" sz="2400" b="1" dirty="0">
                <a:solidFill>
                  <a:schemeClr val="tx2"/>
                </a:solidFill>
                <a:effectLst>
                  <a:outerShdw blurRad="38100" dist="38100" dir="2700000" algn="tl">
                    <a:srgbClr val="000000"/>
                  </a:outerShdw>
                </a:effectLst>
                <a:latin typeface="Arial" charset="0"/>
              </a:rPr>
              <a:t>yiyeceklerin alınması</a:t>
            </a:r>
          </a:p>
          <a:p>
            <a:pPr marL="457200" indent="-457200" algn="ctr"/>
            <a:r>
              <a:rPr lang="tr-TR" sz="2400" b="1" dirty="0">
                <a:solidFill>
                  <a:schemeClr val="tx2"/>
                </a:solidFill>
                <a:effectLst>
                  <a:outerShdw blurRad="38100" dist="38100" dir="2700000" algn="tl">
                    <a:srgbClr val="000000"/>
                  </a:outerShdw>
                </a:effectLst>
                <a:latin typeface="Arial" charset="0"/>
              </a:rPr>
              <a:t>demektir.</a:t>
            </a:r>
          </a:p>
        </p:txBody>
      </p:sp>
      <p:sp>
        <p:nvSpPr>
          <p:cNvPr id="2" name="AutoShape 2" descr="Ergenlik Döneminde Beslenme"/>
          <p:cNvSpPr>
            <a:spLocks noChangeAspect="1" noChangeArrowheads="1"/>
          </p:cNvSpPr>
          <p:nvPr/>
        </p:nvSpPr>
        <p:spPr bwMode="auto">
          <a:xfrm>
            <a:off x="155575" y="-822325"/>
            <a:ext cx="25717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189393"/>
            <a:ext cx="4320480" cy="4539785"/>
          </a:xfrm>
          <a:prstGeom prst="rect">
            <a:avLst/>
          </a:prstGeom>
        </p:spPr>
      </p:pic>
    </p:spTree>
    <p:extLst>
      <p:ext uri="{BB962C8B-B14F-4D97-AF65-F5344CB8AC3E}">
        <p14:creationId xmlns:p14="http://schemas.microsoft.com/office/powerpoint/2010/main" val="10614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Effect transition="in" filter="box(out)">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683568" y="1051956"/>
            <a:ext cx="5370363" cy="3724275"/>
          </a:xfrm>
        </p:spPr>
        <p:txBody>
          <a:bodyPr/>
          <a:lstStyle/>
          <a:p>
            <a:pPr eaLnBrk="1" hangingPunct="1">
              <a:lnSpc>
                <a:spcPct val="90000"/>
              </a:lnSpc>
              <a:buClr>
                <a:srgbClr val="E91BB3"/>
              </a:buClr>
              <a:buSzPct val="90000"/>
              <a:buFont typeface="Wingdings" pitchFamily="2" charset="2"/>
              <a:buChar char="q"/>
            </a:pPr>
            <a:r>
              <a:rPr lang="tr-TR" sz="2600" b="1" dirty="0"/>
              <a:t>     </a:t>
            </a:r>
            <a:r>
              <a:rPr lang="tr-TR" b="1" dirty="0"/>
              <a:t>Ergen bedensel aktivite ve daha iyisi </a:t>
            </a:r>
            <a:r>
              <a:rPr lang="tr-TR" b="1" dirty="0">
                <a:solidFill>
                  <a:srgbClr val="CC3300"/>
                </a:solidFill>
              </a:rPr>
              <a:t>spor</a:t>
            </a:r>
            <a:r>
              <a:rPr lang="tr-TR" b="1" dirty="0"/>
              <a:t> yapmalı, öğün aralarında yenen şekerli ve yağlı besinleri azaltmalı. Bunların yerine sebze ve meyve tüketmelidir.</a:t>
            </a:r>
          </a:p>
          <a:p>
            <a:pPr eaLnBrk="1" hangingPunct="1">
              <a:lnSpc>
                <a:spcPct val="90000"/>
              </a:lnSpc>
              <a:buClr>
                <a:schemeClr val="hlink"/>
              </a:buClr>
              <a:buSzTx/>
              <a:buFont typeface="Wingdings" pitchFamily="2" charset="2"/>
              <a:buChar char="q"/>
            </a:pPr>
            <a:endParaRPr lang="tr-TR" b="1" dirty="0"/>
          </a:p>
          <a:p>
            <a:pPr eaLnBrk="1" hangingPunct="1">
              <a:lnSpc>
                <a:spcPct val="90000"/>
              </a:lnSpc>
              <a:buClr>
                <a:srgbClr val="E91BB3"/>
              </a:buClr>
              <a:buSzTx/>
              <a:buFont typeface="Wingdings" pitchFamily="2" charset="2"/>
              <a:buChar char="q"/>
            </a:pPr>
            <a:r>
              <a:rPr lang="tr-TR" b="1" dirty="0"/>
              <a:t>     Bu sayede kemik mineral yoğunluğu da artacaktır.</a:t>
            </a:r>
          </a:p>
          <a:p>
            <a:pPr eaLnBrk="1" hangingPunct="1">
              <a:lnSpc>
                <a:spcPct val="90000"/>
              </a:lnSpc>
              <a:buClr>
                <a:schemeClr val="hlink"/>
              </a:buClr>
              <a:buSzTx/>
              <a:buFont typeface="Wingdings" pitchFamily="2" charset="2"/>
              <a:buNone/>
            </a:pPr>
            <a:r>
              <a:rPr lang="tr-TR" sz="2300" b="1" dirty="0"/>
              <a:t>     </a:t>
            </a:r>
          </a:p>
        </p:txBody>
      </p:sp>
      <p:pic>
        <p:nvPicPr>
          <p:cNvPr id="6146" name="Picture 2" descr="C:\Users\Selcuk\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4664"/>
            <a:ext cx="22860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Selcuk\Desktop\indir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797152"/>
            <a:ext cx="3168352"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Selcuk\Desktop\indir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814524"/>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Selcuk\Desktop\indir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057" y="2833670"/>
            <a:ext cx="2286000" cy="2179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Başlık 1"/>
          <p:cNvSpPr>
            <a:spLocks noGrp="1"/>
          </p:cNvSpPr>
          <p:nvPr>
            <p:ph type="title"/>
          </p:nvPr>
        </p:nvSpPr>
        <p:spPr>
          <a:xfrm>
            <a:off x="467544" y="332656"/>
            <a:ext cx="7920880" cy="720080"/>
          </a:xfrm>
        </p:spPr>
        <p:txBody>
          <a:bodyPr>
            <a:normAutofit/>
          </a:bodyPr>
          <a:lstStyle/>
          <a:p>
            <a:pPr algn="ctr" eaLnBrk="1" hangingPunct="1"/>
            <a:r>
              <a:rPr lang="tr-TR" altLang="tr-TR" sz="3600" b="1" dirty="0">
                <a:solidFill>
                  <a:srgbClr val="006666"/>
                </a:solidFill>
                <a:latin typeface="Comic Sans MS" pitchFamily="66" charset="0"/>
              </a:rPr>
              <a:t>Ergenlik ve Kişisel Hijyen</a:t>
            </a:r>
          </a:p>
        </p:txBody>
      </p:sp>
      <p:sp>
        <p:nvSpPr>
          <p:cNvPr id="7171" name="İçerik Yer Tutucusu 2"/>
          <p:cNvSpPr>
            <a:spLocks noGrp="1"/>
          </p:cNvSpPr>
          <p:nvPr>
            <p:ph idx="1"/>
          </p:nvPr>
        </p:nvSpPr>
        <p:spPr>
          <a:xfrm>
            <a:off x="457200" y="1143000"/>
            <a:ext cx="5943600" cy="4983163"/>
          </a:xfrm>
        </p:spPr>
        <p:txBody>
          <a:bodyPr/>
          <a:lstStyle/>
          <a:p>
            <a:pPr marL="0" indent="0">
              <a:buFontTx/>
              <a:buNone/>
              <a:defRPr/>
            </a:pPr>
            <a:r>
              <a:rPr lang="tr-TR" sz="1800" b="1" dirty="0">
                <a:solidFill>
                  <a:srgbClr val="FF0000"/>
                </a:solidFill>
                <a:latin typeface="Comic Sans MS" pitchFamily="66" charset="0"/>
              </a:rPr>
              <a:t>Deri Temizliği</a:t>
            </a:r>
          </a:p>
          <a:p>
            <a:pPr marL="0" indent="0">
              <a:buFontTx/>
              <a:buNone/>
              <a:defRPr/>
            </a:pPr>
            <a:r>
              <a:rPr lang="tr-TR" sz="1800" b="1" dirty="0">
                <a:latin typeface="Comic Sans MS" pitchFamily="66" charset="0"/>
              </a:rPr>
              <a:t>Sabun ve 37°-38° C sıcaklıktaki suyla yapılan banyo kir ve salgıların temizlenmesini sağlar. En az haftada 1 kez böyle bir banyo yapılmalıdır. </a:t>
            </a:r>
          </a:p>
          <a:p>
            <a:pPr marL="0" indent="0">
              <a:buFontTx/>
              <a:buNone/>
              <a:defRPr/>
            </a:pPr>
            <a:r>
              <a:rPr lang="tr-TR" sz="1800" b="1" dirty="0">
                <a:solidFill>
                  <a:srgbClr val="FF0000"/>
                </a:solidFill>
                <a:latin typeface="Comic Sans MS" pitchFamily="66" charset="0"/>
              </a:rPr>
              <a:t>Saçların Temizliği</a:t>
            </a:r>
          </a:p>
          <a:p>
            <a:pPr marL="0" indent="0">
              <a:buFontTx/>
              <a:buNone/>
              <a:defRPr/>
            </a:pPr>
            <a:r>
              <a:rPr lang="tr-TR" sz="1800" b="1" dirty="0">
                <a:latin typeface="Comic Sans MS" pitchFamily="66" charset="0"/>
              </a:rPr>
              <a:t>Saçların temizliği sağlığı etkiler. Çünkü bazı enfeksiyon etkenleri ve parazitler, kirli saçlara ve o bölgedeki deriye daha kolay yerleşir. Saçların en az haftada 2 kez yıkanması gerekir. </a:t>
            </a:r>
            <a:r>
              <a:rPr lang="tr-TR" sz="1800" b="1" i="1" dirty="0">
                <a:solidFill>
                  <a:srgbClr val="FF0000"/>
                </a:solidFill>
                <a:latin typeface="Comic Sans MS" pitchFamily="66" charset="0"/>
              </a:rPr>
              <a:t>Saçlı deri yağlı ise, daha sık yıkanmalıdır.</a:t>
            </a:r>
            <a:r>
              <a:rPr lang="tr-TR" sz="1800" b="1" i="1" dirty="0">
                <a:solidFill>
                  <a:schemeClr val="accent1">
                    <a:lumMod val="50000"/>
                  </a:schemeClr>
                </a:solidFill>
                <a:latin typeface="Comic Sans MS" pitchFamily="66" charset="0"/>
              </a:rPr>
              <a:t> </a:t>
            </a:r>
          </a:p>
          <a:p>
            <a:pPr marL="0" indent="0">
              <a:buFontTx/>
              <a:buNone/>
              <a:defRPr/>
            </a:pPr>
            <a:r>
              <a:rPr lang="tr-TR" sz="1800" b="1" dirty="0">
                <a:latin typeface="Comic Sans MS" pitchFamily="66" charset="0"/>
              </a:rPr>
              <a:t>Saçların boyanması ya da saça kimyasal maddelerin uygulanması saçın ve saçlı derinin sağlığını bozabileceği için bu tip uygulamalardan kaçınmalıdır. Saçlı derideki kan dolaşımının bozulmaması için çok sıcak ve çok soğuk havalar dışında başın açık olması yararlıdır.</a:t>
            </a:r>
          </a:p>
          <a:p>
            <a:pPr marL="0" indent="0" eaLnBrk="1" hangingPunct="1">
              <a:buFontTx/>
              <a:buNone/>
              <a:defRPr/>
            </a:pPr>
            <a:endParaRPr lang="tr-TR" sz="1800" dirty="0">
              <a:latin typeface="Comic Sans MS" pitchFamily="66" charset="0"/>
            </a:endParaRPr>
          </a:p>
        </p:txBody>
      </p:sp>
    </p:spTree>
    <p:extLst>
      <p:ext uri="{BB962C8B-B14F-4D97-AF65-F5344CB8AC3E}">
        <p14:creationId xmlns:p14="http://schemas.microsoft.com/office/powerpoint/2010/main" val="3240129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quarter" idx="1"/>
          </p:nvPr>
        </p:nvSpPr>
        <p:spPr>
          <a:xfrm>
            <a:off x="4968661" y="4684986"/>
            <a:ext cx="3751496" cy="1584176"/>
          </a:xfrm>
        </p:spPr>
        <p:txBody>
          <a:bodyPr>
            <a:normAutofit/>
          </a:bodyPr>
          <a:lstStyle/>
          <a:p>
            <a:pPr marL="0" indent="0" eaLnBrk="1" hangingPunct="1">
              <a:lnSpc>
                <a:spcPct val="90000"/>
              </a:lnSpc>
              <a:buClr>
                <a:srgbClr val="CC0000"/>
              </a:buClr>
              <a:buSzTx/>
              <a:buNone/>
            </a:pPr>
            <a:r>
              <a:rPr lang="tr-TR" sz="2200" b="1" dirty="0">
                <a:solidFill>
                  <a:srgbClr val="C00000"/>
                </a:solidFill>
              </a:rPr>
              <a:t>    Olabilirse her gün, değilse haftada 1-3 kez banyo yapılmalıdır</a:t>
            </a:r>
            <a:r>
              <a:rPr lang="tr-TR" sz="2200" b="1" dirty="0" smtClean="0">
                <a:solidFill>
                  <a:srgbClr val="C00000"/>
                </a:solidFill>
              </a:rPr>
              <a:t>.</a:t>
            </a:r>
            <a:endParaRPr lang="tr-TR" sz="2200" b="1" dirty="0">
              <a:solidFill>
                <a:srgbClr val="C00000"/>
              </a:solidFill>
            </a:endParaRPr>
          </a:p>
        </p:txBody>
      </p:sp>
      <p:sp>
        <p:nvSpPr>
          <p:cNvPr id="2" name="Metin kutusu 1"/>
          <p:cNvSpPr txBox="1"/>
          <p:nvPr/>
        </p:nvSpPr>
        <p:spPr>
          <a:xfrm flipH="1">
            <a:off x="508259" y="4941168"/>
            <a:ext cx="4639805" cy="81300"/>
          </a:xfrm>
          <a:prstGeom prst="rect">
            <a:avLst/>
          </a:prstGeom>
          <a:noFill/>
        </p:spPr>
        <p:txBody>
          <a:bodyPr wrap="square" rtlCol="0">
            <a:spAutoFit/>
          </a:bodyPr>
          <a:lstStyle/>
          <a:p>
            <a:endParaRPr lang="tr-TR" dirty="0"/>
          </a:p>
        </p:txBody>
      </p:sp>
      <p:sp>
        <p:nvSpPr>
          <p:cNvPr id="4" name="Metin kutusu 3"/>
          <p:cNvSpPr txBox="1"/>
          <p:nvPr/>
        </p:nvSpPr>
        <p:spPr>
          <a:xfrm>
            <a:off x="472645" y="275186"/>
            <a:ext cx="8024182" cy="769441"/>
          </a:xfrm>
          <a:prstGeom prst="rect">
            <a:avLst/>
          </a:prstGeom>
          <a:noFill/>
        </p:spPr>
        <p:txBody>
          <a:bodyPr wrap="square" rtlCol="0">
            <a:spAutoFit/>
          </a:bodyPr>
          <a:lstStyle/>
          <a:p>
            <a:r>
              <a:rPr lang="tr-TR" b="1" dirty="0"/>
              <a:t> </a:t>
            </a:r>
            <a:r>
              <a:rPr lang="tr-TR" sz="2200" b="1" dirty="0"/>
              <a:t>Bunların bakterilerle enfeksiyonu sonucunda da akne ve </a:t>
            </a:r>
            <a:r>
              <a:rPr lang="tr-TR" sz="2200" b="1" dirty="0" err="1"/>
              <a:t>impedigo</a:t>
            </a:r>
            <a:r>
              <a:rPr lang="tr-TR" sz="2200" b="1" dirty="0"/>
              <a:t> gibi lezyonlar oluşur.</a:t>
            </a:r>
            <a:endParaRPr lang="tr-TR" sz="22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20438"/>
            <a:ext cx="4632598" cy="4748724"/>
          </a:xfrm>
          <a:prstGeom prst="rect">
            <a:avLst/>
          </a:prstGeom>
        </p:spPr>
      </p:pic>
      <p:sp>
        <p:nvSpPr>
          <p:cNvPr id="6" name="Metin kutusu 5"/>
          <p:cNvSpPr txBox="1"/>
          <p:nvPr/>
        </p:nvSpPr>
        <p:spPr>
          <a:xfrm>
            <a:off x="4976001" y="1520437"/>
            <a:ext cx="3759735" cy="2529923"/>
          </a:xfrm>
          <a:prstGeom prst="rect">
            <a:avLst/>
          </a:prstGeom>
          <a:noFill/>
        </p:spPr>
        <p:txBody>
          <a:bodyPr wrap="square" rtlCol="0">
            <a:spAutoFit/>
          </a:bodyPr>
          <a:lstStyle/>
          <a:p>
            <a:pPr>
              <a:lnSpc>
                <a:spcPct val="90000"/>
              </a:lnSpc>
              <a:buClr>
                <a:srgbClr val="CC0000"/>
              </a:buClr>
            </a:pPr>
            <a:r>
              <a:rPr lang="tr-TR" sz="2200" b="1" dirty="0"/>
              <a:t>Sık sık yıkanılmazsa, vücutta oluşan kir  yağ bezleri kanallarını  tıkayarak deride siyah noktaların oluşmasına yol açar ve atık maddelerin atılmasını engeller.</a:t>
            </a:r>
            <a:endParaRPr lang="tr-TR" sz="2200" b="1" dirty="0"/>
          </a:p>
        </p:txBody>
      </p:sp>
    </p:spTree>
    <p:extLst>
      <p:ext uri="{BB962C8B-B14F-4D97-AF65-F5344CB8AC3E}">
        <p14:creationId xmlns:p14="http://schemas.microsoft.com/office/powerpoint/2010/main" val="676366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a:xfrm>
            <a:off x="457200" y="274638"/>
            <a:ext cx="5943600" cy="334962"/>
          </a:xfrm>
        </p:spPr>
        <p:txBody>
          <a:bodyPr>
            <a:normAutofit fontScale="90000"/>
          </a:bodyPr>
          <a:lstStyle/>
          <a:p>
            <a:pPr algn="ctr" eaLnBrk="1" hangingPunct="1"/>
            <a:r>
              <a:rPr lang="tr-TR" altLang="tr-TR"/>
              <a:t>…</a:t>
            </a:r>
          </a:p>
        </p:txBody>
      </p:sp>
      <p:sp>
        <p:nvSpPr>
          <p:cNvPr id="8195" name="İçerik Yer Tutucusu 2"/>
          <p:cNvSpPr>
            <a:spLocks noGrp="1"/>
          </p:cNvSpPr>
          <p:nvPr>
            <p:ph idx="1"/>
          </p:nvPr>
        </p:nvSpPr>
        <p:spPr>
          <a:xfrm>
            <a:off x="457200" y="838200"/>
            <a:ext cx="4258816" cy="5287963"/>
          </a:xfrm>
        </p:spPr>
        <p:txBody>
          <a:bodyPr/>
          <a:lstStyle/>
          <a:p>
            <a:pPr marL="0" indent="0">
              <a:buFontTx/>
              <a:buNone/>
              <a:defRPr/>
            </a:pPr>
            <a:r>
              <a:rPr lang="tr-TR" sz="2000" b="1" dirty="0">
                <a:solidFill>
                  <a:schemeClr val="accent1">
                    <a:lumMod val="50000"/>
                  </a:schemeClr>
                </a:solidFill>
                <a:latin typeface="Comic Sans MS" pitchFamily="66" charset="0"/>
              </a:rPr>
              <a:t>El Temizliği</a:t>
            </a:r>
          </a:p>
          <a:p>
            <a:pPr marL="0" indent="0">
              <a:buFontTx/>
              <a:buNone/>
              <a:defRPr/>
            </a:pPr>
            <a:r>
              <a:rPr lang="tr-TR" sz="2000" b="1" dirty="0">
                <a:latin typeface="Comic Sans MS" pitchFamily="66" charset="0"/>
              </a:rPr>
              <a:t>İnsanın gün boyu en çok kullandığı ve dış ortamla en çok yakın ilişki kuran organı </a:t>
            </a:r>
            <a:r>
              <a:rPr lang="tr-TR" sz="2000" b="1" dirty="0" smtClean="0">
                <a:latin typeface="Comic Sans MS" pitchFamily="66" charset="0"/>
              </a:rPr>
              <a:t>elleridir</a:t>
            </a:r>
            <a:endParaRPr lang="tr-TR" sz="2000" b="1" dirty="0">
              <a:latin typeface="Comic Sans MS" pitchFamily="66" charset="0"/>
            </a:endParaRPr>
          </a:p>
          <a:p>
            <a:pPr marL="0" indent="0">
              <a:buFontTx/>
              <a:buNone/>
              <a:defRPr/>
            </a:pPr>
            <a:r>
              <a:rPr lang="tr-TR" sz="2000" b="1" dirty="0">
                <a:latin typeface="Comic Sans MS" pitchFamily="66" charset="0"/>
              </a:rPr>
              <a:t>El temizliği, tırnak temizliği ile bir bütündür. Tırnaklar düzenli aralıklarla , kısa ve yuvarlak şekilde kesilmelidir. Elleri soğuk, deterjan ya da antiseptik gibi deri bütünlüğünü bozan uygulamalardan korumak gerekir. Bunun için uygun eldivenlerin kullanılması yararlıdır.</a:t>
            </a:r>
          </a:p>
          <a:p>
            <a:pPr marL="0" indent="0" eaLnBrk="1" hangingPunct="1">
              <a:buFontTx/>
              <a:buNone/>
              <a:defRPr/>
            </a:pPr>
            <a:endParaRPr lang="tr-TR" sz="2000" dirty="0">
              <a:latin typeface="Comic Sans MS" pitchFamily="66"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96752"/>
            <a:ext cx="4032448" cy="3744416"/>
          </a:xfrm>
          <a:prstGeom prst="rect">
            <a:avLst/>
          </a:prstGeom>
        </p:spPr>
      </p:pic>
    </p:spTree>
    <p:extLst>
      <p:ext uri="{BB962C8B-B14F-4D97-AF65-F5344CB8AC3E}">
        <p14:creationId xmlns:p14="http://schemas.microsoft.com/office/powerpoint/2010/main" val="4029680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457200" y="274638"/>
            <a:ext cx="5943600" cy="487362"/>
          </a:xfrm>
        </p:spPr>
        <p:txBody>
          <a:bodyPr>
            <a:normAutofit fontScale="90000"/>
          </a:bodyPr>
          <a:lstStyle/>
          <a:p>
            <a:pPr algn="ctr" eaLnBrk="1" hangingPunct="1"/>
            <a:r>
              <a:rPr lang="tr-TR" altLang="tr-TR"/>
              <a:t>…</a:t>
            </a:r>
          </a:p>
        </p:txBody>
      </p:sp>
      <p:sp>
        <p:nvSpPr>
          <p:cNvPr id="11267" name="İçerik Yer Tutucusu 2"/>
          <p:cNvSpPr>
            <a:spLocks noGrp="1"/>
          </p:cNvSpPr>
          <p:nvPr>
            <p:ph idx="1"/>
          </p:nvPr>
        </p:nvSpPr>
        <p:spPr>
          <a:xfrm>
            <a:off x="466101" y="1196752"/>
            <a:ext cx="4474840" cy="3810744"/>
          </a:xfrm>
        </p:spPr>
        <p:txBody>
          <a:bodyPr/>
          <a:lstStyle/>
          <a:p>
            <a:pPr marL="0" indent="0">
              <a:buFontTx/>
              <a:buNone/>
              <a:defRPr/>
            </a:pPr>
            <a:r>
              <a:rPr lang="tr-TR" sz="2000" b="1" dirty="0">
                <a:solidFill>
                  <a:schemeClr val="accent1">
                    <a:lumMod val="50000"/>
                  </a:schemeClr>
                </a:solidFill>
                <a:latin typeface="Comic Sans MS" pitchFamily="66" charset="0"/>
              </a:rPr>
              <a:t>Ağız ve Diş Bakımı</a:t>
            </a:r>
          </a:p>
          <a:p>
            <a:pPr marL="0" indent="0">
              <a:buFontTx/>
              <a:buNone/>
              <a:defRPr/>
            </a:pPr>
            <a:r>
              <a:rPr lang="tr-TR" sz="2000" b="1" dirty="0">
                <a:latin typeface="Comic Sans MS" pitchFamily="66" charset="0"/>
              </a:rPr>
              <a:t>Dişlerin yemekten sonra, sabah ve akşam günde 2 kez, florlu diş macunları ile, 3 dakika süreyle fırçalanması gerekir. </a:t>
            </a:r>
          </a:p>
          <a:p>
            <a:pPr marL="0" indent="0">
              <a:buFontTx/>
              <a:buNone/>
              <a:defRPr/>
            </a:pPr>
            <a:endParaRPr lang="tr-TR" sz="2000" b="1" dirty="0">
              <a:latin typeface="Comic Sans MS" pitchFamily="66" charset="0"/>
            </a:endParaRPr>
          </a:p>
          <a:p>
            <a:pPr marL="0" indent="0">
              <a:buFontTx/>
              <a:buNone/>
              <a:defRPr/>
            </a:pPr>
            <a:r>
              <a:rPr lang="tr-TR" sz="2000" b="1" dirty="0">
                <a:latin typeface="Comic Sans MS" pitchFamily="66" charset="0"/>
              </a:rPr>
              <a:t>Şekerli ve karbonhidratlı besinlerin yenmesinden sonra ağzın su ile çalkalanması ya da biraz su içilmesi de diş çürüklerinin oluşumunu azaltabilir. </a:t>
            </a:r>
          </a:p>
          <a:p>
            <a:pPr marL="0" indent="0">
              <a:buFontTx/>
              <a:buNone/>
              <a:defRPr/>
            </a:pPr>
            <a:endParaRPr lang="tr-TR" sz="2000" b="1" dirty="0">
              <a:latin typeface="Comic Sans MS"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939552"/>
            <a:ext cx="3888432" cy="4145632"/>
          </a:xfrm>
          <a:prstGeom prst="rect">
            <a:avLst/>
          </a:prstGeom>
        </p:spPr>
      </p:pic>
    </p:spTree>
    <p:extLst>
      <p:ext uri="{BB962C8B-B14F-4D97-AF65-F5344CB8AC3E}">
        <p14:creationId xmlns:p14="http://schemas.microsoft.com/office/powerpoint/2010/main" val="1846506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p:cNvSpPr>
            <a:spLocks noGrp="1"/>
          </p:cNvSpPr>
          <p:nvPr>
            <p:ph idx="1"/>
          </p:nvPr>
        </p:nvSpPr>
        <p:spPr>
          <a:xfrm>
            <a:off x="304800" y="549275"/>
            <a:ext cx="6400800" cy="5530850"/>
          </a:xfrm>
        </p:spPr>
        <p:txBody>
          <a:bodyPr/>
          <a:lstStyle/>
          <a:p>
            <a:pPr eaLnBrk="1" hangingPunct="1">
              <a:buFontTx/>
              <a:buNone/>
            </a:pPr>
            <a:r>
              <a:rPr lang="tr-TR" altLang="tr-TR" b="1"/>
              <a:t>   Tırnak Bakımı </a:t>
            </a:r>
            <a:endParaRPr lang="tr-TR" altLang="tr-TR" sz="2800"/>
          </a:p>
          <a:p>
            <a:pPr eaLnBrk="1" hangingPunct="1">
              <a:buFontTx/>
              <a:buNone/>
            </a:pPr>
            <a:r>
              <a:rPr lang="tr-TR" altLang="tr-TR" sz="2800"/>
              <a:t>     </a:t>
            </a:r>
          </a:p>
          <a:p>
            <a:pPr eaLnBrk="1" hangingPunct="1">
              <a:buFontTx/>
              <a:buNone/>
            </a:pPr>
            <a:r>
              <a:rPr lang="tr-TR" altLang="tr-TR" sz="2800"/>
              <a:t> </a:t>
            </a:r>
            <a:r>
              <a:rPr lang="tr-TR" altLang="tr-TR" sz="2400"/>
              <a:t>El tırnakları yarım ay biçiminde, ayak tırnakları ise düz olarak kesilmelidir ve mutlaka kişisel tırnak makası kullanılmalıdır.</a:t>
            </a:r>
          </a:p>
        </p:txBody>
      </p:sp>
      <p:pic>
        <p:nvPicPr>
          <p:cNvPr id="9219" name="3 Resim" descr="1474692_10202087553326367_725218214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5881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4032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457200" y="274638"/>
            <a:ext cx="5943600" cy="411162"/>
          </a:xfrm>
        </p:spPr>
        <p:txBody>
          <a:bodyPr>
            <a:normAutofit fontScale="90000"/>
          </a:bodyPr>
          <a:lstStyle/>
          <a:p>
            <a:pPr algn="ctr" eaLnBrk="1" hangingPunct="1"/>
            <a:r>
              <a:rPr lang="tr-TR" altLang="tr-TR"/>
              <a:t>…</a:t>
            </a:r>
          </a:p>
        </p:txBody>
      </p:sp>
      <p:sp>
        <p:nvSpPr>
          <p:cNvPr id="9219" name="İçerik Yer Tutucusu 2"/>
          <p:cNvSpPr>
            <a:spLocks noGrp="1"/>
          </p:cNvSpPr>
          <p:nvPr>
            <p:ph idx="1"/>
          </p:nvPr>
        </p:nvSpPr>
        <p:spPr>
          <a:xfrm>
            <a:off x="457200" y="914400"/>
            <a:ext cx="5194920" cy="5211763"/>
          </a:xfrm>
        </p:spPr>
        <p:txBody>
          <a:bodyPr>
            <a:normAutofit fontScale="92500" lnSpcReduction="10000"/>
          </a:bodyPr>
          <a:lstStyle/>
          <a:p>
            <a:pPr marL="0" indent="0">
              <a:buFontTx/>
              <a:buNone/>
              <a:defRPr/>
            </a:pPr>
            <a:r>
              <a:rPr lang="tr-TR" sz="2000" b="1" dirty="0">
                <a:solidFill>
                  <a:schemeClr val="accent1">
                    <a:lumMod val="50000"/>
                  </a:schemeClr>
                </a:solidFill>
                <a:latin typeface="Comic Sans MS" pitchFamily="66" charset="0"/>
              </a:rPr>
              <a:t>Ayak Temizliği</a:t>
            </a:r>
          </a:p>
          <a:p>
            <a:pPr marL="0" indent="0">
              <a:buFontTx/>
              <a:buNone/>
              <a:defRPr/>
            </a:pPr>
            <a:r>
              <a:rPr lang="tr-TR" sz="2000" b="1" dirty="0">
                <a:latin typeface="Comic Sans MS" pitchFamily="66" charset="0"/>
              </a:rPr>
              <a:t>Ayak sağlığı için hem temizlik kurallarının uygulanması, hem de uygun bir ayakkabı seçimi önem taşır. Ayakların her gün yıkanması ve yıkandıktan sonra, özellikle parmak aralarının, iyice kurulanması gerekir. Aksi halde nemli ortam </a:t>
            </a:r>
            <a:r>
              <a:rPr lang="tr-TR" sz="2000" b="1" dirty="0">
                <a:solidFill>
                  <a:schemeClr val="accent1">
                    <a:lumMod val="50000"/>
                  </a:schemeClr>
                </a:solidFill>
                <a:latin typeface="Comic Sans MS" pitchFamily="66" charset="0"/>
              </a:rPr>
              <a:t>mantar enfeksiyonlarının</a:t>
            </a:r>
            <a:r>
              <a:rPr lang="tr-TR" sz="2000" b="1" dirty="0">
                <a:latin typeface="Comic Sans MS" pitchFamily="66" charset="0"/>
              </a:rPr>
              <a:t> gelişmesine neden olur. </a:t>
            </a:r>
          </a:p>
          <a:p>
            <a:pPr marL="0" indent="0">
              <a:buFontTx/>
              <a:buNone/>
              <a:defRPr/>
            </a:pPr>
            <a:r>
              <a:rPr lang="tr-TR" sz="2000" b="1" dirty="0">
                <a:latin typeface="Comic Sans MS" pitchFamily="66" charset="0"/>
              </a:rPr>
              <a:t>Ayak tırnakları da düzenli aralıklarla kesilmelidir, ancak tırnak batmasını önlemek için düz kesilmesi önerilmektedir. </a:t>
            </a:r>
          </a:p>
          <a:p>
            <a:pPr marL="0" indent="0">
              <a:buFontTx/>
              <a:buNone/>
              <a:defRPr/>
            </a:pPr>
            <a:r>
              <a:rPr lang="tr-TR" sz="2000" b="1" dirty="0">
                <a:latin typeface="Comic Sans MS" pitchFamily="66" charset="0"/>
              </a:rPr>
              <a:t>Uygun ve rahat bir ayakkabı ayak sağlığı için önemlidir. Ayağa tam uyan bir ayakkabı; parmakları sıkmamalı, topuğu sıkıca tutmalı ve ayak kemerini iyice desteklemelidir. Ayakkabının ökçesi geniş olmalı ve çok yüksek olmamalıdır. </a:t>
            </a:r>
            <a:endParaRPr lang="tr-TR" b="1"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196752"/>
            <a:ext cx="3456384" cy="4392488"/>
          </a:xfrm>
          <a:prstGeom prst="rect">
            <a:avLst/>
          </a:prstGeom>
        </p:spPr>
      </p:pic>
    </p:spTree>
    <p:extLst>
      <p:ext uri="{BB962C8B-B14F-4D97-AF65-F5344CB8AC3E}">
        <p14:creationId xmlns:p14="http://schemas.microsoft.com/office/powerpoint/2010/main" val="3857549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b="1" dirty="0"/>
              <a:t>Herkes Ergenlik Çağını Yaşar</a:t>
            </a:r>
            <a:endParaRPr lang="tr-TR" dirty="0"/>
          </a:p>
          <a:p>
            <a:pPr marL="0" indent="0">
              <a:buNone/>
            </a:pPr>
            <a:r>
              <a:rPr lang="tr-TR" dirty="0"/>
              <a:t>Ergenlik-Buluğ Çağı, hızlı ruhsal ve bedensel değişikliklerin oluştuğu bir dönemdir. Vücudunuzun şekli, boyutları değişir. Belki de yaşıtlarınızla aynı dönemde ya da aynı hızla değil. Bilmediğiniz bir dönem olduğu için korkmanız normal. Bu dönemde neler olduğuna dair bilgileri bulup okuyun. Sorabiliyorsanız da sorun. Unutmayın bu dönemi herkes yaşıyor.</a:t>
            </a:r>
          </a:p>
          <a:p>
            <a:endParaRPr lang="tr-TR" dirty="0"/>
          </a:p>
        </p:txBody>
      </p:sp>
    </p:spTree>
    <p:extLst>
      <p:ext uri="{BB962C8B-B14F-4D97-AF65-F5344CB8AC3E}">
        <p14:creationId xmlns:p14="http://schemas.microsoft.com/office/powerpoint/2010/main" val="2304722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1484784"/>
            <a:ext cx="8229600" cy="4389120"/>
          </a:xfrm>
        </p:spPr>
        <p:txBody>
          <a:bodyPr/>
          <a:lstStyle/>
          <a:p>
            <a:r>
              <a:rPr lang="tr-TR" b="1" dirty="0"/>
              <a:t>Arkadaşlarınızla Dertleşin</a:t>
            </a:r>
            <a:endParaRPr lang="tr-TR" dirty="0"/>
          </a:p>
          <a:p>
            <a:pPr marL="0" indent="0">
              <a:buNone/>
            </a:pPr>
            <a:r>
              <a:rPr lang="tr-TR" dirty="0"/>
              <a:t>Sanki sadece siz kızgın, üzgün ya da yalnızsınız. Yok Canım!! Hiç de değil. Arkadaşlarınıza sorun. Onlar da aynı şeyleri söyleyecekler. Sırları paylaşmak ya da başkalarının dertlerini dinlemek bazen kendinize neler olduğunu da anlamanın bir yoludur. Bazen de her şeyi boş verip sadece takılmak yeterli olabilir. Bu nedenle arkadaşınızla dertleşmekten, ona sıkıntılarınızı anlatmaktan çekinmeyin.  Ama arkadaş seçiminde dikkatli davranın.</a:t>
            </a:r>
          </a:p>
          <a:p>
            <a:endParaRPr lang="tr-TR" dirty="0"/>
          </a:p>
        </p:txBody>
      </p:sp>
    </p:spTree>
    <p:extLst>
      <p:ext uri="{BB962C8B-B14F-4D97-AF65-F5344CB8AC3E}">
        <p14:creationId xmlns:p14="http://schemas.microsoft.com/office/powerpoint/2010/main" val="315766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57200" y="1600200"/>
            <a:ext cx="3754760" cy="4873752"/>
          </a:xfrm>
        </p:spPr>
        <p:txBody>
          <a:bodyPr/>
          <a:lstStyle/>
          <a:p>
            <a:pPr>
              <a:lnSpc>
                <a:spcPct val="150000"/>
              </a:lnSpc>
            </a:pPr>
            <a:r>
              <a:rPr lang="tr-TR" dirty="0"/>
              <a:t>3 döneme ayırabiliriz:</a:t>
            </a:r>
          </a:p>
          <a:p>
            <a:pPr lvl="1">
              <a:lnSpc>
                <a:spcPct val="150000"/>
              </a:lnSpc>
            </a:pPr>
            <a:r>
              <a:rPr lang="tr-TR" dirty="0"/>
              <a:t>Erinlik 12-15 yaşlar</a:t>
            </a:r>
          </a:p>
          <a:p>
            <a:pPr lvl="1">
              <a:lnSpc>
                <a:spcPct val="150000"/>
              </a:lnSpc>
            </a:pPr>
            <a:r>
              <a:rPr lang="tr-TR" dirty="0"/>
              <a:t>Orta dönem 15-18 yaşlar</a:t>
            </a:r>
          </a:p>
          <a:p>
            <a:pPr lvl="1">
              <a:lnSpc>
                <a:spcPct val="150000"/>
              </a:lnSpc>
            </a:pPr>
            <a:r>
              <a:rPr lang="tr-TR" dirty="0"/>
              <a:t>Son dönem 18-20 yaşlar</a:t>
            </a:r>
          </a:p>
          <a:p>
            <a:pPr>
              <a:lnSpc>
                <a:spcPct val="150000"/>
              </a:lnSpc>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600200"/>
            <a:ext cx="4104456" cy="3412976"/>
          </a:xfrm>
          <a:prstGeom prst="rect">
            <a:avLst/>
          </a:prstGeom>
        </p:spPr>
      </p:pic>
    </p:spTree>
    <p:extLst>
      <p:ext uri="{BB962C8B-B14F-4D97-AF65-F5344CB8AC3E}">
        <p14:creationId xmlns:p14="http://schemas.microsoft.com/office/powerpoint/2010/main" val="2246012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764704"/>
            <a:ext cx="5626968" cy="4873752"/>
          </a:xfrm>
        </p:spPr>
        <p:txBody>
          <a:bodyPr>
            <a:normAutofit fontScale="92500"/>
          </a:bodyPr>
          <a:lstStyle/>
          <a:p>
            <a:r>
              <a:rPr lang="tr-TR" b="1" dirty="0"/>
              <a:t>Bir Büyüğe Sorun</a:t>
            </a:r>
            <a:endParaRPr lang="tr-TR" dirty="0"/>
          </a:p>
          <a:p>
            <a:pPr marL="0" indent="0">
              <a:buNone/>
            </a:pPr>
            <a:r>
              <a:rPr lang="tr-TR" dirty="0"/>
              <a:t/>
            </a:r>
            <a:br>
              <a:rPr lang="tr-TR" dirty="0"/>
            </a:br>
            <a:r>
              <a:rPr lang="tr-TR" dirty="0"/>
              <a:t>Ergenlik döneminin kolay olduğu söylenemez. Bazen tüm bu dönemlerden geçmiş birisiyle konuşmak yapılacak en iyi şeydir. Belki bilmiyorsunuz ama size bir sır verelim, anne babanız, öğretmenleriniz, ailenizdeki diğer büyükleriniz ya da yakındaki başka büyük kişiler, yardım istendiğinde mutlu olurlar ve ne olursa olsun yardım etmeye çalışırlar. Güvenebileceğiniz birisine açılmayı deneyin. Göreceksiniz.</a:t>
            </a:r>
          </a:p>
          <a:p>
            <a:endParaRPr lang="tr-TR" dirty="0"/>
          </a:p>
        </p:txBody>
      </p:sp>
      <p:pic>
        <p:nvPicPr>
          <p:cNvPr id="7170" name="Picture 2" descr="C:\Users\Selcuk\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45" y="1628800"/>
            <a:ext cx="2600534" cy="3600400"/>
          </a:xfrm>
          <a:prstGeom prst="rect">
            <a:avLst/>
          </a:prstGeom>
          <a:solidFill>
            <a:srgbClr val="FFFFFF">
              <a:shade val="85000"/>
            </a:srgbClr>
          </a:solidFill>
          <a:ln w="190500" cap="rnd">
            <a:solidFill>
              <a:srgbClr val="99CC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87684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764704"/>
            <a:ext cx="8229600" cy="5904656"/>
          </a:xfrm>
        </p:spPr>
        <p:txBody>
          <a:bodyPr>
            <a:normAutofit fontScale="92500"/>
          </a:bodyPr>
          <a:lstStyle/>
          <a:p>
            <a:r>
              <a:rPr lang="tr-TR" b="1" dirty="0"/>
              <a:t>Endişe Durumu ve  </a:t>
            </a:r>
            <a:r>
              <a:rPr lang="tr-TR" sz="3500" b="1" dirty="0">
                <a:solidFill>
                  <a:schemeClr val="accent1">
                    <a:lumMod val="75000"/>
                  </a:schemeClr>
                </a:solidFill>
              </a:rPr>
              <a:t>Bir Çözümü Var?</a:t>
            </a:r>
            <a:endParaRPr lang="tr-TR" sz="3500" dirty="0">
              <a:solidFill>
                <a:schemeClr val="accent1">
                  <a:lumMod val="75000"/>
                </a:schemeClr>
              </a:solidFill>
            </a:endParaRPr>
          </a:p>
          <a:p>
            <a:pPr marL="0" indent="0">
              <a:buNone/>
            </a:pPr>
            <a:r>
              <a:rPr lang="tr-TR" dirty="0"/>
              <a:t>Hiç durup dururken, gözleriniz fırlamış bir şekilde, avaz avaza bağırmaya başladınız mı ? Başladı iseniz, nedeni ne biliyor musunuz ? Aslında bu gayet iyi bir şeydir çünkü bir çok küçük problemin birikmesi ve birden yüzeye çıkmasının işaretidir ama dışarı vurulması sizin açınızdan bir şanstır. Bu küçük olayları anlamaya çalışmak gereklidir ama biriktiği zaman çok zor olur. Bu nedenle, bir günlük tutmayı deneyin. Size çok yardımcı olacaktır. Kalemi elinize alın ve olaylarla ilgili düşüncelerinizi en ince noktalara kadar yazıya dökün. Bağırmak istediğiniz bir kişi varsa, bağırmak istediğiniz düşüncelerinizi kağıda dökün. Yazıya döktüğünüzde, bazen başka noktaları fark edeceksiniz. Belki haklı olmadığınızı bile. Duygularınızı kağıda dökmek size, onları daha iyi anlamanız konusunda önemli bir kaynak olacaktır. Bunu mutlaka deneyin. </a:t>
            </a:r>
          </a:p>
          <a:p>
            <a:endParaRPr lang="tr-TR" dirty="0"/>
          </a:p>
        </p:txBody>
      </p:sp>
    </p:spTree>
    <p:extLst>
      <p:ext uri="{BB962C8B-B14F-4D97-AF65-F5344CB8AC3E}">
        <p14:creationId xmlns:p14="http://schemas.microsoft.com/office/powerpoint/2010/main" val="3500093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b="1" dirty="0"/>
              <a:t>Altın Kural</a:t>
            </a:r>
            <a:endParaRPr lang="tr-TR" dirty="0"/>
          </a:p>
          <a:p>
            <a:pPr marL="0" indent="0">
              <a:buNone/>
            </a:pPr>
            <a:r>
              <a:rPr lang="tr-TR" dirty="0"/>
              <a:t>          </a:t>
            </a:r>
            <a:r>
              <a:rPr lang="tr-TR" dirty="0" smtClean="0"/>
              <a:t>Başkalarına </a:t>
            </a:r>
            <a:r>
              <a:rPr lang="tr-TR" dirty="0"/>
              <a:t>nasıl iyi davranıyorsanız, kendinize de iyi davranın. Mutluluk kendi elinizde. Kendinizi mutlu edecek şeyler yapın. Özellikle depresyona gireceğinizi hissettiğiniz zaman, sevdiğiniz bir </a:t>
            </a:r>
            <a:r>
              <a:rPr lang="tr-TR" dirty="0" smtClean="0"/>
              <a:t>CD’yi </a:t>
            </a:r>
            <a:r>
              <a:rPr lang="tr-TR" dirty="0"/>
              <a:t>alın. Çikolata yiyin. Sinemaya gidin ama </a:t>
            </a:r>
            <a:r>
              <a:rPr lang="tr-TR" dirty="0" smtClean="0"/>
              <a:t>bir şeyler </a:t>
            </a:r>
            <a:r>
              <a:rPr lang="tr-TR" dirty="0"/>
              <a:t>yapın. Ama sakın bu sigara, alkol, uyuşturucu türü başınızı daha çok derde sokacak </a:t>
            </a:r>
            <a:r>
              <a:rPr lang="tr-TR" dirty="0" smtClean="0"/>
              <a:t>bir şey </a:t>
            </a:r>
            <a:r>
              <a:rPr lang="tr-TR" dirty="0"/>
              <a:t>olmasın. Unutmayın başınızı derde sokmaya değil, dertlerinizi çözmeye çalışıyoruz.  </a:t>
            </a:r>
          </a:p>
          <a:p>
            <a:endParaRPr lang="tr-TR" dirty="0"/>
          </a:p>
        </p:txBody>
      </p:sp>
    </p:spTree>
    <p:extLst>
      <p:ext uri="{BB962C8B-B14F-4D97-AF65-F5344CB8AC3E}">
        <p14:creationId xmlns:p14="http://schemas.microsoft.com/office/powerpoint/2010/main" val="2993571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2411760" y="4869160"/>
            <a:ext cx="6553200" cy="907524"/>
          </a:xfrm>
        </p:spPr>
        <p:txBody>
          <a:bodyPr>
            <a:noAutofit/>
          </a:bodyPr>
          <a:lstStyle/>
          <a:p>
            <a:pPr algn="r" eaLnBrk="1" hangingPunct="1"/>
            <a:r>
              <a:rPr lang="tr-TR" sz="3200" dirty="0" smtClean="0">
                <a:solidFill>
                  <a:srgbClr val="A50021"/>
                </a:solidFill>
                <a:latin typeface="Algerian" panose="04020705040A02060702" pitchFamily="82" charset="0"/>
              </a:rPr>
              <a:t>Dinlediğiniz </a:t>
            </a:r>
            <a:r>
              <a:rPr lang="tr-TR" sz="3200" dirty="0">
                <a:solidFill>
                  <a:srgbClr val="A50021"/>
                </a:solidFill>
                <a:latin typeface="Algerian" panose="04020705040A02060702" pitchFamily="82" charset="0"/>
              </a:rPr>
              <a:t>İçin Hepinize Teşekkür Ederim</a:t>
            </a:r>
          </a:p>
        </p:txBody>
      </p:sp>
    </p:spTree>
    <p:extLst>
      <p:ext uri="{BB962C8B-B14F-4D97-AF65-F5344CB8AC3E}">
        <p14:creationId xmlns:p14="http://schemas.microsoft.com/office/powerpoint/2010/main" val="1526216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512" y="704088"/>
            <a:ext cx="8507288" cy="1143000"/>
          </a:xfrm>
        </p:spPr>
        <p:txBody>
          <a:bodyPr>
            <a:noAutofit/>
          </a:bodyPr>
          <a:lstStyle/>
          <a:p>
            <a:pPr eaLnBrk="1" hangingPunct="1">
              <a:defRPr/>
            </a:pPr>
            <a:r>
              <a:rPr lang="tr-TR" sz="4000" dirty="0"/>
              <a:t>Bu dönemde dikkat etmemiz gereken bazı şeyler</a:t>
            </a:r>
          </a:p>
        </p:txBody>
      </p:sp>
      <p:sp>
        <p:nvSpPr>
          <p:cNvPr id="9219" name="Rectangle 3"/>
          <p:cNvSpPr>
            <a:spLocks noGrp="1" noChangeArrowheads="1"/>
          </p:cNvSpPr>
          <p:nvPr>
            <p:ph sz="quarter" idx="1"/>
          </p:nvPr>
        </p:nvSpPr>
        <p:spPr>
          <a:xfrm>
            <a:off x="251520" y="1988840"/>
            <a:ext cx="8280920" cy="4440361"/>
          </a:xfrm>
        </p:spPr>
        <p:txBody>
          <a:bodyPr>
            <a:normAutofit fontScale="92500"/>
          </a:bodyPr>
          <a:lstStyle/>
          <a:p>
            <a:pPr eaLnBrk="1" hangingPunct="1">
              <a:lnSpc>
                <a:spcPct val="80000"/>
              </a:lnSpc>
            </a:pPr>
            <a:r>
              <a:rPr lang="tr-TR" altLang="tr-TR" sz="2200" dirty="0"/>
              <a:t>Duruşumuz, kıyafetimiz ve oturup kalkmamız çok önemlidir.</a:t>
            </a:r>
          </a:p>
          <a:p>
            <a:pPr eaLnBrk="1" hangingPunct="1">
              <a:lnSpc>
                <a:spcPct val="80000"/>
              </a:lnSpc>
            </a:pPr>
            <a:r>
              <a:rPr lang="tr-TR" altLang="tr-TR" sz="2200" dirty="0"/>
              <a:t>Söz hakkı alarak konuşmalıyız ve birisi konuşurken dinlemeliyiz.</a:t>
            </a:r>
          </a:p>
          <a:p>
            <a:pPr eaLnBrk="1" hangingPunct="1">
              <a:lnSpc>
                <a:spcPct val="80000"/>
              </a:lnSpc>
            </a:pPr>
            <a:r>
              <a:rPr lang="tr-TR" altLang="tr-TR" sz="2200" dirty="0"/>
              <a:t>Arkadaşlarımızı hastalandığında veya doğum gününde aramalıyız.</a:t>
            </a:r>
          </a:p>
          <a:p>
            <a:pPr eaLnBrk="1" hangingPunct="1">
              <a:lnSpc>
                <a:spcPct val="80000"/>
              </a:lnSpc>
            </a:pPr>
            <a:r>
              <a:rPr lang="tr-TR" altLang="tr-TR" sz="2200" dirty="0"/>
              <a:t>Sohbetin konusuna ve el kol hareketlerine dikkat etmeliyiz.</a:t>
            </a:r>
          </a:p>
          <a:p>
            <a:pPr eaLnBrk="1" hangingPunct="1">
              <a:lnSpc>
                <a:spcPct val="80000"/>
              </a:lnSpc>
            </a:pPr>
            <a:r>
              <a:rPr lang="tr-TR" altLang="tr-TR" sz="2200" dirty="0"/>
              <a:t>Neleri paylaşıp neleri sır tutacağımızın ayırtını iyi yapmalıyız.</a:t>
            </a:r>
          </a:p>
          <a:p>
            <a:pPr eaLnBrk="1" hangingPunct="1">
              <a:lnSpc>
                <a:spcPct val="80000"/>
              </a:lnSpc>
            </a:pPr>
            <a:r>
              <a:rPr lang="tr-TR" altLang="tr-TR" sz="2200" dirty="0"/>
              <a:t>Okulumuzu, arkadaşlarımızı ve öğretmenlerimizi sahiplenmeliyiz.</a:t>
            </a:r>
          </a:p>
          <a:p>
            <a:pPr eaLnBrk="1" hangingPunct="1">
              <a:lnSpc>
                <a:spcPct val="80000"/>
              </a:lnSpc>
            </a:pPr>
            <a:r>
              <a:rPr lang="tr-TR" altLang="tr-TR" sz="2200" dirty="0"/>
              <a:t>Ses tonumuza dikkat etmeliyiz.</a:t>
            </a:r>
          </a:p>
          <a:p>
            <a:pPr eaLnBrk="1" hangingPunct="1">
              <a:lnSpc>
                <a:spcPct val="80000"/>
              </a:lnSpc>
            </a:pPr>
            <a:r>
              <a:rPr lang="tr-TR" altLang="tr-TR" sz="2200" dirty="0"/>
              <a:t>Kişisel mesafemizi iyi korumalıyız.</a:t>
            </a:r>
          </a:p>
          <a:p>
            <a:pPr eaLnBrk="1" hangingPunct="1">
              <a:lnSpc>
                <a:spcPct val="80000"/>
              </a:lnSpc>
            </a:pPr>
            <a:r>
              <a:rPr lang="tr-TR" altLang="tr-TR" sz="2200" dirty="0"/>
              <a:t>Problemlerden kaçarak kurtulamayız.</a:t>
            </a:r>
          </a:p>
          <a:p>
            <a:pPr eaLnBrk="1" hangingPunct="1">
              <a:lnSpc>
                <a:spcPct val="80000"/>
              </a:lnSpc>
            </a:pPr>
            <a:r>
              <a:rPr lang="tr-TR" altLang="tr-TR" sz="2200" dirty="0"/>
              <a:t>Özgürlüğümüzün ve sınırlarımızın ayırtını iyi yapmalıyız.</a:t>
            </a:r>
          </a:p>
          <a:p>
            <a:pPr eaLnBrk="1" hangingPunct="1">
              <a:lnSpc>
                <a:spcPct val="80000"/>
              </a:lnSpc>
            </a:pPr>
            <a:r>
              <a:rPr lang="tr-TR" altLang="tr-TR" sz="2200" dirty="0"/>
              <a:t>Siz istemediğiniz sürece kimse sizi üzemez.</a:t>
            </a:r>
          </a:p>
          <a:p>
            <a:pPr eaLnBrk="1" hangingPunct="1">
              <a:lnSpc>
                <a:spcPct val="80000"/>
              </a:lnSpc>
            </a:pPr>
            <a:endParaRPr lang="tr-TR" altLang="tr-TR" sz="2200" dirty="0"/>
          </a:p>
        </p:txBody>
      </p:sp>
    </p:spTree>
    <p:extLst>
      <p:ext uri="{BB962C8B-B14F-4D97-AF65-F5344CB8AC3E}">
        <p14:creationId xmlns:p14="http://schemas.microsoft.com/office/powerpoint/2010/main" val="342030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chemeClr val="accent1">
                    <a:lumMod val="75000"/>
                  </a:schemeClr>
                </a:solidFill>
                <a:effectLst>
                  <a:outerShdw blurRad="38100" dist="38100" dir="2700000" algn="tl">
                    <a:srgbClr val="000000">
                      <a:alpha val="43137"/>
                    </a:srgbClr>
                  </a:outerShdw>
                </a:effectLst>
                <a:latin typeface="Harrington" pitchFamily="82" charset="0"/>
              </a:rPr>
              <a:t>PSİKOLOJİK GELİŞİM</a:t>
            </a:r>
          </a:p>
        </p:txBody>
      </p:sp>
      <p:sp>
        <p:nvSpPr>
          <p:cNvPr id="3" name="İçerik Yer Tutucusu 2"/>
          <p:cNvSpPr>
            <a:spLocks noGrp="1"/>
          </p:cNvSpPr>
          <p:nvPr>
            <p:ph sz="quarter" idx="1"/>
          </p:nvPr>
        </p:nvSpPr>
        <p:spPr/>
        <p:txBody>
          <a:bodyPr/>
          <a:lstStyle/>
          <a:p>
            <a:r>
              <a:rPr lang="tr-TR" dirty="0"/>
              <a:t>Ben kimim?</a:t>
            </a:r>
          </a:p>
          <a:p>
            <a:endParaRPr lang="tr-TR" dirty="0"/>
          </a:p>
        </p:txBody>
      </p:sp>
      <p:pic>
        <p:nvPicPr>
          <p:cNvPr id="5" name="Picture 2" descr="C:\Users\Selcuk\Desktop\11243847_837769352973082_91728285_n.jpg"/>
          <p:cNvPicPr>
            <a:picLocks noChangeAspect="1" noChangeArrowheads="1"/>
          </p:cNvPicPr>
          <p:nvPr/>
        </p:nvPicPr>
        <p:blipFill rotWithShape="1">
          <a:blip r:embed="rId2">
            <a:extLst>
              <a:ext uri="{28A0092B-C50C-407E-A947-70E740481C1C}">
                <a14:useLocalDpi xmlns:a14="http://schemas.microsoft.com/office/drawing/2010/main" val="0"/>
              </a:ext>
            </a:extLst>
          </a:blip>
          <a:srcRect l="18788" t="33561" r="18182"/>
          <a:stretch/>
        </p:blipFill>
        <p:spPr bwMode="auto">
          <a:xfrm>
            <a:off x="3203848" y="2204864"/>
            <a:ext cx="2914033" cy="3599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6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03.blogcu.com/images/m/s/g/msgslfelsefe/78cf641d3bdc4a648c8af5beed7a6cdc_1299367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07604" y="1268760"/>
            <a:ext cx="7128792" cy="3754874"/>
          </a:xfrm>
          <a:prstGeom prst="rect">
            <a:avLst/>
          </a:prstGeom>
        </p:spPr>
        <p:txBody>
          <a:bodyPr wrap="square">
            <a:spAutoFit/>
          </a:bodyPr>
          <a:lstStyle/>
          <a:p>
            <a:pPr algn="ctr"/>
            <a:r>
              <a:rPr lang="tr-TR" sz="2000" b="1" dirty="0">
                <a:solidFill>
                  <a:schemeClr val="accent3">
                    <a:lumMod val="60000"/>
                    <a:lumOff val="40000"/>
                  </a:schemeClr>
                </a:solidFill>
              </a:rPr>
              <a:t>Ergen kendini tanımaya çalışır</a:t>
            </a:r>
            <a:r>
              <a:rPr lang="tr-TR" sz="2000" b="1" dirty="0" smtClean="0">
                <a:solidFill>
                  <a:schemeClr val="accent3">
                    <a:lumMod val="60000"/>
                    <a:lumOff val="40000"/>
                  </a:schemeClr>
                </a:solidFill>
              </a:rPr>
              <a:t>.</a:t>
            </a:r>
            <a:br>
              <a:rPr lang="tr-TR" sz="2000" b="1" dirty="0" smtClean="0">
                <a:solidFill>
                  <a:schemeClr val="accent3">
                    <a:lumMod val="60000"/>
                    <a:lumOff val="40000"/>
                  </a:schemeClr>
                </a:solidFill>
              </a:rPr>
            </a:br>
            <a:endParaRPr lang="tr-TR" sz="2000" b="1" dirty="0">
              <a:solidFill>
                <a:schemeClr val="accent3">
                  <a:lumMod val="60000"/>
                  <a:lumOff val="40000"/>
                </a:schemeClr>
              </a:solidFill>
            </a:endParaRPr>
          </a:p>
          <a:p>
            <a:pPr algn="ctr"/>
            <a:r>
              <a:rPr lang="tr-TR" sz="2000" b="1" dirty="0">
                <a:solidFill>
                  <a:schemeClr val="accent3">
                    <a:lumMod val="60000"/>
                    <a:lumOff val="40000"/>
                  </a:schemeClr>
                </a:solidFill>
              </a:rPr>
              <a:t>Kişiliğin oturması söz konusudur. Ergenliğin sonuna doğru kişi daha tutarlı birey haline gelir</a:t>
            </a:r>
            <a:r>
              <a:rPr lang="tr-TR" sz="2000" b="1" dirty="0" smtClean="0">
                <a:solidFill>
                  <a:schemeClr val="accent3">
                    <a:lumMod val="60000"/>
                    <a:lumOff val="40000"/>
                  </a:schemeClr>
                </a:solidFill>
              </a:rPr>
              <a:t>.</a:t>
            </a:r>
            <a:br>
              <a:rPr lang="tr-TR" sz="2000" b="1" dirty="0" smtClean="0">
                <a:solidFill>
                  <a:schemeClr val="accent3">
                    <a:lumMod val="60000"/>
                    <a:lumOff val="40000"/>
                  </a:schemeClr>
                </a:solidFill>
              </a:rPr>
            </a:br>
            <a:endParaRPr lang="tr-TR" sz="2000" b="1" dirty="0">
              <a:solidFill>
                <a:schemeClr val="accent3">
                  <a:lumMod val="60000"/>
                  <a:lumOff val="40000"/>
                </a:schemeClr>
              </a:solidFill>
            </a:endParaRPr>
          </a:p>
          <a:p>
            <a:pPr algn="ctr"/>
            <a:r>
              <a:rPr lang="tr-TR" sz="2000" b="1" dirty="0">
                <a:solidFill>
                  <a:schemeClr val="accent3">
                    <a:lumMod val="60000"/>
                    <a:lumOff val="40000"/>
                  </a:schemeClr>
                </a:solidFill>
              </a:rPr>
              <a:t>Kimlik kavramının fiziksel, psikolojik, toplumsal, ahlaksal, ideolojik, cinsel ve mesleksel boyutları vardır</a:t>
            </a:r>
            <a:r>
              <a:rPr lang="tr-TR" sz="2000" b="1" dirty="0" smtClean="0">
                <a:solidFill>
                  <a:schemeClr val="accent3">
                    <a:lumMod val="60000"/>
                    <a:lumOff val="40000"/>
                  </a:schemeClr>
                </a:solidFill>
              </a:rPr>
              <a:t>.</a:t>
            </a:r>
            <a:br>
              <a:rPr lang="tr-TR" sz="2000" b="1" dirty="0" smtClean="0">
                <a:solidFill>
                  <a:schemeClr val="accent3">
                    <a:lumMod val="60000"/>
                    <a:lumOff val="40000"/>
                  </a:schemeClr>
                </a:solidFill>
              </a:rPr>
            </a:br>
            <a:endParaRPr lang="tr-TR" sz="2000" b="1" dirty="0">
              <a:solidFill>
                <a:schemeClr val="accent3">
                  <a:lumMod val="60000"/>
                  <a:lumOff val="40000"/>
                </a:schemeClr>
              </a:solidFill>
            </a:endParaRPr>
          </a:p>
          <a:p>
            <a:pPr algn="ctr"/>
            <a:r>
              <a:rPr lang="tr-TR" sz="2000" b="1" dirty="0">
                <a:solidFill>
                  <a:schemeClr val="accent3">
                    <a:lumMod val="60000"/>
                    <a:lumOff val="40000"/>
                  </a:schemeClr>
                </a:solidFill>
              </a:rPr>
              <a:t>Kendini kabul eden ve seven kişi daha sağlıklı birey olur</a:t>
            </a:r>
            <a:r>
              <a:rPr lang="tr-TR" sz="2000" b="1" dirty="0" smtClean="0">
                <a:solidFill>
                  <a:schemeClr val="accent3">
                    <a:lumMod val="60000"/>
                    <a:lumOff val="40000"/>
                  </a:schemeClr>
                </a:solidFill>
              </a:rPr>
              <a:t>.</a:t>
            </a:r>
            <a:r>
              <a:rPr lang="tr-TR" dirty="0" smtClean="0"/>
              <a:t/>
            </a:r>
            <a:br>
              <a:rPr lang="tr-TR" dirty="0" smtClean="0"/>
            </a:br>
            <a:endParaRPr lang="tr-TR" dirty="0"/>
          </a:p>
        </p:txBody>
      </p:sp>
    </p:spTree>
    <p:extLst>
      <p:ext uri="{BB962C8B-B14F-4D97-AF65-F5344CB8AC3E}">
        <p14:creationId xmlns:p14="http://schemas.microsoft.com/office/powerpoint/2010/main" val="343669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323528" y="2060848"/>
            <a:ext cx="511326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tr-TR" b="1" dirty="0"/>
              <a:t>     </a:t>
            </a:r>
            <a:r>
              <a:rPr lang="tr-TR" sz="3200" b="1" dirty="0">
                <a:solidFill>
                  <a:schemeClr val="accent1">
                    <a:lumMod val="75000"/>
                  </a:schemeClr>
                </a:solidFill>
              </a:rPr>
              <a:t>Sağlıkla ilgili kaygılar:</a:t>
            </a:r>
            <a:endParaRPr lang="tr-TR" sz="3200" dirty="0">
              <a:solidFill>
                <a:schemeClr val="accent1">
                  <a:lumMod val="75000"/>
                </a:schemeClr>
              </a:solidFill>
            </a:endParaRPr>
          </a:p>
          <a:p>
            <a:pPr algn="l"/>
            <a:r>
              <a:rPr lang="tr-TR" sz="2400" dirty="0"/>
              <a:t>Yeterli uyuyamamak, gevşeyip rahatlayamamak, sakarlık, bedensel görünüm, gerginlik, güzel ya da yakışıklı olamadığını düşünmek, kısa boylu olmak...</a:t>
            </a:r>
            <a:endParaRPr lang="tr-TR" sz="2400" b="1" dirty="0"/>
          </a:p>
          <a:p>
            <a:pPr algn="l"/>
            <a:r>
              <a:rPr lang="tr-TR" sz="2400" b="1" dirty="0"/>
              <a:t>     </a:t>
            </a:r>
          </a:p>
        </p:txBody>
      </p:sp>
      <p:pic>
        <p:nvPicPr>
          <p:cNvPr id="2050" name="Picture 2" descr="http://www.boyuzatma.co/wp-content/uploads/nas%C4%B1l-boy-uzat%C4%B1l%C4%B1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060848"/>
            <a:ext cx="3528392"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p:cNvSpPr txBox="1"/>
          <p:nvPr/>
        </p:nvSpPr>
        <p:spPr>
          <a:xfrm>
            <a:off x="539552" y="476672"/>
            <a:ext cx="7272808" cy="646331"/>
          </a:xfrm>
          <a:prstGeom prst="rect">
            <a:avLst/>
          </a:prstGeom>
          <a:noFill/>
        </p:spPr>
        <p:txBody>
          <a:bodyPr wrap="square" rtlCol="0">
            <a:spAutoFit/>
          </a:bodyPr>
          <a:lstStyle/>
          <a:p>
            <a:pPr algn="ctr"/>
            <a:r>
              <a:rPr lang="tr-TR" sz="3600" b="1" dirty="0" smtClean="0">
                <a:latin typeface="Arial Black" panose="020B0A04020102020204" pitchFamily="34" charset="0"/>
              </a:rPr>
              <a:t>KAYGILAR</a:t>
            </a:r>
            <a:endParaRPr lang="tr-TR" sz="3600" b="1" dirty="0">
              <a:latin typeface="Arial Black" panose="020B0A04020102020204" pitchFamily="34" charset="0"/>
            </a:endParaRPr>
          </a:p>
        </p:txBody>
      </p:sp>
    </p:spTree>
    <p:extLst>
      <p:ext uri="{BB962C8B-B14F-4D97-AF65-F5344CB8AC3E}">
        <p14:creationId xmlns:p14="http://schemas.microsoft.com/office/powerpoint/2010/main" val="222418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268760"/>
            <a:ext cx="8208912" cy="4832092"/>
          </a:xfrm>
          <a:prstGeom prst="rect">
            <a:avLst/>
          </a:prstGeom>
        </p:spPr>
        <p:txBody>
          <a:bodyPr wrap="square">
            <a:spAutoFit/>
          </a:bodyPr>
          <a:lstStyle/>
          <a:p>
            <a:r>
              <a:rPr lang="tr-TR" sz="3200" b="1" dirty="0">
                <a:solidFill>
                  <a:srgbClr val="FF0000"/>
                </a:solidFill>
              </a:rPr>
              <a:t>Kişilik ile ilgili kaygılar</a:t>
            </a:r>
            <a:r>
              <a:rPr lang="tr-TR" sz="3200" b="1" dirty="0" smtClean="0">
                <a:solidFill>
                  <a:srgbClr val="FF0000"/>
                </a:solidFill>
              </a:rPr>
              <a:t>:</a:t>
            </a: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2400" dirty="0"/>
              <a:t>Kendini aşağı görme, </a:t>
            </a:r>
          </a:p>
          <a:p>
            <a:r>
              <a:rPr lang="tr-TR" sz="2400" dirty="0"/>
              <a:t>Kendisine güveni olmamak, </a:t>
            </a:r>
          </a:p>
          <a:p>
            <a:r>
              <a:rPr lang="tr-TR" sz="2400" dirty="0"/>
              <a:t>Kendisini yetersiz görmek, </a:t>
            </a:r>
          </a:p>
          <a:p>
            <a:r>
              <a:rPr lang="tr-TR" sz="2400" dirty="0"/>
              <a:t>Sık sık öfkeye kapılmak, </a:t>
            </a:r>
          </a:p>
          <a:p>
            <a:r>
              <a:rPr lang="tr-TR" sz="2400" dirty="0"/>
              <a:t>Küçük şeylere üzülmek, </a:t>
            </a:r>
          </a:p>
          <a:p>
            <a:r>
              <a:rPr lang="tr-TR" sz="2400" dirty="0"/>
              <a:t>Olayları çok ciddiye almak....</a:t>
            </a:r>
            <a:endParaRPr lang="tr-TR" sz="2400" b="1" dirty="0"/>
          </a:p>
          <a:p>
            <a:endParaRPr lang="tr-TR" sz="3600" b="1" dirty="0" smtClean="0">
              <a:solidFill>
                <a:srgbClr val="FF0000"/>
              </a:solidFill>
            </a:endParaRPr>
          </a:p>
          <a:p>
            <a:endParaRPr lang="tr-TR" sz="3600" dirty="0">
              <a:solidFill>
                <a:srgbClr val="FF0000"/>
              </a:solidFill>
            </a:endParaRPr>
          </a:p>
          <a:p>
            <a:r>
              <a:rPr lang="tr-TR" sz="2000" b="1" dirty="0" smtClean="0"/>
              <a:t>     </a:t>
            </a:r>
            <a:endParaRPr lang="tr-TR" sz="2000" b="1" dirty="0"/>
          </a:p>
        </p:txBody>
      </p:sp>
      <p:pic>
        <p:nvPicPr>
          <p:cNvPr id="21506" name="Picture 2" descr="http://t0.gstatic.com/images?q=tbn:ANd9GcRPdJNbOl0qqc5OVDJi2lTvxh33_7teYtM-g7NiructGRqKl8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134" y="2060848"/>
            <a:ext cx="4248472"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4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4405</TotalTime>
  <Words>1518</Words>
  <Application>Microsoft Office PowerPoint</Application>
  <PresentationFormat>Ekran Gösterisi (4:3)</PresentationFormat>
  <Paragraphs>179</Paragraphs>
  <Slides>43</Slides>
  <Notes>1</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43</vt:i4>
      </vt:variant>
    </vt:vector>
  </HeadingPairs>
  <TitlesOfParts>
    <vt:vector size="55" baseType="lpstr">
      <vt:lpstr>Algerian</vt:lpstr>
      <vt:lpstr>Arial</vt:lpstr>
      <vt:lpstr>Arial Black</vt:lpstr>
      <vt:lpstr>Calibri</vt:lpstr>
      <vt:lpstr>Century Schoolbook</vt:lpstr>
      <vt:lpstr>Comic Sans MS</vt:lpstr>
      <vt:lpstr>Harrington</vt:lpstr>
      <vt:lpstr>Tahoma</vt:lpstr>
      <vt:lpstr>Times New Roman</vt:lpstr>
      <vt:lpstr>Wingdings</vt:lpstr>
      <vt:lpstr>Wingdings 2</vt:lpstr>
      <vt:lpstr>Cumba</vt:lpstr>
      <vt:lpstr>ERGENLİK DÖNEMİ</vt:lpstr>
      <vt:lpstr>PowerPoint Sunusu</vt:lpstr>
      <vt:lpstr>ERGENLİK NEDİR?</vt:lpstr>
      <vt:lpstr>PowerPoint Sunusu</vt:lpstr>
      <vt:lpstr>Bu dönemde dikkat etmemiz gereken bazı şeyler</vt:lpstr>
      <vt:lpstr>PSİKOLOJİK GELİŞİM</vt:lpstr>
      <vt:lpstr>PowerPoint Sunusu</vt:lpstr>
      <vt:lpstr>PowerPoint Sunusu</vt:lpstr>
      <vt:lpstr>PowerPoint Sunusu</vt:lpstr>
      <vt:lpstr>PowerPoint Sunusu</vt:lpstr>
      <vt:lpstr>PowerPoint Sunusu</vt:lpstr>
      <vt:lpstr>PowerPoint Sunusu</vt:lpstr>
      <vt:lpstr>PowerPoint Sunusu</vt:lpstr>
      <vt:lpstr>PowerPoint Sunusu</vt:lpstr>
      <vt:lpstr>TOPLUMSAL GELİŞİM</vt:lpstr>
      <vt:lpstr>PowerPoint Sunusu</vt:lpstr>
      <vt:lpstr>PowerPoint Sunusu</vt:lpstr>
      <vt:lpstr>ÖZDEŞLEŞME </vt:lpstr>
      <vt:lpstr>FİZİKSEL GELİŞİM</vt:lpstr>
      <vt:lpstr>KIZLARDA GÖRÜLEN FİZİKSEL GELİŞİMLER</vt:lpstr>
      <vt:lpstr>PowerPoint Sunusu</vt:lpstr>
      <vt:lpstr>FİZİKSEL DEĞİŞİMLERİN ETKİLERİ</vt:lpstr>
      <vt:lpstr>PowerPoint Sunusu</vt:lpstr>
      <vt:lpstr>PowerPoint Sunusu</vt:lpstr>
      <vt:lpstr>PowerPoint Sunusu</vt:lpstr>
      <vt:lpstr>PowerPoint Sunusu</vt:lpstr>
      <vt:lpstr>PowerPoint Sunusu</vt:lpstr>
      <vt:lpstr>PowerPoint Sunusu</vt:lpstr>
      <vt:lpstr>ÖNERİLER</vt:lpstr>
      <vt:lpstr>PowerPoint Sunusu</vt:lpstr>
      <vt:lpstr>PowerPoint Sunusu</vt:lpstr>
      <vt:lpstr>Ergenlik ve Kişisel Hijyen</vt:lpstr>
      <vt:lpstr>PowerPoint Sunusu</vt:lpstr>
      <vt:lpstr>…</vt:lpstr>
      <vt:lpstr>…</vt:lpstr>
      <vt:lpstr>PowerPoint Sunusu</vt:lpstr>
      <vt:lpstr>…</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 DÖNEMİ</dc:title>
  <dc:creator>ER</dc:creator>
  <cp:lastModifiedBy>USER</cp:lastModifiedBy>
  <cp:revision>76</cp:revision>
  <dcterms:created xsi:type="dcterms:W3CDTF">2013-05-05T13:10:27Z</dcterms:created>
  <dcterms:modified xsi:type="dcterms:W3CDTF">2022-12-20T10:51:28Z</dcterms:modified>
</cp:coreProperties>
</file>